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3"/>
  </p:notesMasterIdLst>
  <p:handoutMasterIdLst>
    <p:handoutMasterId r:id="rId124"/>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20" r:id="rId65"/>
    <p:sldId id="322" r:id="rId66"/>
    <p:sldId id="321" r:id="rId67"/>
    <p:sldId id="323" r:id="rId68"/>
    <p:sldId id="379" r:id="rId69"/>
    <p:sldId id="326" r:id="rId70"/>
    <p:sldId id="324" r:id="rId71"/>
    <p:sldId id="325" r:id="rId72"/>
    <p:sldId id="327" r:id="rId73"/>
    <p:sldId id="328" r:id="rId74"/>
    <p:sldId id="330" r:id="rId75"/>
    <p:sldId id="331" r:id="rId76"/>
    <p:sldId id="333" r:id="rId77"/>
    <p:sldId id="334" r:id="rId78"/>
    <p:sldId id="335" r:id="rId79"/>
    <p:sldId id="336" r:id="rId80"/>
    <p:sldId id="337" r:id="rId81"/>
    <p:sldId id="378" r:id="rId82"/>
    <p:sldId id="338" r:id="rId83"/>
    <p:sldId id="339" r:id="rId84"/>
    <p:sldId id="340" r:id="rId85"/>
    <p:sldId id="342" r:id="rId86"/>
    <p:sldId id="341" r:id="rId87"/>
    <p:sldId id="343" r:id="rId88"/>
    <p:sldId id="344" r:id="rId89"/>
    <p:sldId id="345" r:id="rId90"/>
    <p:sldId id="346" r:id="rId91"/>
    <p:sldId id="347" r:id="rId92"/>
    <p:sldId id="348" r:id="rId93"/>
    <p:sldId id="332" r:id="rId94"/>
    <p:sldId id="349" r:id="rId95"/>
    <p:sldId id="350" r:id="rId96"/>
    <p:sldId id="351" r:id="rId97"/>
    <p:sldId id="352" r:id="rId98"/>
    <p:sldId id="353" r:id="rId99"/>
    <p:sldId id="354" r:id="rId100"/>
    <p:sldId id="361" r:id="rId101"/>
    <p:sldId id="363" r:id="rId102"/>
    <p:sldId id="362" r:id="rId103"/>
    <p:sldId id="364" r:id="rId104"/>
    <p:sldId id="371" r:id="rId105"/>
    <p:sldId id="355" r:id="rId106"/>
    <p:sldId id="356" r:id="rId107"/>
    <p:sldId id="357" r:id="rId108"/>
    <p:sldId id="358" r:id="rId109"/>
    <p:sldId id="359" r:id="rId110"/>
    <p:sldId id="365" r:id="rId111"/>
    <p:sldId id="366" r:id="rId112"/>
    <p:sldId id="367" r:id="rId113"/>
    <p:sldId id="368" r:id="rId114"/>
    <p:sldId id="369" r:id="rId115"/>
    <p:sldId id="370" r:id="rId116"/>
    <p:sldId id="372" r:id="rId117"/>
    <p:sldId id="373" r:id="rId118"/>
    <p:sldId id="374" r:id="rId119"/>
    <p:sldId id="375" r:id="rId120"/>
    <p:sldId id="376" r:id="rId121"/>
    <p:sldId id="377" r:id="rId122"/>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pitchFamily="84" charset="0"/>
        <a:ea typeface="ＭＳ Ｐゴシック" pitchFamily="84" charset="-128"/>
        <a:cs typeface="ＭＳ Ｐゴシック" pitchFamily="84" charset="-128"/>
      </a:defRPr>
    </a:lvl1pPr>
    <a:lvl2pPr marL="457200" algn="l" rtl="0" fontAlgn="base">
      <a:spcBef>
        <a:spcPct val="0"/>
      </a:spcBef>
      <a:spcAft>
        <a:spcPct val="0"/>
      </a:spcAft>
      <a:defRPr sz="2400" kern="1200">
        <a:solidFill>
          <a:schemeClr val="tx1"/>
        </a:solidFill>
        <a:latin typeface="Arial" pitchFamily="84" charset="0"/>
        <a:ea typeface="ＭＳ Ｐゴシック" pitchFamily="84" charset="-128"/>
        <a:cs typeface="ＭＳ Ｐゴシック" pitchFamily="84" charset="-128"/>
      </a:defRPr>
    </a:lvl2pPr>
    <a:lvl3pPr marL="914400" algn="l" rtl="0" fontAlgn="base">
      <a:spcBef>
        <a:spcPct val="0"/>
      </a:spcBef>
      <a:spcAft>
        <a:spcPct val="0"/>
      </a:spcAft>
      <a:defRPr sz="2400" kern="1200">
        <a:solidFill>
          <a:schemeClr val="tx1"/>
        </a:solidFill>
        <a:latin typeface="Arial" pitchFamily="84" charset="0"/>
        <a:ea typeface="ＭＳ Ｐゴシック" pitchFamily="84" charset="-128"/>
        <a:cs typeface="ＭＳ Ｐゴシック" pitchFamily="84" charset="-128"/>
      </a:defRPr>
    </a:lvl3pPr>
    <a:lvl4pPr marL="1371600" algn="l" rtl="0" fontAlgn="base">
      <a:spcBef>
        <a:spcPct val="0"/>
      </a:spcBef>
      <a:spcAft>
        <a:spcPct val="0"/>
      </a:spcAft>
      <a:defRPr sz="2400" kern="1200">
        <a:solidFill>
          <a:schemeClr val="tx1"/>
        </a:solidFill>
        <a:latin typeface="Arial" pitchFamily="84" charset="0"/>
        <a:ea typeface="ＭＳ Ｐゴシック" pitchFamily="84" charset="-128"/>
        <a:cs typeface="ＭＳ Ｐゴシック" pitchFamily="84" charset="-128"/>
      </a:defRPr>
    </a:lvl4pPr>
    <a:lvl5pPr marL="1828800" algn="l" rtl="0" fontAlgn="base">
      <a:spcBef>
        <a:spcPct val="0"/>
      </a:spcBef>
      <a:spcAft>
        <a:spcPct val="0"/>
      </a:spcAft>
      <a:defRPr sz="2400" kern="1200">
        <a:solidFill>
          <a:schemeClr val="tx1"/>
        </a:solidFill>
        <a:latin typeface="Arial" pitchFamily="84" charset="0"/>
        <a:ea typeface="ＭＳ Ｐゴシック" pitchFamily="84" charset="-128"/>
        <a:cs typeface="ＭＳ Ｐゴシック" pitchFamily="84" charset="-128"/>
      </a:defRPr>
    </a:lvl5pPr>
    <a:lvl6pPr marL="2286000" algn="l" defTabSz="457200" rtl="0" eaLnBrk="1" latinLnBrk="0" hangingPunct="1">
      <a:defRPr sz="2400" kern="1200">
        <a:solidFill>
          <a:schemeClr val="tx1"/>
        </a:solidFill>
        <a:latin typeface="Arial" pitchFamily="84" charset="0"/>
        <a:ea typeface="ＭＳ Ｐゴシック" pitchFamily="84" charset="-128"/>
        <a:cs typeface="ＭＳ Ｐゴシック" pitchFamily="84" charset="-128"/>
      </a:defRPr>
    </a:lvl6pPr>
    <a:lvl7pPr marL="2743200" algn="l" defTabSz="457200" rtl="0" eaLnBrk="1" latinLnBrk="0" hangingPunct="1">
      <a:defRPr sz="2400" kern="1200">
        <a:solidFill>
          <a:schemeClr val="tx1"/>
        </a:solidFill>
        <a:latin typeface="Arial" pitchFamily="84" charset="0"/>
        <a:ea typeface="ＭＳ Ｐゴシック" pitchFamily="84" charset="-128"/>
        <a:cs typeface="ＭＳ Ｐゴシック" pitchFamily="84" charset="-128"/>
      </a:defRPr>
    </a:lvl7pPr>
    <a:lvl8pPr marL="3200400" algn="l" defTabSz="457200" rtl="0" eaLnBrk="1" latinLnBrk="0" hangingPunct="1">
      <a:defRPr sz="2400" kern="1200">
        <a:solidFill>
          <a:schemeClr val="tx1"/>
        </a:solidFill>
        <a:latin typeface="Arial" pitchFamily="84" charset="0"/>
        <a:ea typeface="ＭＳ Ｐゴシック" pitchFamily="84" charset="-128"/>
        <a:cs typeface="ＭＳ Ｐゴシック" pitchFamily="84" charset="-128"/>
      </a:defRPr>
    </a:lvl8pPr>
    <a:lvl9pPr marL="3657600" algn="l" defTabSz="457200" rtl="0" eaLnBrk="1" latinLnBrk="0" hangingPunct="1">
      <a:defRPr sz="2400" kern="1200">
        <a:solidFill>
          <a:schemeClr val="tx1"/>
        </a:solidFill>
        <a:latin typeface="Arial" pitchFamily="84" charset="0"/>
        <a:ea typeface="ＭＳ Ｐゴシック" pitchFamily="84" charset="-128"/>
        <a:cs typeface="ＭＳ Ｐゴシック" pitchFamily="84"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ECBE"/>
    <a:srgbClr val="61ABA2"/>
    <a:srgbClr val="8F58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notesMaster" Target="notesMasters/notesMaster1.xml"/><Relationship Id="rId128"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handoutMaster" Target="handoutMasters/handoutMaster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vl1pPr>
          </a:lstStyle>
          <a:p>
            <a:pPr>
              <a:defRPr/>
            </a:pPr>
            <a:fld id="{27070D23-221C-496D-B48D-81A1EE53F65C}" type="datetimeFigureOut">
              <a:rPr lang="en-US"/>
              <a:pPr>
                <a:defRPr/>
              </a:pPr>
              <a:t>9/17/2018</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vl1pPr>
          </a:lstStyle>
          <a:p>
            <a:pPr>
              <a:defRPr/>
            </a:pPr>
            <a:fld id="{3D7270B0-3099-4022-B702-0EE7BE3D1A16}" type="slidenum">
              <a:rPr lang="en-US"/>
              <a:pPr>
                <a:defRPr/>
              </a:pPr>
              <a:t>‹#›</a:t>
            </a:fld>
            <a:endParaRPr lang="en-US"/>
          </a:p>
        </p:txBody>
      </p:sp>
    </p:spTree>
    <p:extLst>
      <p:ext uri="{BB962C8B-B14F-4D97-AF65-F5344CB8AC3E}">
        <p14:creationId xmlns:p14="http://schemas.microsoft.com/office/powerpoint/2010/main" val="1086087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ea typeface="+mn-ea"/>
                <a:cs typeface="+mn-cs"/>
              </a:defRPr>
            </a:lvl1pPr>
          </a:lstStyle>
          <a:p>
            <a:pPr>
              <a:defRPr/>
            </a:pPr>
            <a:fld id="{7E40B301-172E-4DF6-8A43-B1FFA8A6A4D0}" type="datetimeFigureOut">
              <a:rPr lang="en-US"/>
              <a:pPr>
                <a:defRPr/>
              </a:pPr>
              <a:t>9/17/2018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ea typeface="+mn-ea"/>
                <a:cs typeface="+mn-cs"/>
              </a:defRPr>
            </a:lvl1pPr>
          </a:lstStyle>
          <a:p>
            <a:pPr>
              <a:defRPr/>
            </a:pPr>
            <a:fld id="{A317193A-8A50-4BC3-AC94-896FA87CAAA4}" type="slidenum">
              <a:rPr lang="en-US"/>
              <a:pPr>
                <a:defRPr/>
              </a:pPr>
              <a:t>‹#›</a:t>
            </a:fld>
            <a:endParaRPr lang="en-US"/>
          </a:p>
        </p:txBody>
      </p:sp>
    </p:spTree>
    <p:extLst>
      <p:ext uri="{BB962C8B-B14F-4D97-AF65-F5344CB8AC3E}">
        <p14:creationId xmlns:p14="http://schemas.microsoft.com/office/powerpoint/2010/main" val="24634913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84" charset="-128"/>
        <a:cs typeface="ＭＳ Ｐゴシック" pitchFamily="84"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84"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84"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84"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532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F8A3802-844C-4492-B813-4E12E12800E1}" type="slidenum">
              <a:rPr lang="en-US">
                <a:ea typeface="ＭＳ Ｐゴシック" pitchFamily="84" charset="-128"/>
                <a:cs typeface="ＭＳ Ｐゴシック" pitchFamily="84" charset="-128"/>
              </a:rPr>
              <a:pPr fontAlgn="base">
                <a:spcBef>
                  <a:spcPct val="0"/>
                </a:spcBef>
                <a:spcAft>
                  <a:spcPct val="0"/>
                </a:spcAft>
                <a:defRPr/>
              </a:pPr>
              <a:t>38</a:t>
            </a:fld>
            <a:endParaRPr lang="en-US">
              <a:ea typeface="ＭＳ Ｐゴシック" pitchFamily="84" charset="-128"/>
              <a:cs typeface="ＭＳ Ｐゴシック" pitchFamily="8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72707"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prstTxWarp prst="textNoShape">
              <a:avLst/>
            </a:prstTxWarp>
          </a:bodyPr>
          <a:lstStyle/>
          <a:p>
            <a:pPr algn="r"/>
            <a:fld id="{C2A4126D-9A7C-4D7A-AA1F-50C7611BBE03}" type="slidenum">
              <a:rPr lang="en-US" sz="1200">
                <a:latin typeface="Calibri" pitchFamily="84" charset="0"/>
              </a:rPr>
              <a:pPr algn="r"/>
              <a:t>47</a:t>
            </a:fld>
            <a:endParaRPr lang="en-US" sz="1200">
              <a:latin typeface="Calibri" pitchFamily="8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74755"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prstTxWarp prst="textNoShape">
              <a:avLst/>
            </a:prstTxWarp>
          </a:bodyPr>
          <a:lstStyle/>
          <a:p>
            <a:pPr algn="r"/>
            <a:fld id="{CFE286A3-DA3D-4924-A4D1-7589C705D132}" type="slidenum">
              <a:rPr lang="en-US" sz="1200">
                <a:latin typeface="Calibri" pitchFamily="84" charset="0"/>
              </a:rPr>
              <a:pPr algn="r"/>
              <a:t>48</a:t>
            </a:fld>
            <a:endParaRPr lang="en-US" sz="1200">
              <a:latin typeface="Calibri" pitchFamily="8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76803"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prstTxWarp prst="textNoShape">
              <a:avLst/>
            </a:prstTxWarp>
          </a:bodyPr>
          <a:lstStyle/>
          <a:p>
            <a:pPr algn="r"/>
            <a:fld id="{1CEBC01B-2C2D-4059-9D96-065383ED7577}" type="slidenum">
              <a:rPr lang="en-US" sz="1200">
                <a:latin typeface="Calibri" pitchFamily="84" charset="0"/>
              </a:rPr>
              <a:pPr algn="r"/>
              <a:t>49</a:t>
            </a:fld>
            <a:endParaRPr lang="en-US" sz="1200">
              <a:latin typeface="Calibri" pitchFamily="8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p:spPr>
      </p:sp>
      <p:sp>
        <p:nvSpPr>
          <p:cNvPr id="788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78851"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prstTxWarp prst="textNoShape">
              <a:avLst/>
            </a:prstTxWarp>
          </a:bodyPr>
          <a:lstStyle/>
          <a:p>
            <a:pPr algn="r"/>
            <a:fld id="{3840A6E5-02DB-4854-9144-BADA76B2E6EA}" type="slidenum">
              <a:rPr lang="en-US" sz="1200">
                <a:latin typeface="Calibri" pitchFamily="84" charset="0"/>
              </a:rPr>
              <a:pPr algn="r"/>
              <a:t>50</a:t>
            </a:fld>
            <a:endParaRPr lang="en-US" sz="1200">
              <a:latin typeface="Calibri" pitchFamily="8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p:spPr>
      </p:sp>
      <p:sp>
        <p:nvSpPr>
          <p:cNvPr id="808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80899"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prstTxWarp prst="textNoShape">
              <a:avLst/>
            </a:prstTxWarp>
          </a:bodyPr>
          <a:lstStyle/>
          <a:p>
            <a:pPr algn="r"/>
            <a:fld id="{4895D6D9-8136-449B-814E-61B034DF480B}" type="slidenum">
              <a:rPr lang="en-US" sz="1200">
                <a:latin typeface="Calibri" pitchFamily="84" charset="0"/>
              </a:rPr>
              <a:pPr algn="r"/>
              <a:t>51</a:t>
            </a:fld>
            <a:endParaRPr lang="en-US" sz="1200">
              <a:latin typeface="Calibri" pitchFamily="8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bwMode="auto">
          <a:noFill/>
          <a:ln>
            <a:solidFill>
              <a:srgbClr val="000000"/>
            </a:solidFill>
            <a:miter lim="800000"/>
            <a:headEnd/>
            <a:tailEnd/>
          </a:ln>
        </p:spPr>
      </p:sp>
      <p:sp>
        <p:nvSpPr>
          <p:cNvPr id="829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82947"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prstTxWarp prst="textNoShape">
              <a:avLst/>
            </a:prstTxWarp>
          </a:bodyPr>
          <a:lstStyle/>
          <a:p>
            <a:pPr algn="r"/>
            <a:fld id="{D4F2A761-966B-4CFF-B145-52096A533DD9}" type="slidenum">
              <a:rPr lang="en-US" sz="1200">
                <a:latin typeface="Calibri" pitchFamily="84" charset="0"/>
              </a:rPr>
              <a:pPr algn="r"/>
              <a:t>52</a:t>
            </a:fld>
            <a:endParaRPr lang="en-US" sz="1200">
              <a:latin typeface="Calibri" pitchFamily="8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bwMode="auto">
          <a:noFill/>
          <a:ln>
            <a:solidFill>
              <a:srgbClr val="000000"/>
            </a:solidFill>
            <a:miter lim="800000"/>
            <a:headEnd/>
            <a:tailEnd/>
          </a:ln>
        </p:spPr>
      </p:sp>
      <p:sp>
        <p:nvSpPr>
          <p:cNvPr id="849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84995"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prstTxWarp prst="textNoShape">
              <a:avLst/>
            </a:prstTxWarp>
          </a:bodyPr>
          <a:lstStyle/>
          <a:p>
            <a:pPr algn="r"/>
            <a:fld id="{5AC30982-F4E5-4F0D-B4B9-F92ED5FB1EDA}" type="slidenum">
              <a:rPr lang="en-US" sz="1200">
                <a:latin typeface="Calibri" pitchFamily="84" charset="0"/>
              </a:rPr>
              <a:pPr algn="r"/>
              <a:t>53</a:t>
            </a:fld>
            <a:endParaRPr lang="en-US" sz="1200">
              <a:latin typeface="Calibri" pitchFamily="8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bwMode="auto">
          <a:noFill/>
          <a:ln>
            <a:solidFill>
              <a:srgbClr val="000000"/>
            </a:solidFill>
            <a:miter lim="800000"/>
            <a:headEnd/>
            <a:tailEnd/>
          </a:ln>
        </p:spPr>
      </p:sp>
      <p:sp>
        <p:nvSpPr>
          <p:cNvPr id="870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87043"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prstTxWarp prst="textNoShape">
              <a:avLst/>
            </a:prstTxWarp>
          </a:bodyPr>
          <a:lstStyle/>
          <a:p>
            <a:pPr algn="r"/>
            <a:fld id="{29D5590E-8561-446F-8789-62E3215134CF}" type="slidenum">
              <a:rPr lang="en-US" sz="1200">
                <a:latin typeface="Calibri" pitchFamily="84" charset="0"/>
              </a:rPr>
              <a:pPr algn="r"/>
              <a:t>54</a:t>
            </a:fld>
            <a:endParaRPr lang="en-US" sz="1200">
              <a:latin typeface="Calibri" pitchFamily="8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p:cNvSpPr>
          <p:nvPr>
            <p:ph type="sldImg"/>
          </p:nvPr>
        </p:nvSpPr>
        <p:spPr bwMode="auto">
          <a:noFill/>
          <a:ln>
            <a:solidFill>
              <a:srgbClr val="000000"/>
            </a:solidFill>
            <a:miter lim="800000"/>
            <a:headEnd/>
            <a:tailEnd/>
          </a:ln>
        </p:spPr>
      </p:sp>
      <p:sp>
        <p:nvSpPr>
          <p:cNvPr id="890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89091"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prstTxWarp prst="textNoShape">
              <a:avLst/>
            </a:prstTxWarp>
          </a:bodyPr>
          <a:lstStyle/>
          <a:p>
            <a:pPr algn="r"/>
            <a:fld id="{5258E41A-B2EE-40CA-902E-63C6576D1D42}" type="slidenum">
              <a:rPr lang="en-US" sz="1200">
                <a:latin typeface="Calibri" pitchFamily="84" charset="0"/>
              </a:rPr>
              <a:pPr algn="r"/>
              <a:t>55</a:t>
            </a:fld>
            <a:endParaRPr lang="en-US" sz="1200">
              <a:latin typeface="Calibri" pitchFamily="8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bwMode="auto">
          <a:noFill/>
          <a:ln>
            <a:solidFill>
              <a:srgbClr val="000000"/>
            </a:solidFill>
            <a:miter lim="800000"/>
            <a:headEnd/>
            <a:tailEnd/>
          </a:ln>
        </p:spPr>
      </p:sp>
      <p:sp>
        <p:nvSpPr>
          <p:cNvPr id="911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91139"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prstTxWarp prst="textNoShape">
              <a:avLst/>
            </a:prstTxWarp>
          </a:bodyPr>
          <a:lstStyle/>
          <a:p>
            <a:pPr algn="r"/>
            <a:fld id="{C117B7C9-369F-4392-BC6F-4DFA478CF317}" type="slidenum">
              <a:rPr lang="en-US" sz="1200">
                <a:latin typeface="Calibri" pitchFamily="84" charset="0"/>
              </a:rPr>
              <a:pPr algn="r"/>
              <a:t>56</a:t>
            </a:fld>
            <a:endParaRPr lang="en-US" sz="1200">
              <a:latin typeface="Calibri" pitchFamily="8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552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7C4CBFF-5596-4F40-BC4B-F3630AC82396}" type="slidenum">
              <a:rPr lang="en-US">
                <a:ea typeface="ＭＳ Ｐゴシック" pitchFamily="84" charset="-128"/>
                <a:cs typeface="ＭＳ Ｐゴシック" pitchFamily="84" charset="-128"/>
              </a:rPr>
              <a:pPr fontAlgn="base">
                <a:spcBef>
                  <a:spcPct val="0"/>
                </a:spcBef>
                <a:spcAft>
                  <a:spcPct val="0"/>
                </a:spcAft>
                <a:defRPr/>
              </a:pPr>
              <a:t>39</a:t>
            </a:fld>
            <a:endParaRPr lang="en-US">
              <a:ea typeface="ＭＳ Ｐゴシック" pitchFamily="84" charset="-128"/>
              <a:cs typeface="ＭＳ Ｐゴシック" pitchFamily="8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p:cNvSpPr>
          <p:nvPr>
            <p:ph type="sldImg"/>
          </p:nvPr>
        </p:nvSpPr>
        <p:spPr bwMode="auto">
          <a:noFill/>
          <a:ln>
            <a:solidFill>
              <a:srgbClr val="000000"/>
            </a:solidFill>
            <a:miter lim="800000"/>
            <a:headEnd/>
            <a:tailEnd/>
          </a:ln>
        </p:spPr>
      </p:sp>
      <p:sp>
        <p:nvSpPr>
          <p:cNvPr id="931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93187"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prstTxWarp prst="textNoShape">
              <a:avLst/>
            </a:prstTxWarp>
          </a:bodyPr>
          <a:lstStyle/>
          <a:p>
            <a:pPr algn="r"/>
            <a:fld id="{3DBA9699-BA83-4E07-846F-869DC019DA0E}" type="slidenum">
              <a:rPr lang="en-US" sz="1200">
                <a:latin typeface="Calibri" pitchFamily="84" charset="0"/>
              </a:rPr>
              <a:pPr algn="r"/>
              <a:t>57</a:t>
            </a:fld>
            <a:endParaRPr lang="en-US" sz="1200">
              <a:latin typeface="Calibri" pitchFamily="8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p:cNvSpPr>
          <p:nvPr>
            <p:ph type="sldImg"/>
          </p:nvPr>
        </p:nvSpPr>
        <p:spPr bwMode="auto">
          <a:noFill/>
          <a:ln>
            <a:solidFill>
              <a:srgbClr val="000000"/>
            </a:solidFill>
            <a:miter lim="800000"/>
            <a:headEnd/>
            <a:tailEnd/>
          </a:ln>
        </p:spPr>
      </p:sp>
      <p:sp>
        <p:nvSpPr>
          <p:cNvPr id="952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95235"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prstTxWarp prst="textNoShape">
              <a:avLst/>
            </a:prstTxWarp>
          </a:bodyPr>
          <a:lstStyle/>
          <a:p>
            <a:pPr algn="r"/>
            <a:fld id="{CE6C73F3-B922-4BAE-853D-7BB8149CCCDE}" type="slidenum">
              <a:rPr lang="en-US" sz="1200">
                <a:latin typeface="Calibri" pitchFamily="84" charset="0"/>
              </a:rPr>
              <a:pPr algn="r"/>
              <a:t>58</a:t>
            </a:fld>
            <a:endParaRPr lang="en-US" sz="1200">
              <a:latin typeface="Calibri" pitchFamily="8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p:cNvSpPr>
          <p:nvPr>
            <p:ph type="sldImg"/>
          </p:nvPr>
        </p:nvSpPr>
        <p:spPr bwMode="auto">
          <a:noFill/>
          <a:ln>
            <a:solidFill>
              <a:srgbClr val="000000"/>
            </a:solidFill>
            <a:miter lim="800000"/>
            <a:headEnd/>
            <a:tailEnd/>
          </a:ln>
        </p:spPr>
      </p:sp>
      <p:sp>
        <p:nvSpPr>
          <p:cNvPr id="972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97283"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prstTxWarp prst="textNoShape">
              <a:avLst/>
            </a:prstTxWarp>
          </a:bodyPr>
          <a:lstStyle/>
          <a:p>
            <a:pPr algn="r"/>
            <a:fld id="{C4ECAA5E-6844-456F-9FED-BCCE58EB83A5}" type="slidenum">
              <a:rPr lang="en-US" sz="1200">
                <a:latin typeface="Calibri" pitchFamily="84" charset="0"/>
              </a:rPr>
              <a:pPr algn="r"/>
              <a:t>59</a:t>
            </a:fld>
            <a:endParaRPr lang="en-US" sz="1200">
              <a:latin typeface="Calibri" pitchFamily="8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p:cNvSpPr>
          <p:nvPr>
            <p:ph type="sldImg"/>
          </p:nvPr>
        </p:nvSpPr>
        <p:spPr bwMode="auto">
          <a:noFill/>
          <a:ln>
            <a:solidFill>
              <a:srgbClr val="000000"/>
            </a:solidFill>
            <a:miter lim="800000"/>
            <a:headEnd/>
            <a:tailEnd/>
          </a:ln>
        </p:spPr>
      </p:sp>
      <p:sp>
        <p:nvSpPr>
          <p:cNvPr id="993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99331"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prstTxWarp prst="textNoShape">
              <a:avLst/>
            </a:prstTxWarp>
          </a:bodyPr>
          <a:lstStyle/>
          <a:p>
            <a:pPr algn="r"/>
            <a:fld id="{8FBF7014-B99E-45B6-87BF-BFC3283455F5}" type="slidenum">
              <a:rPr lang="en-US" sz="1200">
                <a:latin typeface="Calibri" pitchFamily="84" charset="0"/>
              </a:rPr>
              <a:pPr algn="r"/>
              <a:t>60</a:t>
            </a:fld>
            <a:endParaRPr lang="en-US" sz="1200">
              <a:latin typeface="Calibri" pitchFamily="8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p:cNvSpPr>
          <p:nvPr>
            <p:ph type="sldImg"/>
          </p:nvPr>
        </p:nvSpPr>
        <p:spPr bwMode="auto">
          <a:noFill/>
          <a:ln>
            <a:solidFill>
              <a:srgbClr val="000000"/>
            </a:solidFill>
            <a:miter lim="800000"/>
            <a:headEnd/>
            <a:tailEnd/>
          </a:ln>
        </p:spPr>
      </p:sp>
      <p:sp>
        <p:nvSpPr>
          <p:cNvPr id="1013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01379"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prstTxWarp prst="textNoShape">
              <a:avLst/>
            </a:prstTxWarp>
          </a:bodyPr>
          <a:lstStyle/>
          <a:p>
            <a:pPr algn="r"/>
            <a:fld id="{7D9041ED-0899-4DD1-B49C-EF2E8505F584}" type="slidenum">
              <a:rPr lang="en-US" sz="1200">
                <a:latin typeface="Calibri" pitchFamily="84" charset="0"/>
              </a:rPr>
              <a:pPr algn="r"/>
              <a:t>61</a:t>
            </a:fld>
            <a:endParaRPr lang="en-US" sz="1200">
              <a:latin typeface="Calibri" pitchFamily="8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p:cNvSpPr>
          <p:nvPr>
            <p:ph type="sldImg"/>
          </p:nvPr>
        </p:nvSpPr>
        <p:spPr bwMode="auto">
          <a:noFill/>
          <a:ln>
            <a:solidFill>
              <a:srgbClr val="000000"/>
            </a:solidFill>
            <a:miter lim="800000"/>
            <a:headEnd/>
            <a:tailEnd/>
          </a:ln>
        </p:spPr>
      </p:sp>
      <p:sp>
        <p:nvSpPr>
          <p:cNvPr id="1034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03427"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prstTxWarp prst="textNoShape">
              <a:avLst/>
            </a:prstTxWarp>
          </a:bodyPr>
          <a:lstStyle/>
          <a:p>
            <a:pPr algn="r"/>
            <a:fld id="{F5B5B1F6-B852-46BC-BB9E-7E00953ADCB0}" type="slidenum">
              <a:rPr lang="en-US" sz="1200">
                <a:latin typeface="Calibri" pitchFamily="84" charset="0"/>
              </a:rPr>
              <a:pPr algn="r"/>
              <a:t>62</a:t>
            </a:fld>
            <a:endParaRPr lang="en-US" sz="1200">
              <a:latin typeface="Calibri" pitchFamily="8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p:cNvSpPr>
          <p:nvPr>
            <p:ph type="sldImg"/>
          </p:nvPr>
        </p:nvSpPr>
        <p:spPr bwMode="auto">
          <a:noFill/>
          <a:ln>
            <a:solidFill>
              <a:srgbClr val="000000"/>
            </a:solidFill>
            <a:miter lim="800000"/>
            <a:headEnd/>
            <a:tailEnd/>
          </a:ln>
        </p:spPr>
      </p:sp>
      <p:sp>
        <p:nvSpPr>
          <p:cNvPr id="1054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05475"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prstTxWarp prst="textNoShape">
              <a:avLst/>
            </a:prstTxWarp>
          </a:bodyPr>
          <a:lstStyle/>
          <a:p>
            <a:pPr algn="r"/>
            <a:fld id="{46D561E9-E714-489C-B23D-8391A49A2F05}" type="slidenum">
              <a:rPr lang="en-US" sz="1200">
                <a:latin typeface="Calibri" pitchFamily="84" charset="0"/>
              </a:rPr>
              <a:pPr algn="r"/>
              <a:t>63</a:t>
            </a:fld>
            <a:endParaRPr lang="en-US" sz="1200">
              <a:latin typeface="Calibri" pitchFamily="8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p:cNvSpPr>
          <p:nvPr>
            <p:ph type="sldImg"/>
          </p:nvPr>
        </p:nvSpPr>
        <p:spPr bwMode="auto">
          <a:noFill/>
          <a:ln>
            <a:solidFill>
              <a:srgbClr val="000000"/>
            </a:solidFill>
            <a:miter lim="800000"/>
            <a:headEnd/>
            <a:tailEnd/>
          </a:ln>
        </p:spPr>
      </p:sp>
      <p:sp>
        <p:nvSpPr>
          <p:cNvPr id="1075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07523"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prstTxWarp prst="textNoShape">
              <a:avLst/>
            </a:prstTxWarp>
          </a:bodyPr>
          <a:lstStyle/>
          <a:p>
            <a:pPr algn="r"/>
            <a:fld id="{58D78DED-8B5F-439E-8E1C-1729C60BD83C}" type="slidenum">
              <a:rPr lang="en-US" sz="1200">
                <a:latin typeface="Calibri" pitchFamily="84" charset="0"/>
              </a:rPr>
              <a:pPr algn="r"/>
              <a:t>64</a:t>
            </a:fld>
            <a:endParaRPr lang="en-US" sz="1200">
              <a:latin typeface="Calibri" pitchFamily="8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p:cNvSpPr>
          <p:nvPr>
            <p:ph type="sldImg"/>
          </p:nvPr>
        </p:nvSpPr>
        <p:spPr bwMode="auto">
          <a:noFill/>
          <a:ln>
            <a:solidFill>
              <a:srgbClr val="000000"/>
            </a:solidFill>
            <a:miter lim="800000"/>
            <a:headEnd/>
            <a:tailEnd/>
          </a:ln>
        </p:spPr>
      </p:sp>
      <p:sp>
        <p:nvSpPr>
          <p:cNvPr id="1095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09571"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prstTxWarp prst="textNoShape">
              <a:avLst/>
            </a:prstTxWarp>
          </a:bodyPr>
          <a:lstStyle/>
          <a:p>
            <a:pPr algn="r"/>
            <a:fld id="{AB604ABC-46AA-4738-9810-AFF2217FDE49}" type="slidenum">
              <a:rPr lang="en-US" sz="1200">
                <a:latin typeface="Calibri" pitchFamily="84" charset="0"/>
              </a:rPr>
              <a:pPr algn="r"/>
              <a:t>65</a:t>
            </a:fld>
            <a:endParaRPr lang="en-US" sz="1200">
              <a:latin typeface="Calibri" pitchFamily="8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p:cNvSpPr>
          <p:nvPr>
            <p:ph type="sldImg"/>
          </p:nvPr>
        </p:nvSpPr>
        <p:spPr bwMode="auto">
          <a:noFill/>
          <a:ln>
            <a:solidFill>
              <a:srgbClr val="000000"/>
            </a:solidFill>
            <a:miter lim="800000"/>
            <a:headEnd/>
            <a:tailEnd/>
          </a:ln>
        </p:spPr>
      </p:sp>
      <p:sp>
        <p:nvSpPr>
          <p:cNvPr id="1116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11619"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prstTxWarp prst="textNoShape">
              <a:avLst/>
            </a:prstTxWarp>
          </a:bodyPr>
          <a:lstStyle/>
          <a:p>
            <a:pPr algn="r"/>
            <a:fld id="{7FF468AF-0237-42D5-83E0-65F18EB64092}" type="slidenum">
              <a:rPr lang="en-US" sz="1200">
                <a:latin typeface="Calibri" pitchFamily="84" charset="0"/>
              </a:rPr>
              <a:pPr algn="r"/>
              <a:t>66</a:t>
            </a:fld>
            <a:endParaRPr lang="en-US" sz="1200">
              <a:latin typeface="Calibri" pitchFamily="8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573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AA111A7-0028-4E02-A31B-EE8730BCCE45}" type="slidenum">
              <a:rPr lang="en-US">
                <a:ea typeface="ＭＳ Ｐゴシック" pitchFamily="84" charset="-128"/>
                <a:cs typeface="ＭＳ Ｐゴシック" pitchFamily="84" charset="-128"/>
              </a:rPr>
              <a:pPr fontAlgn="base">
                <a:spcBef>
                  <a:spcPct val="0"/>
                </a:spcBef>
                <a:spcAft>
                  <a:spcPct val="0"/>
                </a:spcAft>
                <a:defRPr/>
              </a:pPr>
              <a:t>40</a:t>
            </a:fld>
            <a:endParaRPr lang="en-US">
              <a:ea typeface="ＭＳ Ｐゴシック" pitchFamily="84" charset="-128"/>
              <a:cs typeface="ＭＳ Ｐゴシック" pitchFamily="8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p:cNvSpPr>
            <a:spLocks noGrp="1" noRot="1" noChangeAspect="1"/>
          </p:cNvSpPr>
          <p:nvPr>
            <p:ph type="sldImg"/>
          </p:nvPr>
        </p:nvSpPr>
        <p:spPr bwMode="auto">
          <a:noFill/>
          <a:ln>
            <a:solidFill>
              <a:srgbClr val="000000"/>
            </a:solidFill>
            <a:miter lim="800000"/>
            <a:headEnd/>
            <a:tailEnd/>
          </a:ln>
        </p:spPr>
      </p:sp>
      <p:sp>
        <p:nvSpPr>
          <p:cNvPr id="1136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13667"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prstTxWarp prst="textNoShape">
              <a:avLst/>
            </a:prstTxWarp>
          </a:bodyPr>
          <a:lstStyle/>
          <a:p>
            <a:pPr algn="r"/>
            <a:fld id="{FFFC8335-1A34-48CD-BE8C-0AA6599B95EF}" type="slidenum">
              <a:rPr lang="en-US" sz="1200">
                <a:latin typeface="Calibri" pitchFamily="84" charset="0"/>
              </a:rPr>
              <a:pPr algn="r"/>
              <a:t>67</a:t>
            </a:fld>
            <a:endParaRPr lang="en-US" sz="1200">
              <a:latin typeface="Calibri" pitchFamily="8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p:cNvSpPr>
            <a:spLocks noGrp="1" noRot="1" noChangeAspect="1"/>
          </p:cNvSpPr>
          <p:nvPr>
            <p:ph type="sldImg"/>
          </p:nvPr>
        </p:nvSpPr>
        <p:spPr bwMode="auto">
          <a:noFill/>
          <a:ln>
            <a:solidFill>
              <a:srgbClr val="000000"/>
            </a:solidFill>
            <a:miter lim="800000"/>
            <a:headEnd/>
            <a:tailEnd/>
          </a:ln>
        </p:spPr>
      </p:sp>
      <p:sp>
        <p:nvSpPr>
          <p:cNvPr id="1136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13667"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prstTxWarp prst="textNoShape">
              <a:avLst/>
            </a:prstTxWarp>
          </a:bodyPr>
          <a:lstStyle/>
          <a:p>
            <a:pPr algn="r"/>
            <a:fld id="{FFFC8335-1A34-48CD-BE8C-0AA6599B95EF}" type="slidenum">
              <a:rPr lang="en-US" sz="1200">
                <a:latin typeface="Calibri" pitchFamily="84" charset="0"/>
              </a:rPr>
              <a:pPr algn="r"/>
              <a:t>68</a:t>
            </a:fld>
            <a:endParaRPr lang="en-US" sz="1200">
              <a:latin typeface="Calibri" pitchFamily="8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p:cNvSpPr>
            <a:spLocks noGrp="1" noRot="1" noChangeAspect="1"/>
          </p:cNvSpPr>
          <p:nvPr>
            <p:ph type="sldImg"/>
          </p:nvPr>
        </p:nvSpPr>
        <p:spPr bwMode="auto">
          <a:noFill/>
          <a:ln>
            <a:solidFill>
              <a:srgbClr val="000000"/>
            </a:solidFill>
            <a:miter lim="800000"/>
            <a:headEnd/>
            <a:tailEnd/>
          </a:ln>
        </p:spPr>
      </p:sp>
      <p:sp>
        <p:nvSpPr>
          <p:cNvPr id="1157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15715"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prstTxWarp prst="textNoShape">
              <a:avLst/>
            </a:prstTxWarp>
          </a:bodyPr>
          <a:lstStyle/>
          <a:p>
            <a:pPr algn="r"/>
            <a:fld id="{F21E3FD5-8A54-4DB7-8568-43274EB575DF}" type="slidenum">
              <a:rPr lang="en-US" sz="1200">
                <a:latin typeface="Calibri" pitchFamily="84" charset="0"/>
              </a:rPr>
              <a:pPr algn="r"/>
              <a:t>69</a:t>
            </a:fld>
            <a:endParaRPr lang="en-US" sz="1200">
              <a:latin typeface="Calibri" pitchFamily="8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p:cNvSpPr>
          <p:nvPr>
            <p:ph type="sldImg"/>
          </p:nvPr>
        </p:nvSpPr>
        <p:spPr bwMode="auto">
          <a:noFill/>
          <a:ln>
            <a:solidFill>
              <a:srgbClr val="000000"/>
            </a:solidFill>
            <a:miter lim="800000"/>
            <a:headEnd/>
            <a:tailEnd/>
          </a:ln>
        </p:spPr>
      </p:sp>
      <p:sp>
        <p:nvSpPr>
          <p:cNvPr id="1177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17763"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prstTxWarp prst="textNoShape">
              <a:avLst/>
            </a:prstTxWarp>
          </a:bodyPr>
          <a:lstStyle/>
          <a:p>
            <a:pPr algn="r"/>
            <a:fld id="{D9F072FF-A698-434F-AB4A-0E6C719DE4CD}" type="slidenum">
              <a:rPr lang="en-US" sz="1200">
                <a:latin typeface="Calibri" pitchFamily="84" charset="0"/>
              </a:rPr>
              <a:pPr algn="r"/>
              <a:t>70</a:t>
            </a:fld>
            <a:endParaRPr lang="en-US" sz="1200">
              <a:latin typeface="Calibri" pitchFamily="8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lide Image Placeholder 1"/>
          <p:cNvSpPr>
            <a:spLocks noGrp="1" noRot="1" noChangeAspect="1"/>
          </p:cNvSpPr>
          <p:nvPr>
            <p:ph type="sldImg"/>
          </p:nvPr>
        </p:nvSpPr>
        <p:spPr bwMode="auto">
          <a:noFill/>
          <a:ln>
            <a:solidFill>
              <a:srgbClr val="000000"/>
            </a:solidFill>
            <a:miter lim="800000"/>
            <a:headEnd/>
            <a:tailEnd/>
          </a:ln>
        </p:spPr>
      </p:sp>
      <p:sp>
        <p:nvSpPr>
          <p:cNvPr id="1198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19811"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prstTxWarp prst="textNoShape">
              <a:avLst/>
            </a:prstTxWarp>
          </a:bodyPr>
          <a:lstStyle/>
          <a:p>
            <a:pPr algn="r"/>
            <a:fld id="{E1B22F3F-C42D-4574-8697-2A34B769398B}" type="slidenum">
              <a:rPr lang="en-US" sz="1200">
                <a:latin typeface="Calibri" pitchFamily="84" charset="0"/>
              </a:rPr>
              <a:pPr algn="r"/>
              <a:t>71</a:t>
            </a:fld>
            <a:endParaRPr lang="en-US" sz="1200">
              <a:latin typeface="Calibri" pitchFamily="8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Slide Image Placeholder 1"/>
          <p:cNvSpPr>
            <a:spLocks noGrp="1" noRot="1" noChangeAspect="1"/>
          </p:cNvSpPr>
          <p:nvPr>
            <p:ph type="sldImg"/>
          </p:nvPr>
        </p:nvSpPr>
        <p:spPr bwMode="auto">
          <a:noFill/>
          <a:ln>
            <a:solidFill>
              <a:srgbClr val="000000"/>
            </a:solidFill>
            <a:miter lim="800000"/>
            <a:headEnd/>
            <a:tailEnd/>
          </a:ln>
        </p:spPr>
      </p:sp>
      <p:sp>
        <p:nvSpPr>
          <p:cNvPr id="1218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21859"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prstTxWarp prst="textNoShape">
              <a:avLst/>
            </a:prstTxWarp>
          </a:bodyPr>
          <a:lstStyle/>
          <a:p>
            <a:pPr algn="r"/>
            <a:fld id="{DB94DE9C-8DF0-4DEE-88DA-5D322D9173A5}" type="slidenum">
              <a:rPr lang="en-US" sz="1200">
                <a:latin typeface="Calibri" pitchFamily="84" charset="0"/>
              </a:rPr>
              <a:pPr algn="r"/>
              <a:t>72</a:t>
            </a:fld>
            <a:endParaRPr lang="en-US" sz="1200">
              <a:latin typeface="Calibri" pitchFamily="8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Slide Image Placeholder 1"/>
          <p:cNvSpPr>
            <a:spLocks noGrp="1" noRot="1" noChangeAspect="1"/>
          </p:cNvSpPr>
          <p:nvPr>
            <p:ph type="sldImg"/>
          </p:nvPr>
        </p:nvSpPr>
        <p:spPr bwMode="auto">
          <a:noFill/>
          <a:ln>
            <a:solidFill>
              <a:srgbClr val="000000"/>
            </a:solidFill>
            <a:miter lim="800000"/>
            <a:headEnd/>
            <a:tailEnd/>
          </a:ln>
        </p:spPr>
      </p:sp>
      <p:sp>
        <p:nvSpPr>
          <p:cNvPr id="1239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23907"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prstTxWarp prst="textNoShape">
              <a:avLst/>
            </a:prstTxWarp>
          </a:bodyPr>
          <a:lstStyle/>
          <a:p>
            <a:pPr algn="r"/>
            <a:fld id="{482C1A99-A40E-4872-A386-D8CAF54D817D}" type="slidenum">
              <a:rPr lang="en-US" sz="1200">
                <a:latin typeface="Calibri" pitchFamily="84" charset="0"/>
              </a:rPr>
              <a:pPr algn="r"/>
              <a:t>73</a:t>
            </a:fld>
            <a:endParaRPr lang="en-US" sz="1200">
              <a:latin typeface="Calibri" pitchFamily="8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Slide Image Placeholder 1"/>
          <p:cNvSpPr>
            <a:spLocks noGrp="1" noRot="1" noChangeAspect="1"/>
          </p:cNvSpPr>
          <p:nvPr>
            <p:ph type="sldImg"/>
          </p:nvPr>
        </p:nvSpPr>
        <p:spPr bwMode="auto">
          <a:noFill/>
          <a:ln>
            <a:solidFill>
              <a:srgbClr val="000000"/>
            </a:solidFill>
            <a:miter lim="800000"/>
            <a:headEnd/>
            <a:tailEnd/>
          </a:ln>
        </p:spPr>
      </p:sp>
      <p:sp>
        <p:nvSpPr>
          <p:cNvPr id="1259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25955"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prstTxWarp prst="textNoShape">
              <a:avLst/>
            </a:prstTxWarp>
          </a:bodyPr>
          <a:lstStyle/>
          <a:p>
            <a:pPr algn="r"/>
            <a:fld id="{DF68A962-10E5-4AB5-93F1-AFEEAE7D544E}" type="slidenum">
              <a:rPr lang="en-US" sz="1200">
                <a:latin typeface="Calibri" pitchFamily="84" charset="0"/>
              </a:rPr>
              <a:pPr algn="r"/>
              <a:t>74</a:t>
            </a:fld>
            <a:endParaRPr lang="en-US" sz="1200">
              <a:latin typeface="Calibri" pitchFamily="8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lide Image Placeholder 1"/>
          <p:cNvSpPr>
            <a:spLocks noGrp="1" noRot="1" noChangeAspect="1"/>
          </p:cNvSpPr>
          <p:nvPr>
            <p:ph type="sldImg"/>
          </p:nvPr>
        </p:nvSpPr>
        <p:spPr bwMode="auto">
          <a:noFill/>
          <a:ln>
            <a:solidFill>
              <a:srgbClr val="000000"/>
            </a:solidFill>
            <a:miter lim="800000"/>
            <a:headEnd/>
            <a:tailEnd/>
          </a:ln>
        </p:spPr>
      </p:sp>
      <p:sp>
        <p:nvSpPr>
          <p:cNvPr id="1280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28003"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prstTxWarp prst="textNoShape">
              <a:avLst/>
            </a:prstTxWarp>
          </a:bodyPr>
          <a:lstStyle/>
          <a:p>
            <a:pPr algn="r"/>
            <a:fld id="{2E528A2A-35B6-478A-98FD-792D387031C3}" type="slidenum">
              <a:rPr lang="en-US" sz="1200">
                <a:latin typeface="Calibri" pitchFamily="84" charset="0"/>
              </a:rPr>
              <a:pPr algn="r"/>
              <a:t>75</a:t>
            </a:fld>
            <a:endParaRPr lang="en-US" sz="1200">
              <a:latin typeface="Calibri" pitchFamily="8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Slide Image Placeholder 1"/>
          <p:cNvSpPr>
            <a:spLocks noGrp="1" noRot="1" noChangeAspect="1"/>
          </p:cNvSpPr>
          <p:nvPr>
            <p:ph type="sldImg"/>
          </p:nvPr>
        </p:nvSpPr>
        <p:spPr bwMode="auto">
          <a:noFill/>
          <a:ln>
            <a:solidFill>
              <a:srgbClr val="000000"/>
            </a:solidFill>
            <a:miter lim="800000"/>
            <a:headEnd/>
            <a:tailEnd/>
          </a:ln>
        </p:spPr>
      </p:sp>
      <p:sp>
        <p:nvSpPr>
          <p:cNvPr id="1300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30051"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prstTxWarp prst="textNoShape">
              <a:avLst/>
            </a:prstTxWarp>
          </a:bodyPr>
          <a:lstStyle/>
          <a:p>
            <a:pPr algn="r"/>
            <a:fld id="{524CFBBE-AB95-4AC1-B5EB-83A7203FE40B}" type="slidenum">
              <a:rPr lang="en-US" sz="1200">
                <a:latin typeface="Calibri" pitchFamily="84" charset="0"/>
              </a:rPr>
              <a:pPr algn="r"/>
              <a:t>76</a:t>
            </a:fld>
            <a:endParaRPr lang="en-US" sz="1200">
              <a:latin typeface="Calibri" pitchFamily="8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593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6B95B4-C550-46F3-BC64-22EBA266CA84}" type="slidenum">
              <a:rPr lang="en-US">
                <a:ea typeface="ＭＳ Ｐゴシック" pitchFamily="84" charset="-128"/>
                <a:cs typeface="ＭＳ Ｐゴシック" pitchFamily="84" charset="-128"/>
              </a:rPr>
              <a:pPr fontAlgn="base">
                <a:spcBef>
                  <a:spcPct val="0"/>
                </a:spcBef>
                <a:spcAft>
                  <a:spcPct val="0"/>
                </a:spcAft>
                <a:defRPr/>
              </a:pPr>
              <a:t>41</a:t>
            </a:fld>
            <a:endParaRPr lang="en-US">
              <a:ea typeface="ＭＳ Ｐゴシック" pitchFamily="84" charset="-128"/>
              <a:cs typeface="ＭＳ Ｐゴシック" pitchFamily="84"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Slide Image Placeholder 1"/>
          <p:cNvSpPr>
            <a:spLocks noGrp="1" noRot="1" noChangeAspect="1"/>
          </p:cNvSpPr>
          <p:nvPr>
            <p:ph type="sldImg"/>
          </p:nvPr>
        </p:nvSpPr>
        <p:spPr bwMode="auto">
          <a:noFill/>
          <a:ln>
            <a:solidFill>
              <a:srgbClr val="000000"/>
            </a:solidFill>
            <a:miter lim="800000"/>
            <a:headEnd/>
            <a:tailEnd/>
          </a:ln>
        </p:spPr>
      </p:sp>
      <p:sp>
        <p:nvSpPr>
          <p:cNvPr id="1320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32099"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prstTxWarp prst="textNoShape">
              <a:avLst/>
            </a:prstTxWarp>
          </a:bodyPr>
          <a:lstStyle/>
          <a:p>
            <a:pPr algn="r"/>
            <a:fld id="{DE10F325-6DD9-4896-A842-B78F73736EE4}" type="slidenum">
              <a:rPr lang="en-US" sz="1200">
                <a:latin typeface="Calibri" pitchFamily="84" charset="0"/>
              </a:rPr>
              <a:pPr algn="r"/>
              <a:t>77</a:t>
            </a:fld>
            <a:endParaRPr lang="en-US" sz="1200">
              <a:latin typeface="Calibri" pitchFamily="8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Slide Image Placeholder 1"/>
          <p:cNvSpPr>
            <a:spLocks noGrp="1" noRot="1" noChangeAspect="1"/>
          </p:cNvSpPr>
          <p:nvPr>
            <p:ph type="sldImg"/>
          </p:nvPr>
        </p:nvSpPr>
        <p:spPr bwMode="auto">
          <a:noFill/>
          <a:ln>
            <a:solidFill>
              <a:srgbClr val="000000"/>
            </a:solidFill>
            <a:miter lim="800000"/>
            <a:headEnd/>
            <a:tailEnd/>
          </a:ln>
        </p:spPr>
      </p:sp>
      <p:sp>
        <p:nvSpPr>
          <p:cNvPr id="1341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34147"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prstTxWarp prst="textNoShape">
              <a:avLst/>
            </a:prstTxWarp>
          </a:bodyPr>
          <a:lstStyle/>
          <a:p>
            <a:pPr algn="r"/>
            <a:fld id="{25F645B3-C393-43E3-9571-F3A2E73622E0}" type="slidenum">
              <a:rPr lang="en-US" sz="1200">
                <a:latin typeface="Calibri" pitchFamily="84" charset="0"/>
              </a:rPr>
              <a:pPr algn="r"/>
              <a:t>78</a:t>
            </a:fld>
            <a:endParaRPr lang="en-US" sz="1200">
              <a:latin typeface="Calibri" pitchFamily="8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Slide Image Placeholder 1"/>
          <p:cNvSpPr>
            <a:spLocks noGrp="1" noRot="1" noChangeAspect="1"/>
          </p:cNvSpPr>
          <p:nvPr>
            <p:ph type="sldImg"/>
          </p:nvPr>
        </p:nvSpPr>
        <p:spPr bwMode="auto">
          <a:noFill/>
          <a:ln>
            <a:solidFill>
              <a:srgbClr val="000000"/>
            </a:solidFill>
            <a:miter lim="800000"/>
            <a:headEnd/>
            <a:tailEnd/>
          </a:ln>
        </p:spPr>
      </p:sp>
      <p:sp>
        <p:nvSpPr>
          <p:cNvPr id="1361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36195"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prstTxWarp prst="textNoShape">
              <a:avLst/>
            </a:prstTxWarp>
          </a:bodyPr>
          <a:lstStyle/>
          <a:p>
            <a:pPr algn="r"/>
            <a:fld id="{CE5494B7-FE55-4853-9560-92450F414742}" type="slidenum">
              <a:rPr lang="en-US" sz="1200">
                <a:latin typeface="Calibri" pitchFamily="84" charset="0"/>
              </a:rPr>
              <a:pPr algn="r"/>
              <a:t>79</a:t>
            </a:fld>
            <a:endParaRPr lang="en-US" sz="1200">
              <a:latin typeface="Calibri" pitchFamily="8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Slide Image Placeholder 1"/>
          <p:cNvSpPr>
            <a:spLocks noGrp="1" noRot="1" noChangeAspect="1"/>
          </p:cNvSpPr>
          <p:nvPr>
            <p:ph type="sldImg"/>
          </p:nvPr>
        </p:nvSpPr>
        <p:spPr bwMode="auto">
          <a:noFill/>
          <a:ln>
            <a:solidFill>
              <a:srgbClr val="000000"/>
            </a:solidFill>
            <a:miter lim="800000"/>
            <a:headEnd/>
            <a:tailEnd/>
          </a:ln>
        </p:spPr>
      </p:sp>
      <p:sp>
        <p:nvSpPr>
          <p:cNvPr id="1382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38243"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prstTxWarp prst="textNoShape">
              <a:avLst/>
            </a:prstTxWarp>
          </a:bodyPr>
          <a:lstStyle/>
          <a:p>
            <a:pPr algn="r"/>
            <a:fld id="{A94B9B72-1A4A-49DB-8D5A-F7853A0012EC}" type="slidenum">
              <a:rPr lang="en-US" sz="1200">
                <a:latin typeface="Calibri" pitchFamily="84" charset="0"/>
              </a:rPr>
              <a:pPr algn="r"/>
              <a:t>80</a:t>
            </a:fld>
            <a:endParaRPr lang="en-US" sz="1200">
              <a:latin typeface="Calibri" pitchFamily="8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Slide Image Placeholder 1"/>
          <p:cNvSpPr>
            <a:spLocks noGrp="1" noRot="1" noChangeAspect="1"/>
          </p:cNvSpPr>
          <p:nvPr>
            <p:ph type="sldImg"/>
          </p:nvPr>
        </p:nvSpPr>
        <p:spPr bwMode="auto">
          <a:noFill/>
          <a:ln>
            <a:solidFill>
              <a:srgbClr val="000000"/>
            </a:solidFill>
            <a:miter lim="800000"/>
            <a:headEnd/>
            <a:tailEnd/>
          </a:ln>
        </p:spPr>
      </p:sp>
      <p:sp>
        <p:nvSpPr>
          <p:cNvPr id="1402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40291"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prstTxWarp prst="textNoShape">
              <a:avLst/>
            </a:prstTxWarp>
          </a:bodyPr>
          <a:lstStyle/>
          <a:p>
            <a:pPr algn="r"/>
            <a:fld id="{526E9CBB-D94E-494A-A0EF-B41CBCEF58FE}" type="slidenum">
              <a:rPr lang="en-US" sz="1200">
                <a:latin typeface="Calibri" pitchFamily="84" charset="0"/>
              </a:rPr>
              <a:pPr algn="r"/>
              <a:t>81</a:t>
            </a:fld>
            <a:endParaRPr lang="en-US" sz="1200">
              <a:latin typeface="Calibri" pitchFamily="8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Slide Image Placeholder 1"/>
          <p:cNvSpPr>
            <a:spLocks noGrp="1" noRot="1" noChangeAspect="1"/>
          </p:cNvSpPr>
          <p:nvPr>
            <p:ph type="sldImg"/>
          </p:nvPr>
        </p:nvSpPr>
        <p:spPr bwMode="auto">
          <a:noFill/>
          <a:ln>
            <a:solidFill>
              <a:srgbClr val="000000"/>
            </a:solidFill>
            <a:miter lim="800000"/>
            <a:headEnd/>
            <a:tailEnd/>
          </a:ln>
        </p:spPr>
      </p:sp>
      <p:sp>
        <p:nvSpPr>
          <p:cNvPr id="1402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40291"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prstTxWarp prst="textNoShape">
              <a:avLst/>
            </a:prstTxWarp>
          </a:bodyPr>
          <a:lstStyle/>
          <a:p>
            <a:pPr algn="r"/>
            <a:fld id="{526E9CBB-D94E-494A-A0EF-B41CBCEF58FE}" type="slidenum">
              <a:rPr lang="en-US" sz="1200">
                <a:latin typeface="Calibri" pitchFamily="84" charset="0"/>
              </a:rPr>
              <a:pPr algn="r"/>
              <a:t>82</a:t>
            </a:fld>
            <a:endParaRPr lang="en-US" sz="1200">
              <a:latin typeface="Calibri" pitchFamily="8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Slide Image Placeholder 1"/>
          <p:cNvSpPr>
            <a:spLocks noGrp="1" noRot="1" noChangeAspect="1"/>
          </p:cNvSpPr>
          <p:nvPr>
            <p:ph type="sldImg"/>
          </p:nvPr>
        </p:nvSpPr>
        <p:spPr bwMode="auto">
          <a:noFill/>
          <a:ln>
            <a:solidFill>
              <a:srgbClr val="000000"/>
            </a:solidFill>
            <a:miter lim="800000"/>
            <a:headEnd/>
            <a:tailEnd/>
          </a:ln>
        </p:spPr>
      </p:sp>
      <p:sp>
        <p:nvSpPr>
          <p:cNvPr id="1423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42339"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prstTxWarp prst="textNoShape">
              <a:avLst/>
            </a:prstTxWarp>
          </a:bodyPr>
          <a:lstStyle/>
          <a:p>
            <a:pPr algn="r"/>
            <a:fld id="{D0D0D985-650C-4C69-9C59-4E2C4037B10E}" type="slidenum">
              <a:rPr lang="en-US" sz="1200">
                <a:latin typeface="Calibri" pitchFamily="84" charset="0"/>
              </a:rPr>
              <a:pPr algn="r"/>
              <a:t>83</a:t>
            </a:fld>
            <a:endParaRPr lang="en-US" sz="1200">
              <a:latin typeface="Calibri" pitchFamily="8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Slide Image Placeholder 1"/>
          <p:cNvSpPr>
            <a:spLocks noGrp="1" noRot="1" noChangeAspect="1"/>
          </p:cNvSpPr>
          <p:nvPr>
            <p:ph type="sldImg"/>
          </p:nvPr>
        </p:nvSpPr>
        <p:spPr bwMode="auto">
          <a:noFill/>
          <a:ln>
            <a:solidFill>
              <a:srgbClr val="000000"/>
            </a:solidFill>
            <a:miter lim="800000"/>
            <a:headEnd/>
            <a:tailEnd/>
          </a:ln>
        </p:spPr>
      </p:sp>
      <p:sp>
        <p:nvSpPr>
          <p:cNvPr id="144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44387"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prstTxWarp prst="textNoShape">
              <a:avLst/>
            </a:prstTxWarp>
          </a:bodyPr>
          <a:lstStyle/>
          <a:p>
            <a:pPr algn="r"/>
            <a:fld id="{A45000C2-1B79-4DA3-82CF-4E30579E21B6}" type="slidenum">
              <a:rPr lang="en-US" sz="1200">
                <a:latin typeface="Calibri" pitchFamily="84" charset="0"/>
              </a:rPr>
              <a:pPr algn="r"/>
              <a:t>84</a:t>
            </a:fld>
            <a:endParaRPr lang="en-US" sz="1200">
              <a:latin typeface="Calibri" pitchFamily="8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Slide Image Placeholder 1"/>
          <p:cNvSpPr>
            <a:spLocks noGrp="1" noRot="1" noChangeAspect="1"/>
          </p:cNvSpPr>
          <p:nvPr>
            <p:ph type="sldImg"/>
          </p:nvPr>
        </p:nvSpPr>
        <p:spPr bwMode="auto">
          <a:noFill/>
          <a:ln>
            <a:solidFill>
              <a:srgbClr val="000000"/>
            </a:solidFill>
            <a:miter lim="800000"/>
            <a:headEnd/>
            <a:tailEnd/>
          </a:ln>
        </p:spPr>
      </p:sp>
      <p:sp>
        <p:nvSpPr>
          <p:cNvPr id="146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46435"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prstTxWarp prst="textNoShape">
              <a:avLst/>
            </a:prstTxWarp>
          </a:bodyPr>
          <a:lstStyle/>
          <a:p>
            <a:pPr algn="r"/>
            <a:fld id="{D7C5667D-9DA5-42CA-A439-0DD91A33D081}" type="slidenum">
              <a:rPr lang="en-US" sz="1200">
                <a:latin typeface="Calibri" pitchFamily="84" charset="0"/>
              </a:rPr>
              <a:pPr algn="r"/>
              <a:t>85</a:t>
            </a:fld>
            <a:endParaRPr lang="en-US" sz="1200">
              <a:latin typeface="Calibri" pitchFamily="8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Slide Image Placeholder 1"/>
          <p:cNvSpPr>
            <a:spLocks noGrp="1" noRot="1" noChangeAspect="1"/>
          </p:cNvSpPr>
          <p:nvPr>
            <p:ph type="sldImg"/>
          </p:nvPr>
        </p:nvSpPr>
        <p:spPr bwMode="auto">
          <a:noFill/>
          <a:ln>
            <a:solidFill>
              <a:srgbClr val="000000"/>
            </a:solidFill>
            <a:miter lim="800000"/>
            <a:headEnd/>
            <a:tailEnd/>
          </a:ln>
        </p:spPr>
      </p:sp>
      <p:sp>
        <p:nvSpPr>
          <p:cNvPr id="148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48483"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prstTxWarp prst="textNoShape">
              <a:avLst/>
            </a:prstTxWarp>
          </a:bodyPr>
          <a:lstStyle/>
          <a:p>
            <a:pPr algn="r"/>
            <a:fld id="{B2505A79-7984-4ECD-AF2E-1BDE34D43611}" type="slidenum">
              <a:rPr lang="en-US" sz="1200">
                <a:latin typeface="Calibri" pitchFamily="84" charset="0"/>
              </a:rPr>
              <a:pPr algn="r"/>
              <a:t>86</a:t>
            </a:fld>
            <a:endParaRPr lang="en-US" sz="1200">
              <a:latin typeface="Calibri" pitchFamily="8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D73D60F-973B-4458-8AC3-83D5C8BF735A}" type="slidenum">
              <a:rPr lang="en-US">
                <a:ea typeface="ＭＳ Ｐゴシック" pitchFamily="84" charset="-128"/>
                <a:cs typeface="ＭＳ Ｐゴシック" pitchFamily="84" charset="-128"/>
              </a:rPr>
              <a:pPr fontAlgn="base">
                <a:spcBef>
                  <a:spcPct val="0"/>
                </a:spcBef>
                <a:spcAft>
                  <a:spcPct val="0"/>
                </a:spcAft>
                <a:defRPr/>
              </a:pPr>
              <a:t>42</a:t>
            </a:fld>
            <a:endParaRPr lang="en-US">
              <a:ea typeface="ＭＳ Ｐゴシック" pitchFamily="84" charset="-128"/>
              <a:cs typeface="ＭＳ Ｐゴシック" pitchFamily="84"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Slide Image Placeholder 1"/>
          <p:cNvSpPr>
            <a:spLocks noGrp="1" noRot="1" noChangeAspect="1"/>
          </p:cNvSpPr>
          <p:nvPr>
            <p:ph type="sldImg"/>
          </p:nvPr>
        </p:nvSpPr>
        <p:spPr bwMode="auto">
          <a:noFill/>
          <a:ln>
            <a:solidFill>
              <a:srgbClr val="000000"/>
            </a:solidFill>
            <a:miter lim="800000"/>
            <a:headEnd/>
            <a:tailEnd/>
          </a:ln>
        </p:spPr>
      </p:sp>
      <p:sp>
        <p:nvSpPr>
          <p:cNvPr id="150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50531"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prstTxWarp prst="textNoShape">
              <a:avLst/>
            </a:prstTxWarp>
          </a:bodyPr>
          <a:lstStyle/>
          <a:p>
            <a:pPr algn="r"/>
            <a:fld id="{159997F8-F5FD-4B8B-979C-F391925E586A}" type="slidenum">
              <a:rPr lang="en-US" sz="1200">
                <a:latin typeface="Calibri" pitchFamily="84" charset="0"/>
              </a:rPr>
              <a:pPr algn="r"/>
              <a:t>87</a:t>
            </a:fld>
            <a:endParaRPr lang="en-US" sz="1200">
              <a:latin typeface="Calibri" pitchFamily="8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Slide Image Placeholder 1"/>
          <p:cNvSpPr>
            <a:spLocks noGrp="1" noRot="1" noChangeAspect="1"/>
          </p:cNvSpPr>
          <p:nvPr>
            <p:ph type="sldImg"/>
          </p:nvPr>
        </p:nvSpPr>
        <p:spPr bwMode="auto">
          <a:noFill/>
          <a:ln>
            <a:solidFill>
              <a:srgbClr val="000000"/>
            </a:solidFill>
            <a:miter lim="800000"/>
            <a:headEnd/>
            <a:tailEnd/>
          </a:ln>
        </p:spPr>
      </p:sp>
      <p:sp>
        <p:nvSpPr>
          <p:cNvPr id="1525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52579"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prstTxWarp prst="textNoShape">
              <a:avLst/>
            </a:prstTxWarp>
          </a:bodyPr>
          <a:lstStyle/>
          <a:p>
            <a:pPr algn="r"/>
            <a:fld id="{40E4940E-6938-4844-9EC6-0618713098CB}" type="slidenum">
              <a:rPr lang="en-US" sz="1200">
                <a:latin typeface="Calibri" pitchFamily="84" charset="0"/>
              </a:rPr>
              <a:pPr algn="r"/>
              <a:t>88</a:t>
            </a:fld>
            <a:endParaRPr lang="en-US" sz="1200">
              <a:latin typeface="Calibri" pitchFamily="8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Slide Image Placeholder 1"/>
          <p:cNvSpPr>
            <a:spLocks noGrp="1" noRot="1" noChangeAspect="1"/>
          </p:cNvSpPr>
          <p:nvPr>
            <p:ph type="sldImg"/>
          </p:nvPr>
        </p:nvSpPr>
        <p:spPr bwMode="auto">
          <a:noFill/>
          <a:ln>
            <a:solidFill>
              <a:srgbClr val="000000"/>
            </a:solidFill>
            <a:miter lim="800000"/>
            <a:headEnd/>
            <a:tailEnd/>
          </a:ln>
        </p:spPr>
      </p:sp>
      <p:sp>
        <p:nvSpPr>
          <p:cNvPr id="1546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54627"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prstTxWarp prst="textNoShape">
              <a:avLst/>
            </a:prstTxWarp>
          </a:bodyPr>
          <a:lstStyle/>
          <a:p>
            <a:pPr algn="r"/>
            <a:fld id="{4A433B32-D38B-4740-B6E4-DA4D54C1919B}" type="slidenum">
              <a:rPr lang="en-US" sz="1200">
                <a:latin typeface="Calibri" pitchFamily="84" charset="0"/>
              </a:rPr>
              <a:pPr algn="r"/>
              <a:t>89</a:t>
            </a:fld>
            <a:endParaRPr lang="en-US" sz="1200">
              <a:latin typeface="Calibri" pitchFamily="8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bwMode="auto">
          <a:noFill/>
          <a:ln>
            <a:solidFill>
              <a:srgbClr val="000000"/>
            </a:solidFill>
            <a:miter lim="800000"/>
            <a:headEnd/>
            <a:tailEnd/>
          </a:ln>
        </p:spPr>
      </p:sp>
      <p:sp>
        <p:nvSpPr>
          <p:cNvPr id="1566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56675"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prstTxWarp prst="textNoShape">
              <a:avLst/>
            </a:prstTxWarp>
          </a:bodyPr>
          <a:lstStyle/>
          <a:p>
            <a:pPr algn="r"/>
            <a:fld id="{996DE66C-45A6-4516-A7B9-6952AC397589}" type="slidenum">
              <a:rPr lang="en-US" sz="1200">
                <a:latin typeface="Calibri" pitchFamily="84" charset="0"/>
              </a:rPr>
              <a:pPr algn="r"/>
              <a:t>90</a:t>
            </a:fld>
            <a:endParaRPr lang="en-US" sz="1200">
              <a:latin typeface="Calibri" pitchFamily="8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Slide Image Placeholder 1"/>
          <p:cNvSpPr>
            <a:spLocks noGrp="1" noRot="1" noChangeAspect="1"/>
          </p:cNvSpPr>
          <p:nvPr>
            <p:ph type="sldImg"/>
          </p:nvPr>
        </p:nvSpPr>
        <p:spPr bwMode="auto">
          <a:noFill/>
          <a:ln>
            <a:solidFill>
              <a:srgbClr val="000000"/>
            </a:solidFill>
            <a:miter lim="800000"/>
            <a:headEnd/>
            <a:tailEnd/>
          </a:ln>
        </p:spPr>
      </p:sp>
      <p:sp>
        <p:nvSpPr>
          <p:cNvPr id="1587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58723"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prstTxWarp prst="textNoShape">
              <a:avLst/>
            </a:prstTxWarp>
          </a:bodyPr>
          <a:lstStyle/>
          <a:p>
            <a:pPr algn="r"/>
            <a:fld id="{09E19AC5-6ADE-4F66-A0AD-D87AA3B5AC02}" type="slidenum">
              <a:rPr lang="en-US" sz="1200">
                <a:latin typeface="Calibri" pitchFamily="84" charset="0"/>
              </a:rPr>
              <a:pPr algn="r"/>
              <a:t>91</a:t>
            </a:fld>
            <a:endParaRPr lang="en-US" sz="1200">
              <a:latin typeface="Calibri" pitchFamily="8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Slide Image Placeholder 1"/>
          <p:cNvSpPr>
            <a:spLocks noGrp="1" noRot="1" noChangeAspect="1"/>
          </p:cNvSpPr>
          <p:nvPr>
            <p:ph type="sldImg"/>
          </p:nvPr>
        </p:nvSpPr>
        <p:spPr bwMode="auto">
          <a:noFill/>
          <a:ln>
            <a:solidFill>
              <a:srgbClr val="000000"/>
            </a:solidFill>
            <a:miter lim="800000"/>
            <a:headEnd/>
            <a:tailEnd/>
          </a:ln>
        </p:spPr>
      </p:sp>
      <p:sp>
        <p:nvSpPr>
          <p:cNvPr id="160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60771"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prstTxWarp prst="textNoShape">
              <a:avLst/>
            </a:prstTxWarp>
          </a:bodyPr>
          <a:lstStyle/>
          <a:p>
            <a:pPr algn="r"/>
            <a:fld id="{50AB2901-C223-4A8F-859F-5AE17163CBFD}" type="slidenum">
              <a:rPr lang="en-US" sz="1200">
                <a:latin typeface="Calibri" pitchFamily="84" charset="0"/>
              </a:rPr>
              <a:pPr algn="r"/>
              <a:t>92</a:t>
            </a:fld>
            <a:endParaRPr lang="en-US" sz="1200">
              <a:latin typeface="Calibri" pitchFamily="8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Slide Image Placeholder 1"/>
          <p:cNvSpPr>
            <a:spLocks noGrp="1" noRot="1" noChangeAspect="1"/>
          </p:cNvSpPr>
          <p:nvPr>
            <p:ph type="sldImg"/>
          </p:nvPr>
        </p:nvSpPr>
        <p:spPr bwMode="auto">
          <a:noFill/>
          <a:ln>
            <a:solidFill>
              <a:srgbClr val="000000"/>
            </a:solidFill>
            <a:miter lim="800000"/>
            <a:headEnd/>
            <a:tailEnd/>
          </a:ln>
        </p:spPr>
      </p:sp>
      <p:sp>
        <p:nvSpPr>
          <p:cNvPr id="1628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62819"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prstTxWarp prst="textNoShape">
              <a:avLst/>
            </a:prstTxWarp>
          </a:bodyPr>
          <a:lstStyle/>
          <a:p>
            <a:pPr algn="r"/>
            <a:fld id="{278D6846-DA26-4DF3-A1B3-3A63E5F609C5}" type="slidenum">
              <a:rPr lang="en-US" sz="1200">
                <a:latin typeface="Calibri" pitchFamily="84" charset="0"/>
              </a:rPr>
              <a:pPr algn="r"/>
              <a:t>93</a:t>
            </a:fld>
            <a:endParaRPr lang="en-US" sz="1200">
              <a:latin typeface="Calibri" pitchFamily="8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Slide Image Placeholder 1"/>
          <p:cNvSpPr>
            <a:spLocks noGrp="1" noRot="1" noChangeAspect="1"/>
          </p:cNvSpPr>
          <p:nvPr>
            <p:ph type="sldImg"/>
          </p:nvPr>
        </p:nvSpPr>
        <p:spPr bwMode="auto">
          <a:noFill/>
          <a:ln>
            <a:solidFill>
              <a:srgbClr val="000000"/>
            </a:solidFill>
            <a:miter lim="800000"/>
            <a:headEnd/>
            <a:tailEnd/>
          </a:ln>
        </p:spPr>
      </p:sp>
      <p:sp>
        <p:nvSpPr>
          <p:cNvPr id="1648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64867"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prstTxWarp prst="textNoShape">
              <a:avLst/>
            </a:prstTxWarp>
          </a:bodyPr>
          <a:lstStyle/>
          <a:p>
            <a:pPr algn="r"/>
            <a:fld id="{A593FACE-7EC1-4437-B10A-1F0D37513136}" type="slidenum">
              <a:rPr lang="en-US" sz="1200">
                <a:latin typeface="Calibri" pitchFamily="84" charset="0"/>
              </a:rPr>
              <a:pPr algn="r"/>
              <a:t>94</a:t>
            </a:fld>
            <a:endParaRPr lang="en-US" sz="1200">
              <a:latin typeface="Calibri" pitchFamily="8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Slide Image Placeholder 1"/>
          <p:cNvSpPr>
            <a:spLocks noGrp="1" noRot="1" noChangeAspect="1"/>
          </p:cNvSpPr>
          <p:nvPr>
            <p:ph type="sldImg"/>
          </p:nvPr>
        </p:nvSpPr>
        <p:spPr bwMode="auto">
          <a:noFill/>
          <a:ln>
            <a:solidFill>
              <a:srgbClr val="000000"/>
            </a:solidFill>
            <a:miter lim="800000"/>
            <a:headEnd/>
            <a:tailEnd/>
          </a:ln>
        </p:spPr>
      </p:sp>
      <p:sp>
        <p:nvSpPr>
          <p:cNvPr id="1669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66915"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prstTxWarp prst="textNoShape">
              <a:avLst/>
            </a:prstTxWarp>
          </a:bodyPr>
          <a:lstStyle/>
          <a:p>
            <a:pPr algn="r"/>
            <a:fld id="{15DA9254-402E-4FE6-A132-8547CAEE5883}" type="slidenum">
              <a:rPr lang="en-US" sz="1200">
                <a:latin typeface="Calibri" pitchFamily="84" charset="0"/>
              </a:rPr>
              <a:pPr algn="r"/>
              <a:t>95</a:t>
            </a:fld>
            <a:endParaRPr lang="en-US" sz="1200">
              <a:latin typeface="Calibri" pitchFamily="8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Slide Image Placeholder 1"/>
          <p:cNvSpPr>
            <a:spLocks noGrp="1" noRot="1" noChangeAspect="1"/>
          </p:cNvSpPr>
          <p:nvPr>
            <p:ph type="sldImg"/>
          </p:nvPr>
        </p:nvSpPr>
        <p:spPr bwMode="auto">
          <a:noFill/>
          <a:ln>
            <a:solidFill>
              <a:srgbClr val="000000"/>
            </a:solidFill>
            <a:miter lim="800000"/>
            <a:headEnd/>
            <a:tailEnd/>
          </a:ln>
        </p:spPr>
      </p:sp>
      <p:sp>
        <p:nvSpPr>
          <p:cNvPr id="168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68963"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prstTxWarp prst="textNoShape">
              <a:avLst/>
            </a:prstTxWarp>
          </a:bodyPr>
          <a:lstStyle/>
          <a:p>
            <a:pPr algn="r"/>
            <a:fld id="{454B1B7A-3184-4D5C-83A9-900A16E2DD9B}" type="slidenum">
              <a:rPr lang="en-US" sz="1200">
                <a:latin typeface="Calibri" pitchFamily="84" charset="0"/>
              </a:rPr>
              <a:pPr algn="r"/>
              <a:t>96</a:t>
            </a:fld>
            <a:endParaRPr lang="en-US" sz="1200">
              <a:latin typeface="Calibri" pitchFamily="8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634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9044BDB-4C79-4763-AFCB-30B5845B3128}" type="slidenum">
              <a:rPr lang="en-US">
                <a:ea typeface="ＭＳ Ｐゴシック" pitchFamily="84" charset="-128"/>
                <a:cs typeface="ＭＳ Ｐゴシック" pitchFamily="84" charset="-128"/>
              </a:rPr>
              <a:pPr fontAlgn="base">
                <a:spcBef>
                  <a:spcPct val="0"/>
                </a:spcBef>
                <a:spcAft>
                  <a:spcPct val="0"/>
                </a:spcAft>
                <a:defRPr/>
              </a:pPr>
              <a:t>43</a:t>
            </a:fld>
            <a:endParaRPr lang="en-US">
              <a:ea typeface="ＭＳ Ｐゴシック" pitchFamily="84" charset="-128"/>
              <a:cs typeface="ＭＳ Ｐゴシック" pitchFamily="84" charset="-128"/>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Slide Image Placeholder 1"/>
          <p:cNvSpPr>
            <a:spLocks noGrp="1" noRot="1" noChangeAspect="1"/>
          </p:cNvSpPr>
          <p:nvPr>
            <p:ph type="sldImg"/>
          </p:nvPr>
        </p:nvSpPr>
        <p:spPr bwMode="auto">
          <a:noFill/>
          <a:ln>
            <a:solidFill>
              <a:srgbClr val="000000"/>
            </a:solidFill>
            <a:miter lim="800000"/>
            <a:headEnd/>
            <a:tailEnd/>
          </a:ln>
        </p:spPr>
      </p:sp>
      <p:sp>
        <p:nvSpPr>
          <p:cNvPr id="1710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71011"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prstTxWarp prst="textNoShape">
              <a:avLst/>
            </a:prstTxWarp>
          </a:bodyPr>
          <a:lstStyle/>
          <a:p>
            <a:pPr algn="r"/>
            <a:fld id="{F8B4AF53-19C9-427D-B47B-490FDCB8572B}" type="slidenum">
              <a:rPr lang="en-US" sz="1200">
                <a:latin typeface="Calibri" pitchFamily="84" charset="0"/>
              </a:rPr>
              <a:pPr algn="r"/>
              <a:t>97</a:t>
            </a:fld>
            <a:endParaRPr lang="en-US" sz="1200">
              <a:latin typeface="Calibri" pitchFamily="8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Slide Image Placeholder 1"/>
          <p:cNvSpPr>
            <a:spLocks noGrp="1" noRot="1" noChangeAspect="1"/>
          </p:cNvSpPr>
          <p:nvPr>
            <p:ph type="sldImg"/>
          </p:nvPr>
        </p:nvSpPr>
        <p:spPr bwMode="auto">
          <a:noFill/>
          <a:ln>
            <a:solidFill>
              <a:srgbClr val="000000"/>
            </a:solidFill>
            <a:miter lim="800000"/>
            <a:headEnd/>
            <a:tailEnd/>
          </a:ln>
        </p:spPr>
      </p:sp>
      <p:sp>
        <p:nvSpPr>
          <p:cNvPr id="1730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73059"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prstTxWarp prst="textNoShape">
              <a:avLst/>
            </a:prstTxWarp>
          </a:bodyPr>
          <a:lstStyle/>
          <a:p>
            <a:pPr algn="r"/>
            <a:fld id="{B71AF9D2-7275-4170-BD5D-2E87CE389621}" type="slidenum">
              <a:rPr lang="en-US" sz="1200">
                <a:latin typeface="Calibri" pitchFamily="84" charset="0"/>
              </a:rPr>
              <a:pPr algn="r"/>
              <a:t>98</a:t>
            </a:fld>
            <a:endParaRPr lang="en-US" sz="1200">
              <a:latin typeface="Calibri" pitchFamily="8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Slide Image Placeholder 1"/>
          <p:cNvSpPr>
            <a:spLocks noGrp="1" noRot="1" noChangeAspect="1"/>
          </p:cNvSpPr>
          <p:nvPr>
            <p:ph type="sldImg"/>
          </p:nvPr>
        </p:nvSpPr>
        <p:spPr bwMode="auto">
          <a:noFill/>
          <a:ln>
            <a:solidFill>
              <a:srgbClr val="000000"/>
            </a:solidFill>
            <a:miter lim="800000"/>
            <a:headEnd/>
            <a:tailEnd/>
          </a:ln>
        </p:spPr>
      </p:sp>
      <p:sp>
        <p:nvSpPr>
          <p:cNvPr id="1751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75107"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prstTxWarp prst="textNoShape">
              <a:avLst/>
            </a:prstTxWarp>
          </a:bodyPr>
          <a:lstStyle/>
          <a:p>
            <a:pPr algn="r"/>
            <a:fld id="{C38AE25D-93F7-4701-95E6-8FF1E3A145C7}" type="slidenum">
              <a:rPr lang="en-US" sz="1200">
                <a:latin typeface="Calibri" pitchFamily="84" charset="0"/>
              </a:rPr>
              <a:pPr algn="r"/>
              <a:t>99</a:t>
            </a:fld>
            <a:endParaRPr lang="en-US" sz="1200">
              <a:latin typeface="Calibri" pitchFamily="8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Slide Image Placeholder 1"/>
          <p:cNvSpPr>
            <a:spLocks noGrp="1" noRot="1" noChangeAspect="1"/>
          </p:cNvSpPr>
          <p:nvPr>
            <p:ph type="sldImg"/>
          </p:nvPr>
        </p:nvSpPr>
        <p:spPr bwMode="auto">
          <a:noFill/>
          <a:ln>
            <a:solidFill>
              <a:srgbClr val="000000"/>
            </a:solidFill>
            <a:miter lim="800000"/>
            <a:headEnd/>
            <a:tailEnd/>
          </a:ln>
        </p:spPr>
      </p:sp>
      <p:sp>
        <p:nvSpPr>
          <p:cNvPr id="189442" name="Notes Placeholder 2"/>
          <p:cNvSpPr>
            <a:spLocks noGrp="1"/>
          </p:cNvSpPr>
          <p:nvPr>
            <p:ph type="body" idx="1"/>
          </p:nvPr>
        </p:nvSpPr>
        <p:spPr bwMode="auto">
          <a:no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p>
        </p:txBody>
      </p:sp>
      <p:sp>
        <p:nvSpPr>
          <p:cNvPr id="189443"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prstTxWarp prst="textNoShape">
              <a:avLst/>
            </a:prstTxWarp>
          </a:bodyPr>
          <a:lstStyle/>
          <a:p>
            <a:pPr algn="r"/>
            <a:fld id="{27C14E96-03D8-42CD-83E9-15F7CA7C04DC}" type="slidenum">
              <a:rPr lang="en-US" sz="1200">
                <a:latin typeface="Calibri" pitchFamily="84" charset="0"/>
              </a:rPr>
              <a:pPr algn="r"/>
              <a:t>100</a:t>
            </a:fld>
            <a:endParaRPr lang="en-US" sz="1200">
              <a:latin typeface="Calibri" pitchFamily="8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Slide Image Placeholder 1"/>
          <p:cNvSpPr>
            <a:spLocks noGrp="1" noRot="1" noChangeAspect="1"/>
          </p:cNvSpPr>
          <p:nvPr>
            <p:ph type="sldImg"/>
          </p:nvPr>
        </p:nvSpPr>
        <p:spPr bwMode="auto">
          <a:noFill/>
          <a:ln>
            <a:solidFill>
              <a:srgbClr val="000000"/>
            </a:solidFill>
            <a:miter lim="800000"/>
            <a:headEnd/>
            <a:tailEnd/>
          </a:ln>
        </p:spPr>
      </p:sp>
      <p:sp>
        <p:nvSpPr>
          <p:cNvPr id="191490" name="Notes Placeholder 2"/>
          <p:cNvSpPr>
            <a:spLocks noGrp="1"/>
          </p:cNvSpPr>
          <p:nvPr>
            <p:ph type="body" idx="1"/>
          </p:nvPr>
        </p:nvSpPr>
        <p:spPr bwMode="auto">
          <a:no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p>
        </p:txBody>
      </p:sp>
      <p:sp>
        <p:nvSpPr>
          <p:cNvPr id="191491"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prstTxWarp prst="textNoShape">
              <a:avLst/>
            </a:prstTxWarp>
          </a:bodyPr>
          <a:lstStyle/>
          <a:p>
            <a:pPr algn="r"/>
            <a:fld id="{400EE177-6BCC-48A2-877A-17136171AEE4}" type="slidenum">
              <a:rPr lang="en-US" sz="1200">
                <a:latin typeface="Calibri" pitchFamily="84" charset="0"/>
              </a:rPr>
              <a:pPr algn="r"/>
              <a:t>101</a:t>
            </a:fld>
            <a:endParaRPr lang="en-US" sz="1200">
              <a:latin typeface="Calibri" pitchFamily="8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Slide Image Placeholder 1"/>
          <p:cNvSpPr>
            <a:spLocks noGrp="1" noRot="1" noChangeAspect="1"/>
          </p:cNvSpPr>
          <p:nvPr>
            <p:ph type="sldImg"/>
          </p:nvPr>
        </p:nvSpPr>
        <p:spPr bwMode="auto">
          <a:noFill/>
          <a:ln>
            <a:solidFill>
              <a:srgbClr val="000000"/>
            </a:solidFill>
            <a:miter lim="800000"/>
            <a:headEnd/>
            <a:tailEnd/>
          </a:ln>
        </p:spPr>
      </p:sp>
      <p:sp>
        <p:nvSpPr>
          <p:cNvPr id="193538" name="Notes Placeholder 2"/>
          <p:cNvSpPr>
            <a:spLocks noGrp="1"/>
          </p:cNvSpPr>
          <p:nvPr>
            <p:ph type="body" idx="1"/>
          </p:nvPr>
        </p:nvSpPr>
        <p:spPr bwMode="auto">
          <a:no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p>
        </p:txBody>
      </p:sp>
      <p:sp>
        <p:nvSpPr>
          <p:cNvPr id="193539"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prstTxWarp prst="textNoShape">
              <a:avLst/>
            </a:prstTxWarp>
          </a:bodyPr>
          <a:lstStyle/>
          <a:p>
            <a:pPr algn="r"/>
            <a:fld id="{395D68A7-3EFE-4C90-9E38-E38206FD58E9}" type="slidenum">
              <a:rPr lang="en-US" sz="1200">
                <a:latin typeface="Calibri" pitchFamily="84" charset="0"/>
              </a:rPr>
              <a:pPr algn="r"/>
              <a:t>102</a:t>
            </a:fld>
            <a:endParaRPr lang="en-US" sz="1200">
              <a:latin typeface="Calibri" pitchFamily="8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Slide Image Placeholder 1"/>
          <p:cNvSpPr>
            <a:spLocks noGrp="1" noRot="1" noChangeAspect="1"/>
          </p:cNvSpPr>
          <p:nvPr>
            <p:ph type="sldImg"/>
          </p:nvPr>
        </p:nvSpPr>
        <p:spPr bwMode="auto">
          <a:noFill/>
          <a:ln>
            <a:solidFill>
              <a:srgbClr val="000000"/>
            </a:solidFill>
            <a:miter lim="800000"/>
            <a:headEnd/>
            <a:tailEnd/>
          </a:ln>
        </p:spPr>
      </p:sp>
      <p:sp>
        <p:nvSpPr>
          <p:cNvPr id="195586" name="Notes Placeholder 2"/>
          <p:cNvSpPr>
            <a:spLocks noGrp="1"/>
          </p:cNvSpPr>
          <p:nvPr>
            <p:ph type="body" idx="1"/>
          </p:nvPr>
        </p:nvSpPr>
        <p:spPr bwMode="auto">
          <a:no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p>
        </p:txBody>
      </p:sp>
      <p:sp>
        <p:nvSpPr>
          <p:cNvPr id="195587"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prstTxWarp prst="textNoShape">
              <a:avLst/>
            </a:prstTxWarp>
          </a:bodyPr>
          <a:lstStyle/>
          <a:p>
            <a:pPr algn="r"/>
            <a:fld id="{2D7783AF-AEBB-4E7B-BC51-BA72AAB9883B}" type="slidenum">
              <a:rPr lang="en-US" sz="1200">
                <a:latin typeface="Calibri" pitchFamily="84" charset="0"/>
              </a:rPr>
              <a:pPr algn="r"/>
              <a:t>103</a:t>
            </a:fld>
            <a:endParaRPr lang="en-US" sz="1200">
              <a:latin typeface="Calibri" pitchFamily="8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Slide Image Placeholder 1"/>
          <p:cNvSpPr>
            <a:spLocks noGrp="1" noRot="1" noChangeAspect="1"/>
          </p:cNvSpPr>
          <p:nvPr>
            <p:ph type="sldImg"/>
          </p:nvPr>
        </p:nvSpPr>
        <p:spPr bwMode="auto">
          <a:noFill/>
          <a:ln>
            <a:solidFill>
              <a:srgbClr val="000000"/>
            </a:solidFill>
            <a:miter lim="800000"/>
            <a:headEnd/>
            <a:tailEnd/>
          </a:ln>
        </p:spPr>
      </p:sp>
      <p:sp>
        <p:nvSpPr>
          <p:cNvPr id="197634" name="Notes Placeholder 2"/>
          <p:cNvSpPr>
            <a:spLocks noGrp="1"/>
          </p:cNvSpPr>
          <p:nvPr>
            <p:ph type="body" idx="1"/>
          </p:nvPr>
        </p:nvSpPr>
        <p:spPr bwMode="auto">
          <a:no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p>
        </p:txBody>
      </p:sp>
      <p:sp>
        <p:nvSpPr>
          <p:cNvPr id="197635"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prstTxWarp prst="textNoShape">
              <a:avLst/>
            </a:prstTxWarp>
          </a:bodyPr>
          <a:lstStyle/>
          <a:p>
            <a:pPr algn="r"/>
            <a:fld id="{6EA9485C-253E-4471-A3E1-DA34B9A24A89}" type="slidenum">
              <a:rPr lang="en-US" sz="1200">
                <a:latin typeface="Calibri" pitchFamily="84" charset="0"/>
              </a:rPr>
              <a:pPr algn="r"/>
              <a:t>104</a:t>
            </a:fld>
            <a:endParaRPr lang="en-US" sz="1200">
              <a:latin typeface="Calibri" pitchFamily="8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Slide Image Placeholder 1"/>
          <p:cNvSpPr>
            <a:spLocks noGrp="1" noRot="1" noChangeAspect="1"/>
          </p:cNvSpPr>
          <p:nvPr>
            <p:ph type="sldImg"/>
          </p:nvPr>
        </p:nvSpPr>
        <p:spPr bwMode="auto">
          <a:noFill/>
          <a:ln>
            <a:solidFill>
              <a:srgbClr val="000000"/>
            </a:solidFill>
            <a:miter lim="800000"/>
            <a:headEnd/>
            <a:tailEnd/>
          </a:ln>
        </p:spPr>
      </p:sp>
      <p:sp>
        <p:nvSpPr>
          <p:cNvPr id="1771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77155"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prstTxWarp prst="textNoShape">
              <a:avLst/>
            </a:prstTxWarp>
          </a:bodyPr>
          <a:lstStyle/>
          <a:p>
            <a:pPr algn="r"/>
            <a:fld id="{39442F84-20C8-46E3-AB1A-7B255E72E6E4}" type="slidenum">
              <a:rPr lang="en-US" sz="1200">
                <a:latin typeface="Calibri" pitchFamily="84" charset="0"/>
              </a:rPr>
              <a:pPr algn="r"/>
              <a:t>105</a:t>
            </a:fld>
            <a:endParaRPr lang="en-US" sz="1200">
              <a:latin typeface="Calibri" pitchFamily="84"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Slide Image Placeholder 1"/>
          <p:cNvSpPr>
            <a:spLocks noGrp="1" noRot="1" noChangeAspect="1"/>
          </p:cNvSpPr>
          <p:nvPr>
            <p:ph type="sldImg"/>
          </p:nvPr>
        </p:nvSpPr>
        <p:spPr bwMode="auto">
          <a:noFill/>
          <a:ln>
            <a:solidFill>
              <a:srgbClr val="000000"/>
            </a:solidFill>
            <a:miter lim="800000"/>
            <a:headEnd/>
            <a:tailEnd/>
          </a:ln>
        </p:spPr>
      </p:sp>
      <p:sp>
        <p:nvSpPr>
          <p:cNvPr id="1792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79203"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prstTxWarp prst="textNoShape">
              <a:avLst/>
            </a:prstTxWarp>
          </a:bodyPr>
          <a:lstStyle/>
          <a:p>
            <a:pPr algn="r"/>
            <a:fld id="{B24D4BFB-37B7-4186-85F9-F1B22F52C4F3}" type="slidenum">
              <a:rPr lang="en-US" sz="1200">
                <a:latin typeface="Calibri" pitchFamily="84" charset="0"/>
              </a:rPr>
              <a:pPr algn="r"/>
              <a:t>106</a:t>
            </a:fld>
            <a:endParaRPr lang="en-US" sz="1200">
              <a:latin typeface="Calibri" pitchFamily="8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655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CF23DA1-D0E0-41F1-A73F-F57654C8A15B}" type="slidenum">
              <a:rPr lang="en-US">
                <a:ea typeface="ＭＳ Ｐゴシック" pitchFamily="84" charset="-128"/>
                <a:cs typeface="ＭＳ Ｐゴシック" pitchFamily="84" charset="-128"/>
              </a:rPr>
              <a:pPr fontAlgn="base">
                <a:spcBef>
                  <a:spcPct val="0"/>
                </a:spcBef>
                <a:spcAft>
                  <a:spcPct val="0"/>
                </a:spcAft>
                <a:defRPr/>
              </a:pPr>
              <a:t>44</a:t>
            </a:fld>
            <a:endParaRPr lang="en-US">
              <a:ea typeface="ＭＳ Ｐゴシック" pitchFamily="84" charset="-128"/>
              <a:cs typeface="ＭＳ Ｐゴシック" pitchFamily="84" charset="-128"/>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Slide Image Placeholder 1"/>
          <p:cNvSpPr>
            <a:spLocks noGrp="1" noRot="1" noChangeAspect="1"/>
          </p:cNvSpPr>
          <p:nvPr>
            <p:ph type="sldImg"/>
          </p:nvPr>
        </p:nvSpPr>
        <p:spPr bwMode="auto">
          <a:noFill/>
          <a:ln>
            <a:solidFill>
              <a:srgbClr val="000000"/>
            </a:solidFill>
            <a:miter lim="800000"/>
            <a:headEnd/>
            <a:tailEnd/>
          </a:ln>
        </p:spPr>
      </p:sp>
      <p:sp>
        <p:nvSpPr>
          <p:cNvPr id="1812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81251"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prstTxWarp prst="textNoShape">
              <a:avLst/>
            </a:prstTxWarp>
          </a:bodyPr>
          <a:lstStyle/>
          <a:p>
            <a:pPr algn="r"/>
            <a:fld id="{772F35E8-1152-40F9-820D-52357EEFD12C}" type="slidenum">
              <a:rPr lang="en-US" sz="1200">
                <a:latin typeface="Calibri" pitchFamily="84" charset="0"/>
              </a:rPr>
              <a:pPr algn="r"/>
              <a:t>107</a:t>
            </a:fld>
            <a:endParaRPr lang="en-US" sz="1200">
              <a:latin typeface="Calibri" pitchFamily="84"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Slide Image Placeholder 1"/>
          <p:cNvSpPr>
            <a:spLocks noGrp="1" noRot="1" noChangeAspect="1"/>
          </p:cNvSpPr>
          <p:nvPr>
            <p:ph type="sldImg"/>
          </p:nvPr>
        </p:nvSpPr>
        <p:spPr bwMode="auto">
          <a:noFill/>
          <a:ln>
            <a:solidFill>
              <a:srgbClr val="000000"/>
            </a:solidFill>
            <a:miter lim="800000"/>
            <a:headEnd/>
            <a:tailEnd/>
          </a:ln>
        </p:spPr>
      </p:sp>
      <p:sp>
        <p:nvSpPr>
          <p:cNvPr id="183298" name="Notes Placeholder 2"/>
          <p:cNvSpPr>
            <a:spLocks noGrp="1"/>
          </p:cNvSpPr>
          <p:nvPr>
            <p:ph type="body" idx="1"/>
          </p:nvPr>
        </p:nvSpPr>
        <p:spPr bwMode="auto">
          <a:no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p>
        </p:txBody>
      </p:sp>
      <p:sp>
        <p:nvSpPr>
          <p:cNvPr id="183299"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prstTxWarp prst="textNoShape">
              <a:avLst/>
            </a:prstTxWarp>
          </a:bodyPr>
          <a:lstStyle/>
          <a:p>
            <a:pPr algn="r"/>
            <a:fld id="{A254B0BA-B37F-4F05-9C96-C08365F2F72D}" type="slidenum">
              <a:rPr lang="en-US" sz="1200">
                <a:latin typeface="Calibri" pitchFamily="84" charset="0"/>
              </a:rPr>
              <a:pPr algn="r"/>
              <a:t>108</a:t>
            </a:fld>
            <a:endParaRPr lang="en-US" sz="1200">
              <a:latin typeface="Calibri" pitchFamily="84"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Slide Image Placeholder 1"/>
          <p:cNvSpPr>
            <a:spLocks noGrp="1" noRot="1" noChangeAspect="1"/>
          </p:cNvSpPr>
          <p:nvPr>
            <p:ph type="sldImg"/>
          </p:nvPr>
        </p:nvSpPr>
        <p:spPr bwMode="auto">
          <a:noFill/>
          <a:ln>
            <a:solidFill>
              <a:srgbClr val="000000"/>
            </a:solidFill>
            <a:miter lim="800000"/>
            <a:headEnd/>
            <a:tailEnd/>
          </a:ln>
        </p:spPr>
      </p:sp>
      <p:sp>
        <p:nvSpPr>
          <p:cNvPr id="185346" name="Notes Placeholder 2"/>
          <p:cNvSpPr>
            <a:spLocks noGrp="1"/>
          </p:cNvSpPr>
          <p:nvPr>
            <p:ph type="body" idx="1"/>
          </p:nvPr>
        </p:nvSpPr>
        <p:spPr bwMode="auto">
          <a:no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p>
        </p:txBody>
      </p:sp>
      <p:sp>
        <p:nvSpPr>
          <p:cNvPr id="185347"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prstTxWarp prst="textNoShape">
              <a:avLst/>
            </a:prstTxWarp>
          </a:bodyPr>
          <a:lstStyle/>
          <a:p>
            <a:pPr algn="r"/>
            <a:fld id="{53066155-CC99-4EF9-9F17-CCE8C18BB843}" type="slidenum">
              <a:rPr lang="en-US" sz="1200">
                <a:latin typeface="Calibri" pitchFamily="84" charset="0"/>
              </a:rPr>
              <a:pPr algn="r"/>
              <a:t>109</a:t>
            </a:fld>
            <a:endParaRPr lang="en-US" sz="1200">
              <a:latin typeface="Calibri" pitchFamily="84"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Slide Image Placeholder 1"/>
          <p:cNvSpPr>
            <a:spLocks noGrp="1" noRot="1" noChangeAspect="1"/>
          </p:cNvSpPr>
          <p:nvPr>
            <p:ph type="sldImg"/>
          </p:nvPr>
        </p:nvSpPr>
        <p:spPr bwMode="auto">
          <a:noFill/>
          <a:ln>
            <a:solidFill>
              <a:srgbClr val="000000"/>
            </a:solidFill>
            <a:miter lim="800000"/>
            <a:headEnd/>
            <a:tailEnd/>
          </a:ln>
        </p:spPr>
      </p:sp>
      <p:sp>
        <p:nvSpPr>
          <p:cNvPr id="199682" name="Notes Placeholder 2"/>
          <p:cNvSpPr>
            <a:spLocks noGrp="1"/>
          </p:cNvSpPr>
          <p:nvPr>
            <p:ph type="body" idx="1"/>
          </p:nvPr>
        </p:nvSpPr>
        <p:spPr bwMode="auto">
          <a:no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p>
        </p:txBody>
      </p:sp>
      <p:sp>
        <p:nvSpPr>
          <p:cNvPr id="199683"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prstTxWarp prst="textNoShape">
              <a:avLst/>
            </a:prstTxWarp>
          </a:bodyPr>
          <a:lstStyle/>
          <a:p>
            <a:pPr algn="r"/>
            <a:fld id="{66EE54F6-C8AC-47A0-88E6-7B9D1865F407}" type="slidenum">
              <a:rPr lang="en-US" sz="1200">
                <a:latin typeface="Calibri" pitchFamily="84" charset="0"/>
              </a:rPr>
              <a:pPr algn="r"/>
              <a:t>110</a:t>
            </a:fld>
            <a:endParaRPr lang="en-US" sz="1200">
              <a:latin typeface="Calibri" pitchFamily="84"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Slide Image Placeholder 1"/>
          <p:cNvSpPr>
            <a:spLocks noGrp="1" noRot="1" noChangeAspect="1"/>
          </p:cNvSpPr>
          <p:nvPr>
            <p:ph type="sldImg"/>
          </p:nvPr>
        </p:nvSpPr>
        <p:spPr bwMode="auto">
          <a:noFill/>
          <a:ln>
            <a:solidFill>
              <a:srgbClr val="000000"/>
            </a:solidFill>
            <a:miter lim="800000"/>
            <a:headEnd/>
            <a:tailEnd/>
          </a:ln>
        </p:spPr>
      </p:sp>
      <p:sp>
        <p:nvSpPr>
          <p:cNvPr id="201730" name="Notes Placeholder 2"/>
          <p:cNvSpPr>
            <a:spLocks noGrp="1"/>
          </p:cNvSpPr>
          <p:nvPr>
            <p:ph type="body" idx="1"/>
          </p:nvPr>
        </p:nvSpPr>
        <p:spPr bwMode="auto">
          <a:no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p>
        </p:txBody>
      </p:sp>
      <p:sp>
        <p:nvSpPr>
          <p:cNvPr id="201731"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prstTxWarp prst="textNoShape">
              <a:avLst/>
            </a:prstTxWarp>
          </a:bodyPr>
          <a:lstStyle/>
          <a:p>
            <a:pPr algn="r"/>
            <a:fld id="{1AD589C3-3887-4989-B9D0-A524DA488092}" type="slidenum">
              <a:rPr lang="en-US" sz="1200">
                <a:latin typeface="Calibri" pitchFamily="84" charset="0"/>
              </a:rPr>
              <a:pPr algn="r"/>
              <a:t>111</a:t>
            </a:fld>
            <a:endParaRPr lang="en-US" sz="1200">
              <a:latin typeface="Calibri" pitchFamily="84"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Slide Image Placeholder 1"/>
          <p:cNvSpPr>
            <a:spLocks noGrp="1" noRot="1" noChangeAspect="1"/>
          </p:cNvSpPr>
          <p:nvPr>
            <p:ph type="sldImg"/>
          </p:nvPr>
        </p:nvSpPr>
        <p:spPr bwMode="auto">
          <a:noFill/>
          <a:ln>
            <a:solidFill>
              <a:srgbClr val="000000"/>
            </a:solidFill>
            <a:miter lim="800000"/>
            <a:headEnd/>
            <a:tailEnd/>
          </a:ln>
        </p:spPr>
      </p:sp>
      <p:sp>
        <p:nvSpPr>
          <p:cNvPr id="203778" name="Notes Placeholder 2"/>
          <p:cNvSpPr>
            <a:spLocks noGrp="1"/>
          </p:cNvSpPr>
          <p:nvPr>
            <p:ph type="body" idx="1"/>
          </p:nvPr>
        </p:nvSpPr>
        <p:spPr bwMode="auto">
          <a:no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p>
        </p:txBody>
      </p:sp>
      <p:sp>
        <p:nvSpPr>
          <p:cNvPr id="203779"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prstTxWarp prst="textNoShape">
              <a:avLst/>
            </a:prstTxWarp>
          </a:bodyPr>
          <a:lstStyle/>
          <a:p>
            <a:pPr algn="r"/>
            <a:fld id="{51C03A6E-669D-44FC-AA98-DE4CE956AFE2}" type="slidenum">
              <a:rPr lang="en-US" sz="1200">
                <a:latin typeface="Calibri" pitchFamily="84" charset="0"/>
              </a:rPr>
              <a:pPr algn="r"/>
              <a:t>112</a:t>
            </a:fld>
            <a:endParaRPr lang="en-US" sz="1200">
              <a:latin typeface="Calibri" pitchFamily="84"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Slide Image Placeholder 1"/>
          <p:cNvSpPr>
            <a:spLocks noGrp="1" noRot="1" noChangeAspect="1"/>
          </p:cNvSpPr>
          <p:nvPr>
            <p:ph type="sldImg"/>
          </p:nvPr>
        </p:nvSpPr>
        <p:spPr bwMode="auto">
          <a:noFill/>
          <a:ln>
            <a:solidFill>
              <a:srgbClr val="000000"/>
            </a:solidFill>
            <a:miter lim="800000"/>
            <a:headEnd/>
            <a:tailEnd/>
          </a:ln>
        </p:spPr>
      </p:sp>
      <p:sp>
        <p:nvSpPr>
          <p:cNvPr id="205826" name="Notes Placeholder 2"/>
          <p:cNvSpPr>
            <a:spLocks noGrp="1"/>
          </p:cNvSpPr>
          <p:nvPr>
            <p:ph type="body" idx="1"/>
          </p:nvPr>
        </p:nvSpPr>
        <p:spPr bwMode="auto">
          <a:no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p>
        </p:txBody>
      </p:sp>
      <p:sp>
        <p:nvSpPr>
          <p:cNvPr id="205827"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prstTxWarp prst="textNoShape">
              <a:avLst/>
            </a:prstTxWarp>
          </a:bodyPr>
          <a:lstStyle/>
          <a:p>
            <a:pPr algn="r"/>
            <a:fld id="{00ABDB60-48CE-4386-AAE0-81BEECD9C1B8}" type="slidenum">
              <a:rPr lang="en-US" sz="1200">
                <a:latin typeface="Calibri" pitchFamily="84" charset="0"/>
              </a:rPr>
              <a:pPr algn="r"/>
              <a:t>113</a:t>
            </a:fld>
            <a:endParaRPr lang="en-US" sz="1200">
              <a:latin typeface="Calibri" pitchFamily="84"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Slide Image Placeholder 1"/>
          <p:cNvSpPr>
            <a:spLocks noGrp="1" noRot="1" noChangeAspect="1"/>
          </p:cNvSpPr>
          <p:nvPr>
            <p:ph type="sldImg"/>
          </p:nvPr>
        </p:nvSpPr>
        <p:spPr bwMode="auto">
          <a:noFill/>
          <a:ln>
            <a:solidFill>
              <a:srgbClr val="000000"/>
            </a:solidFill>
            <a:miter lim="800000"/>
            <a:headEnd/>
            <a:tailEnd/>
          </a:ln>
        </p:spPr>
      </p:sp>
      <p:sp>
        <p:nvSpPr>
          <p:cNvPr id="207874" name="Notes Placeholder 2"/>
          <p:cNvSpPr>
            <a:spLocks noGrp="1"/>
          </p:cNvSpPr>
          <p:nvPr>
            <p:ph type="body" idx="1"/>
          </p:nvPr>
        </p:nvSpPr>
        <p:spPr bwMode="auto">
          <a:no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p>
        </p:txBody>
      </p:sp>
      <p:sp>
        <p:nvSpPr>
          <p:cNvPr id="207875"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prstTxWarp prst="textNoShape">
              <a:avLst/>
            </a:prstTxWarp>
          </a:bodyPr>
          <a:lstStyle/>
          <a:p>
            <a:pPr algn="r"/>
            <a:fld id="{737AD0F4-1668-48C4-BEFC-56EB610E74B0}" type="slidenum">
              <a:rPr lang="en-US" sz="1200">
                <a:latin typeface="Calibri" pitchFamily="84" charset="0"/>
              </a:rPr>
              <a:pPr algn="r"/>
              <a:t>114</a:t>
            </a:fld>
            <a:endParaRPr lang="en-US" sz="1200">
              <a:latin typeface="Calibri" pitchFamily="84"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Slide Image Placeholder 1"/>
          <p:cNvSpPr>
            <a:spLocks noGrp="1" noRot="1" noChangeAspect="1"/>
          </p:cNvSpPr>
          <p:nvPr>
            <p:ph type="sldImg"/>
          </p:nvPr>
        </p:nvSpPr>
        <p:spPr bwMode="auto">
          <a:noFill/>
          <a:ln>
            <a:solidFill>
              <a:srgbClr val="000000"/>
            </a:solidFill>
            <a:miter lim="800000"/>
            <a:headEnd/>
            <a:tailEnd/>
          </a:ln>
        </p:spPr>
      </p:sp>
      <p:sp>
        <p:nvSpPr>
          <p:cNvPr id="209922" name="Notes Placeholder 2"/>
          <p:cNvSpPr>
            <a:spLocks noGrp="1"/>
          </p:cNvSpPr>
          <p:nvPr>
            <p:ph type="body" idx="1"/>
          </p:nvPr>
        </p:nvSpPr>
        <p:spPr bwMode="auto">
          <a:no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p>
        </p:txBody>
      </p:sp>
      <p:sp>
        <p:nvSpPr>
          <p:cNvPr id="209923"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prstTxWarp prst="textNoShape">
              <a:avLst/>
            </a:prstTxWarp>
          </a:bodyPr>
          <a:lstStyle/>
          <a:p>
            <a:pPr algn="r"/>
            <a:fld id="{A32E714A-D758-4528-B7F7-0B611EE043B1}" type="slidenum">
              <a:rPr lang="en-US" sz="1200">
                <a:latin typeface="Calibri" pitchFamily="84" charset="0"/>
              </a:rPr>
              <a:pPr algn="r"/>
              <a:t>115</a:t>
            </a:fld>
            <a:endParaRPr lang="en-US" sz="1200">
              <a:latin typeface="Calibri" pitchFamily="84"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p:cNvSpPr>
          <p:nvPr>
            <p:ph type="sldImg"/>
          </p:nvPr>
        </p:nvSpPr>
        <p:spPr bwMode="auto">
          <a:noFill/>
          <a:ln>
            <a:solidFill>
              <a:srgbClr val="000000"/>
            </a:solidFill>
            <a:miter lim="800000"/>
            <a:headEnd/>
            <a:tailEnd/>
          </a:ln>
        </p:spPr>
      </p:sp>
      <p:sp>
        <p:nvSpPr>
          <p:cNvPr id="211971" name="Notes Placeholder 2"/>
          <p:cNvSpPr>
            <a:spLocks noGrp="1"/>
          </p:cNvSpPr>
          <p:nvPr>
            <p:ph type="body" idx="1"/>
          </p:nvPr>
        </p:nvSpPr>
        <p:spPr bwMode="auto">
          <a:no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p>
        </p:txBody>
      </p:sp>
      <p:sp>
        <p:nvSpPr>
          <p:cNvPr id="211972"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prstTxWarp prst="textNoShape">
              <a:avLst/>
            </a:prstTxWarp>
          </a:bodyPr>
          <a:lstStyle/>
          <a:p>
            <a:pPr algn="r"/>
            <a:fld id="{65DEB49C-F356-4901-B39C-D2D02B847D16}" type="slidenum">
              <a:rPr lang="en-US" sz="1200">
                <a:latin typeface="Calibri" pitchFamily="84" charset="0"/>
              </a:rPr>
              <a:pPr algn="r"/>
              <a:t>116</a:t>
            </a:fld>
            <a:endParaRPr lang="en-US" sz="1200">
              <a:latin typeface="Calibri" pitchFamily="8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68611"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prstTxWarp prst="textNoShape">
              <a:avLst/>
            </a:prstTxWarp>
          </a:bodyPr>
          <a:lstStyle/>
          <a:p>
            <a:pPr algn="r"/>
            <a:fld id="{3B12F379-37B9-420F-A763-A6DB1733D8A0}" type="slidenum">
              <a:rPr lang="en-US" sz="1200">
                <a:latin typeface="Calibri" pitchFamily="84" charset="0"/>
              </a:rPr>
              <a:pPr algn="r"/>
              <a:t>45</a:t>
            </a:fld>
            <a:endParaRPr lang="en-US" sz="1200">
              <a:latin typeface="Calibri" pitchFamily="84"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p:cNvSpPr>
          <p:nvPr>
            <p:ph type="sldImg"/>
          </p:nvPr>
        </p:nvSpPr>
        <p:spPr bwMode="auto">
          <a:noFill/>
          <a:ln>
            <a:solidFill>
              <a:srgbClr val="000000"/>
            </a:solidFill>
            <a:miter lim="800000"/>
            <a:headEnd/>
            <a:tailEnd/>
          </a:ln>
        </p:spPr>
      </p:sp>
      <p:sp>
        <p:nvSpPr>
          <p:cNvPr id="214019" name="Notes Placeholder 2"/>
          <p:cNvSpPr>
            <a:spLocks noGrp="1"/>
          </p:cNvSpPr>
          <p:nvPr>
            <p:ph type="body" idx="1"/>
          </p:nvPr>
        </p:nvSpPr>
        <p:spPr bwMode="auto">
          <a:no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p>
        </p:txBody>
      </p:sp>
      <p:sp>
        <p:nvSpPr>
          <p:cNvPr id="214020"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prstTxWarp prst="textNoShape">
              <a:avLst/>
            </a:prstTxWarp>
          </a:bodyPr>
          <a:lstStyle/>
          <a:p>
            <a:pPr algn="r"/>
            <a:fld id="{9C2EB6B3-0868-48C4-A5F4-8213C266734C}" type="slidenum">
              <a:rPr lang="en-US" sz="1200">
                <a:latin typeface="Calibri" pitchFamily="84" charset="0"/>
              </a:rPr>
              <a:pPr algn="r"/>
              <a:t>117</a:t>
            </a:fld>
            <a:endParaRPr lang="en-US" sz="1200">
              <a:latin typeface="Calibri" pitchFamily="84"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p:cNvSpPr>
          <p:nvPr>
            <p:ph type="sldImg"/>
          </p:nvPr>
        </p:nvSpPr>
        <p:spPr bwMode="auto">
          <a:noFill/>
          <a:ln>
            <a:solidFill>
              <a:srgbClr val="000000"/>
            </a:solidFill>
            <a:miter lim="800000"/>
            <a:headEnd/>
            <a:tailEnd/>
          </a:ln>
        </p:spPr>
      </p:sp>
      <p:sp>
        <p:nvSpPr>
          <p:cNvPr id="216067" name="Notes Placeholder 2"/>
          <p:cNvSpPr>
            <a:spLocks noGrp="1"/>
          </p:cNvSpPr>
          <p:nvPr>
            <p:ph type="body" idx="1"/>
          </p:nvPr>
        </p:nvSpPr>
        <p:spPr bwMode="auto">
          <a:no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p>
        </p:txBody>
      </p:sp>
      <p:sp>
        <p:nvSpPr>
          <p:cNvPr id="216068"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prstTxWarp prst="textNoShape">
              <a:avLst/>
            </a:prstTxWarp>
          </a:bodyPr>
          <a:lstStyle/>
          <a:p>
            <a:pPr algn="r"/>
            <a:fld id="{177DB6BA-7478-4FE7-A64E-162E5D334B7C}" type="slidenum">
              <a:rPr lang="en-US" sz="1200">
                <a:latin typeface="Calibri" pitchFamily="84" charset="0"/>
              </a:rPr>
              <a:pPr algn="r"/>
              <a:t>118</a:t>
            </a:fld>
            <a:endParaRPr lang="en-US" sz="1200">
              <a:latin typeface="Calibri" pitchFamily="84"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p:cNvSpPr>
          <p:nvPr>
            <p:ph type="sldImg"/>
          </p:nvPr>
        </p:nvSpPr>
        <p:spPr bwMode="auto">
          <a:noFill/>
          <a:ln>
            <a:solidFill>
              <a:srgbClr val="000000"/>
            </a:solidFill>
            <a:miter lim="800000"/>
            <a:headEnd/>
            <a:tailEnd/>
          </a:ln>
        </p:spPr>
      </p:sp>
      <p:sp>
        <p:nvSpPr>
          <p:cNvPr id="218115" name="Notes Placeholder 2"/>
          <p:cNvSpPr>
            <a:spLocks noGrp="1"/>
          </p:cNvSpPr>
          <p:nvPr>
            <p:ph type="body" idx="1"/>
          </p:nvPr>
        </p:nvSpPr>
        <p:spPr bwMode="auto">
          <a:no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p>
        </p:txBody>
      </p:sp>
      <p:sp>
        <p:nvSpPr>
          <p:cNvPr id="218116"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prstTxWarp prst="textNoShape">
              <a:avLst/>
            </a:prstTxWarp>
          </a:bodyPr>
          <a:lstStyle/>
          <a:p>
            <a:pPr algn="r"/>
            <a:fld id="{775191CB-C16C-44FA-A29C-0F906B4A1EEE}" type="slidenum">
              <a:rPr lang="en-US" sz="1200">
                <a:latin typeface="Calibri" pitchFamily="84" charset="0"/>
              </a:rPr>
              <a:pPr algn="r"/>
              <a:t>119</a:t>
            </a:fld>
            <a:endParaRPr lang="en-US" sz="1200">
              <a:latin typeface="Calibri" pitchFamily="84"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p:cNvSpPr>
          <p:nvPr>
            <p:ph type="sldImg"/>
          </p:nvPr>
        </p:nvSpPr>
        <p:spPr bwMode="auto">
          <a:noFill/>
          <a:ln>
            <a:solidFill>
              <a:srgbClr val="000000"/>
            </a:solidFill>
            <a:miter lim="800000"/>
            <a:headEnd/>
            <a:tailEnd/>
          </a:ln>
        </p:spPr>
      </p:sp>
      <p:sp>
        <p:nvSpPr>
          <p:cNvPr id="220163" name="Notes Placeholder 2"/>
          <p:cNvSpPr>
            <a:spLocks noGrp="1"/>
          </p:cNvSpPr>
          <p:nvPr>
            <p:ph type="body" idx="1"/>
          </p:nvPr>
        </p:nvSpPr>
        <p:spPr bwMode="auto">
          <a:no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p>
        </p:txBody>
      </p:sp>
      <p:sp>
        <p:nvSpPr>
          <p:cNvPr id="220164"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prstTxWarp prst="textNoShape">
              <a:avLst/>
            </a:prstTxWarp>
          </a:bodyPr>
          <a:lstStyle/>
          <a:p>
            <a:pPr algn="r"/>
            <a:fld id="{7953EEB3-5358-43B4-AFD6-1F3B8A6D30EB}" type="slidenum">
              <a:rPr lang="en-US" sz="1200">
                <a:latin typeface="Calibri" pitchFamily="84" charset="0"/>
              </a:rPr>
              <a:pPr algn="r"/>
              <a:t>120</a:t>
            </a:fld>
            <a:endParaRPr lang="en-US" sz="1200">
              <a:latin typeface="Calibri" pitchFamily="84"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p:cNvSpPr>
          <p:nvPr>
            <p:ph type="sldImg"/>
          </p:nvPr>
        </p:nvSpPr>
        <p:spPr bwMode="auto">
          <a:noFill/>
          <a:ln>
            <a:solidFill>
              <a:srgbClr val="000000"/>
            </a:solidFill>
            <a:miter lim="800000"/>
            <a:headEnd/>
            <a:tailEnd/>
          </a:ln>
        </p:spPr>
      </p:sp>
      <p:sp>
        <p:nvSpPr>
          <p:cNvPr id="222211" name="Notes Placeholder 2"/>
          <p:cNvSpPr>
            <a:spLocks noGrp="1"/>
          </p:cNvSpPr>
          <p:nvPr>
            <p:ph type="body" idx="1"/>
          </p:nvPr>
        </p:nvSpPr>
        <p:spPr bwMode="auto">
          <a:no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p>
        </p:txBody>
      </p:sp>
      <p:sp>
        <p:nvSpPr>
          <p:cNvPr id="222212"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prstTxWarp prst="textNoShape">
              <a:avLst/>
            </a:prstTxWarp>
          </a:bodyPr>
          <a:lstStyle/>
          <a:p>
            <a:pPr algn="r"/>
            <a:fld id="{445F0E85-DCF4-4676-BD19-6BFA4EE6CBC3}" type="slidenum">
              <a:rPr lang="en-US" sz="1200">
                <a:latin typeface="Calibri" pitchFamily="84" charset="0"/>
              </a:rPr>
              <a:pPr algn="r"/>
              <a:t>121</a:t>
            </a:fld>
            <a:endParaRPr lang="en-US" sz="1200">
              <a:latin typeface="Calibri" pitchFamily="8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70659"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prstTxWarp prst="textNoShape">
              <a:avLst/>
            </a:prstTxWarp>
          </a:bodyPr>
          <a:lstStyle/>
          <a:p>
            <a:pPr algn="r"/>
            <a:fld id="{98D34366-F07B-4086-B01B-81C016862770}" type="slidenum">
              <a:rPr lang="en-US" sz="1200">
                <a:latin typeface="Calibri" pitchFamily="84" charset="0"/>
              </a:rPr>
              <a:pPr algn="r"/>
              <a:t>46</a:t>
            </a:fld>
            <a:endParaRPr lang="en-US" sz="1200">
              <a:latin typeface="Calibri" pitchFamily="8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282B666-AE06-42EF-A1FD-606946DA7756}" type="datetimeFigureOut">
              <a:rPr lang="en-US"/>
              <a:pPr>
                <a:defRPr/>
              </a:pPr>
              <a:t>9/17/2018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986D17B-7575-4F34-9CD5-0DAA9CFB7E9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F44127-42E6-4994-917B-EB21C07B9D93}" type="datetimeFigureOut">
              <a:rPr lang="en-US"/>
              <a:pPr>
                <a:defRPr/>
              </a:pPr>
              <a:t>9/17/2018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DE0683B-AA85-4E14-87C4-BAF4427B272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0A44A77-18E7-4EA4-A94E-8353BF28E5DF}" type="datetimeFigureOut">
              <a:rPr lang="en-US"/>
              <a:pPr>
                <a:defRPr/>
              </a:pPr>
              <a:t>9/17/2018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E11AF72-73D5-4621-8F20-4C0A9800A11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1E4070F-1829-42E1-89E7-BEA4D157C524}" type="datetimeFigureOut">
              <a:rPr lang="en-US"/>
              <a:pPr>
                <a:defRPr/>
              </a:pPr>
              <a:t>9/17/2018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87B3D76-EA3E-4B37-A0A8-2CD48FD53B7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09188DF-C830-4BFC-BED4-A271EF659B8A}" type="datetimeFigureOut">
              <a:rPr lang="en-US"/>
              <a:pPr>
                <a:defRPr/>
              </a:pPr>
              <a:t>9/17/2018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96BBEF0-CD4D-47A0-B067-5305E554E21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E1238AD-5447-4BE9-B4B6-53769DB17773}" type="datetimeFigureOut">
              <a:rPr lang="en-US"/>
              <a:pPr>
                <a:defRPr/>
              </a:pPr>
              <a:t>9/17/2018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4153E75-7B18-4B3B-BF67-AD25755BBAF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BC840A4-ED82-4D9B-8B48-4433C2210B6C}" type="datetimeFigureOut">
              <a:rPr lang="en-US"/>
              <a:pPr>
                <a:defRPr/>
              </a:pPr>
              <a:t>9/17/2018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1541CD9-8C73-4D64-9BF1-C12CEC717F1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0519358-5137-4ABB-B5E9-144D6D929234}" type="datetimeFigureOut">
              <a:rPr lang="en-US"/>
              <a:pPr>
                <a:defRPr/>
              </a:pPr>
              <a:t>9/17/2018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D164263-808D-4618-9014-9C08ADE314E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7F6CC4B-D2E5-4938-8D9D-4E1AE6AAF51A}" type="datetimeFigureOut">
              <a:rPr lang="en-US"/>
              <a:pPr>
                <a:defRPr/>
              </a:pPr>
              <a:t>9/17/2018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0D945BB-E5C9-4D7A-A680-31039FBD9E6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764EFC6-8971-49E2-AD3D-2D8A7CB2DC02}" type="datetimeFigureOut">
              <a:rPr lang="en-US"/>
              <a:pPr>
                <a:defRPr/>
              </a:pPr>
              <a:t>9/17/2018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D663F6B-957C-4826-B4D2-A991924FC0F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2F41109-DDB3-40F7-A1DF-007777788B6B}" type="datetimeFigureOut">
              <a:rPr lang="en-US"/>
              <a:pPr>
                <a:defRPr/>
              </a:pPr>
              <a:t>9/17/2018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F1A5734-2B55-4844-B304-3B427DB8FE2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42EA64EE-0B13-4E07-A0BB-D87B0BF4A184}" type="datetimeFigureOut">
              <a:rPr lang="en-US"/>
              <a:pPr>
                <a:defRPr/>
              </a:pPr>
              <a:t>9/17/2018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6F41A47A-F657-45A8-9F31-EF209A632CD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pitchFamily="84" charset="-128"/>
          <a:cs typeface="ＭＳ Ｐゴシック" pitchFamily="84" charset="-128"/>
        </a:defRPr>
      </a:lvl1pPr>
      <a:lvl2pPr algn="ctr" rtl="0" eaLnBrk="0" fontAlgn="base" hangingPunct="0">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2pPr>
      <a:lvl3pPr algn="ctr" rtl="0" eaLnBrk="0" fontAlgn="base" hangingPunct="0">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3pPr>
      <a:lvl4pPr algn="ctr" rtl="0" eaLnBrk="0" fontAlgn="base" hangingPunct="0">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4pPr>
      <a:lvl5pPr algn="ctr" rtl="0" eaLnBrk="0" fontAlgn="base" hangingPunct="0">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5pPr>
      <a:lvl6pPr marL="457200" algn="ctr"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6pPr>
      <a:lvl7pPr marL="914400" algn="ctr"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7pPr>
      <a:lvl8pPr marL="1371600" algn="ctr"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8pPr>
      <a:lvl9pPr marL="1828800" algn="ctr"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9pPr>
    </p:titleStyle>
    <p:bodyStyle>
      <a:lvl1pPr marL="342900" indent="-342900" algn="l" rtl="0" eaLnBrk="0" fontAlgn="base" hangingPunct="0">
        <a:spcBef>
          <a:spcPct val="20000"/>
        </a:spcBef>
        <a:spcAft>
          <a:spcPct val="0"/>
        </a:spcAft>
        <a:buFont typeface="Arial" pitchFamily="84" charset="0"/>
        <a:buChar char="•"/>
        <a:defRPr sz="3200" kern="1200">
          <a:solidFill>
            <a:schemeClr val="tx1"/>
          </a:solidFill>
          <a:latin typeface="+mn-lt"/>
          <a:ea typeface="ＭＳ Ｐゴシック" pitchFamily="84" charset="-128"/>
          <a:cs typeface="ＭＳ Ｐゴシック" pitchFamily="84" charset="-128"/>
        </a:defRPr>
      </a:lvl1pPr>
      <a:lvl2pPr marL="742950" indent="-285750" algn="l" rtl="0" eaLnBrk="0" fontAlgn="base" hangingPunct="0">
        <a:spcBef>
          <a:spcPct val="20000"/>
        </a:spcBef>
        <a:spcAft>
          <a:spcPct val="0"/>
        </a:spcAft>
        <a:buFont typeface="Arial" pitchFamily="84" charset="0"/>
        <a:buChar char="–"/>
        <a:defRPr sz="2800" kern="1200">
          <a:solidFill>
            <a:schemeClr val="tx1"/>
          </a:solidFill>
          <a:latin typeface="+mn-lt"/>
          <a:ea typeface="ＭＳ Ｐゴシック" pitchFamily="84" charset="-128"/>
          <a:cs typeface="+mn-cs"/>
        </a:defRPr>
      </a:lvl2pPr>
      <a:lvl3pPr marL="1143000" indent="-228600" algn="l" rtl="0" eaLnBrk="0" fontAlgn="base" hangingPunct="0">
        <a:spcBef>
          <a:spcPct val="20000"/>
        </a:spcBef>
        <a:spcAft>
          <a:spcPct val="0"/>
        </a:spcAft>
        <a:buFont typeface="Arial" pitchFamily="84" charset="0"/>
        <a:buChar char="•"/>
        <a:defRPr sz="2400" kern="1200">
          <a:solidFill>
            <a:schemeClr val="tx1"/>
          </a:solidFill>
          <a:latin typeface="+mn-lt"/>
          <a:ea typeface="ＭＳ Ｐゴシック" pitchFamily="84" charset="-128"/>
          <a:cs typeface="+mn-cs"/>
        </a:defRPr>
      </a:lvl3pPr>
      <a:lvl4pPr marL="1600200" indent="-228600" algn="l" rtl="0" eaLnBrk="0" fontAlgn="base" hangingPunct="0">
        <a:spcBef>
          <a:spcPct val="20000"/>
        </a:spcBef>
        <a:spcAft>
          <a:spcPct val="0"/>
        </a:spcAft>
        <a:buFont typeface="Arial" pitchFamily="84" charset="0"/>
        <a:buChar char="–"/>
        <a:defRPr sz="2000" kern="1200">
          <a:solidFill>
            <a:schemeClr val="tx1"/>
          </a:solidFill>
          <a:latin typeface="+mn-lt"/>
          <a:ea typeface="ＭＳ Ｐゴシック" pitchFamily="84" charset="-128"/>
          <a:cs typeface="+mn-cs"/>
        </a:defRPr>
      </a:lvl4pPr>
      <a:lvl5pPr marL="2057400" indent="-228600" algn="l" rtl="0" eaLnBrk="0" fontAlgn="base" hangingPunct="0">
        <a:spcBef>
          <a:spcPct val="20000"/>
        </a:spcBef>
        <a:spcAft>
          <a:spcPct val="0"/>
        </a:spcAft>
        <a:buFont typeface="Arial" pitchFamily="84" charset="0"/>
        <a:buChar char="»"/>
        <a:defRPr sz="2000" kern="1200">
          <a:solidFill>
            <a:schemeClr val="tx1"/>
          </a:solidFill>
          <a:latin typeface="+mn-lt"/>
          <a:ea typeface="ＭＳ Ｐゴシック" pitchFamily="8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image" Target="../media/image58.jpeg"/></Relationships>
</file>

<file path=ppt/slides/_rels/slide10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1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6.xml"/><Relationship Id="rId1" Type="http://schemas.openxmlformats.org/officeDocument/2006/relationships/slideLayout" Target="../slideLayouts/slideLayout7.xml"/><Relationship Id="rId4" Type="http://schemas.openxmlformats.org/officeDocument/2006/relationships/image" Target="../media/image60.jpeg"/></Relationships>
</file>

<file path=ppt/slides/_rels/slide1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5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5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5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5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5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6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6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6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6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7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7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7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51.jpeg"/></Relationships>
</file>

<file path=ppt/slides/_rels/slide8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52.jpeg"/></Relationships>
</file>

<file path=ppt/slides/_rels/slide8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53.jpeg"/></Relationships>
</file>

<file path=ppt/slides/_rels/slide8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54.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55.jpeg"/></Relationships>
</file>

<file path=ppt/slides/_rels/slide9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image" Target="../media/image56.jpeg"/></Relationships>
</file>

<file path=ppt/slides/_rels/slide9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57.jpeg"/></Relationships>
</file>

<file path=ppt/slides/_rels/slide9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3" descr="washington-crossing-the-delaware.jpg"/>
          <p:cNvPicPr>
            <a:picLocks noChangeAspect="1"/>
          </p:cNvPicPr>
          <p:nvPr/>
        </p:nvPicPr>
        <p:blipFill>
          <a:blip r:embed="rId2"/>
          <a:srcRect r="21892" b="21111"/>
          <a:stretch>
            <a:fillRect/>
          </a:stretch>
        </p:blipFill>
        <p:spPr bwMode="auto">
          <a:xfrm>
            <a:off x="0" y="0"/>
            <a:ext cx="9144000" cy="6858000"/>
          </a:xfrm>
          <a:prstGeom prst="rect">
            <a:avLst/>
          </a:prstGeom>
          <a:noFill/>
          <a:ln w="9525">
            <a:noFill/>
            <a:miter lim="800000"/>
            <a:headEnd/>
            <a:tailEnd/>
          </a:ln>
        </p:spPr>
      </p:pic>
      <p:sp>
        <p:nvSpPr>
          <p:cNvPr id="15362" name="Title 1"/>
          <p:cNvSpPr>
            <a:spLocks noGrp="1"/>
          </p:cNvSpPr>
          <p:nvPr>
            <p:ph type="ctrTitle"/>
          </p:nvPr>
        </p:nvSpPr>
        <p:spPr>
          <a:xfrm>
            <a:off x="685800" y="685800"/>
            <a:ext cx="7772400" cy="1470025"/>
          </a:xfrm>
        </p:spPr>
        <p:txBody>
          <a:bodyPr/>
          <a:lstStyle/>
          <a:p>
            <a:pPr eaLnBrk="1" hangingPunct="1"/>
            <a:r>
              <a:rPr lang="en-US" sz="6000" smtClean="0">
                <a:latin typeface="Blackadder ITC" charset="0"/>
              </a:rPr>
              <a:t>Colonial America</a:t>
            </a:r>
            <a:br>
              <a:rPr lang="en-US" sz="6000" smtClean="0">
                <a:latin typeface="Blackadder ITC" charset="0"/>
              </a:rPr>
            </a:br>
            <a:r>
              <a:rPr lang="en-US" sz="6000" smtClean="0">
                <a:latin typeface="Blackadder ITC" charset="0"/>
              </a:rPr>
              <a:t>The Revolutionary War</a:t>
            </a:r>
          </a:p>
        </p:txBody>
      </p:sp>
      <p:sp>
        <p:nvSpPr>
          <p:cNvPr id="15363" name="Subtitle 2"/>
          <p:cNvSpPr>
            <a:spLocks noGrp="1"/>
          </p:cNvSpPr>
          <p:nvPr>
            <p:ph type="subTitle" idx="1"/>
          </p:nvPr>
        </p:nvSpPr>
        <p:spPr>
          <a:xfrm>
            <a:off x="-1404664" y="2564904"/>
            <a:ext cx="6400800" cy="1752600"/>
          </a:xfrm>
        </p:spPr>
        <p:txBody>
          <a:bodyPr/>
          <a:lstStyle/>
          <a:p>
            <a:pPr eaLnBrk="1" hangingPunct="1"/>
            <a:r>
              <a:rPr lang="en-US" dirty="0" smtClean="0">
                <a:solidFill>
                  <a:srgbClr val="8F5821"/>
                </a:solidFill>
                <a:latin typeface="Bookman Old Style" pitchFamily="84" charset="0"/>
              </a:rPr>
              <a:t>1585-1776</a:t>
            </a:r>
          </a:p>
          <a:p>
            <a:pPr eaLnBrk="1" hangingPunct="1"/>
            <a:r>
              <a:rPr lang="en-US" dirty="0" smtClean="0">
                <a:solidFill>
                  <a:srgbClr val="8F5821"/>
                </a:solidFill>
                <a:latin typeface="Bookman Old Style" pitchFamily="84" charset="0"/>
              </a:rPr>
              <a:t>Plus… The </a:t>
            </a:r>
            <a:br>
              <a:rPr lang="en-US" dirty="0" smtClean="0">
                <a:solidFill>
                  <a:srgbClr val="8F5821"/>
                </a:solidFill>
                <a:latin typeface="Bookman Old Style" pitchFamily="84" charset="0"/>
              </a:rPr>
            </a:br>
            <a:r>
              <a:rPr lang="en-US" dirty="0" smtClean="0">
                <a:solidFill>
                  <a:srgbClr val="8F5821"/>
                </a:solidFill>
                <a:latin typeface="Bookman Old Style" pitchFamily="84" charset="0"/>
              </a:rPr>
              <a:t>Constitution</a:t>
            </a:r>
          </a:p>
        </p:txBody>
      </p:sp>
      <p:sp>
        <p:nvSpPr>
          <p:cNvPr id="15364" name="TextBox 4"/>
          <p:cNvSpPr txBox="1">
            <a:spLocks noChangeArrowheads="1"/>
          </p:cNvSpPr>
          <p:nvPr/>
        </p:nvSpPr>
        <p:spPr bwMode="auto">
          <a:xfrm>
            <a:off x="4114800" y="990600"/>
            <a:ext cx="1066800" cy="1431925"/>
          </a:xfrm>
          <a:prstGeom prst="rect">
            <a:avLst/>
          </a:prstGeom>
          <a:noFill/>
          <a:ln w="9525">
            <a:noFill/>
            <a:miter lim="800000"/>
            <a:headEnd/>
            <a:tailEnd/>
          </a:ln>
        </p:spPr>
        <p:txBody>
          <a:bodyPr>
            <a:prstTxWarp prst="textNoShape">
              <a:avLst/>
            </a:prstTxWarp>
            <a:spAutoFit/>
          </a:bodyPr>
          <a:lstStyle/>
          <a:p>
            <a:r>
              <a:rPr lang="en-US" sz="4400">
                <a:latin typeface="Blackadder ITC" charset="0"/>
              </a:rPr>
              <a:t>and</a:t>
            </a:r>
          </a:p>
        </p:txBody>
      </p:sp>
      <p:sp>
        <p:nvSpPr>
          <p:cNvPr id="6" name="Subtitle 2"/>
          <p:cNvSpPr txBox="1">
            <a:spLocks/>
          </p:cNvSpPr>
          <p:nvPr/>
        </p:nvSpPr>
        <p:spPr bwMode="auto">
          <a:xfrm>
            <a:off x="-2052736" y="4772744"/>
            <a:ext cx="6400800" cy="175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itchFamily="84" charset="0"/>
              <a:buNone/>
              <a:defRPr sz="3200" kern="1200">
                <a:solidFill>
                  <a:schemeClr val="tx1">
                    <a:tint val="75000"/>
                  </a:schemeClr>
                </a:solidFill>
                <a:latin typeface="+mn-lt"/>
                <a:ea typeface="ＭＳ Ｐゴシック" pitchFamily="84" charset="-128"/>
                <a:cs typeface="ＭＳ Ｐゴシック" pitchFamily="84" charset="-128"/>
              </a:defRPr>
            </a:lvl1pPr>
            <a:lvl2pPr marL="457200" indent="0" algn="ctr" rtl="0" eaLnBrk="0" fontAlgn="base" hangingPunct="0">
              <a:spcBef>
                <a:spcPct val="20000"/>
              </a:spcBef>
              <a:spcAft>
                <a:spcPct val="0"/>
              </a:spcAft>
              <a:buFont typeface="Arial" pitchFamily="84" charset="0"/>
              <a:buNone/>
              <a:defRPr sz="2800" kern="1200">
                <a:solidFill>
                  <a:schemeClr val="tx1">
                    <a:tint val="75000"/>
                  </a:schemeClr>
                </a:solidFill>
                <a:latin typeface="+mn-lt"/>
                <a:ea typeface="ＭＳ Ｐゴシック" pitchFamily="84" charset="-128"/>
                <a:cs typeface="+mn-cs"/>
              </a:defRPr>
            </a:lvl2pPr>
            <a:lvl3pPr marL="914400" indent="0" algn="ctr" rtl="0" eaLnBrk="0" fontAlgn="base" hangingPunct="0">
              <a:spcBef>
                <a:spcPct val="20000"/>
              </a:spcBef>
              <a:spcAft>
                <a:spcPct val="0"/>
              </a:spcAft>
              <a:buFont typeface="Arial" pitchFamily="84" charset="0"/>
              <a:buNone/>
              <a:defRPr sz="2400" kern="1200">
                <a:solidFill>
                  <a:schemeClr val="tx1">
                    <a:tint val="75000"/>
                  </a:schemeClr>
                </a:solidFill>
                <a:latin typeface="+mn-lt"/>
                <a:ea typeface="ＭＳ Ｐゴシック" pitchFamily="84" charset="-128"/>
                <a:cs typeface="+mn-cs"/>
              </a:defRPr>
            </a:lvl3pPr>
            <a:lvl4pPr marL="1371600" indent="0" algn="ctr" rtl="0" eaLnBrk="0" fontAlgn="base" hangingPunct="0">
              <a:spcBef>
                <a:spcPct val="20000"/>
              </a:spcBef>
              <a:spcAft>
                <a:spcPct val="0"/>
              </a:spcAft>
              <a:buFont typeface="Arial" pitchFamily="84" charset="0"/>
              <a:buNone/>
              <a:defRPr sz="2000" kern="1200">
                <a:solidFill>
                  <a:schemeClr val="tx1">
                    <a:tint val="75000"/>
                  </a:schemeClr>
                </a:solidFill>
                <a:latin typeface="+mn-lt"/>
                <a:ea typeface="ＭＳ Ｐゴシック" pitchFamily="84" charset="-128"/>
                <a:cs typeface="+mn-cs"/>
              </a:defRPr>
            </a:lvl4pPr>
            <a:lvl5pPr marL="1828800" indent="0" algn="ctr" rtl="0" eaLnBrk="0" fontAlgn="base" hangingPunct="0">
              <a:spcBef>
                <a:spcPct val="20000"/>
              </a:spcBef>
              <a:spcAft>
                <a:spcPct val="0"/>
              </a:spcAft>
              <a:buFont typeface="Arial" pitchFamily="84" charset="0"/>
              <a:buNone/>
              <a:defRPr sz="2000" kern="1200">
                <a:solidFill>
                  <a:schemeClr val="tx1">
                    <a:tint val="75000"/>
                  </a:schemeClr>
                </a:solidFill>
                <a:latin typeface="+mn-lt"/>
                <a:ea typeface="ＭＳ Ｐゴシック" pitchFamily="84" charset="-128"/>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1" hangingPunct="1"/>
            <a:r>
              <a:rPr lang="en-US" sz="1600" dirty="0" smtClean="0">
                <a:solidFill>
                  <a:srgbClr val="8F5821"/>
                </a:solidFill>
                <a:latin typeface="Bookman Old Style" pitchFamily="84" charset="0"/>
              </a:rPr>
              <a:t>Mrs. Quimby</a:t>
            </a:r>
            <a:br>
              <a:rPr lang="en-US" sz="1600" dirty="0" smtClean="0">
                <a:solidFill>
                  <a:srgbClr val="8F5821"/>
                </a:solidFill>
                <a:latin typeface="Bookman Old Style" pitchFamily="84" charset="0"/>
              </a:rPr>
            </a:br>
            <a:r>
              <a:rPr lang="en-US" sz="1600" dirty="0" smtClean="0">
                <a:solidFill>
                  <a:srgbClr val="8F5821"/>
                </a:solidFill>
                <a:latin typeface="Bookman Old Style" pitchFamily="84" charset="0"/>
              </a:rPr>
              <a:t>Quincy High School</a:t>
            </a:r>
            <a:br>
              <a:rPr lang="en-US" sz="1600" dirty="0" smtClean="0">
                <a:solidFill>
                  <a:srgbClr val="8F5821"/>
                </a:solidFill>
                <a:latin typeface="Bookman Old Style" pitchFamily="84" charset="0"/>
              </a:rPr>
            </a:br>
            <a:r>
              <a:rPr lang="en-US" sz="1600" dirty="0" smtClean="0">
                <a:solidFill>
                  <a:srgbClr val="8F5821"/>
                </a:solidFill>
                <a:latin typeface="Bookman Old Style" pitchFamily="84" charset="0"/>
              </a:rPr>
              <a:t>US History I</a:t>
            </a:r>
            <a:br>
              <a:rPr lang="en-US" sz="1600" dirty="0" smtClean="0">
                <a:solidFill>
                  <a:srgbClr val="8F5821"/>
                </a:solidFill>
                <a:latin typeface="Bookman Old Style" pitchFamily="84" charset="0"/>
              </a:rPr>
            </a:br>
            <a:r>
              <a:rPr lang="en-US" sz="1600" dirty="0" smtClean="0">
                <a:solidFill>
                  <a:srgbClr val="8F5821"/>
                </a:solidFill>
                <a:latin typeface="Bookman Old Style" pitchFamily="84" charset="0"/>
              </a:rPr>
              <a:t>Sophomores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3" descr="washington-crossing-the-delaware.jpg"/>
          <p:cNvPicPr>
            <a:picLocks noChangeAspect="1"/>
          </p:cNvPicPr>
          <p:nvPr/>
        </p:nvPicPr>
        <p:blipFill>
          <a:blip r:embed="rId2"/>
          <a:srcRect r="21892" b="21111"/>
          <a:stretch>
            <a:fillRect/>
          </a:stretch>
        </p:blipFill>
        <p:spPr bwMode="auto">
          <a:xfrm>
            <a:off x="0" y="0"/>
            <a:ext cx="9144000" cy="6858000"/>
          </a:xfrm>
          <a:prstGeom prst="rect">
            <a:avLst/>
          </a:prstGeom>
          <a:noFill/>
          <a:ln w="9525">
            <a:noFill/>
            <a:miter lim="800000"/>
            <a:headEnd/>
            <a:tailEnd/>
          </a:ln>
        </p:spPr>
      </p:pic>
      <p:sp>
        <p:nvSpPr>
          <p:cNvPr id="24578" name="Title 1"/>
          <p:cNvSpPr>
            <a:spLocks noGrp="1"/>
          </p:cNvSpPr>
          <p:nvPr>
            <p:ph type="title"/>
          </p:nvPr>
        </p:nvSpPr>
        <p:spPr>
          <a:xfrm>
            <a:off x="457200" y="0"/>
            <a:ext cx="8229600" cy="1143000"/>
          </a:xfrm>
        </p:spPr>
        <p:txBody>
          <a:bodyPr/>
          <a:lstStyle/>
          <a:p>
            <a:pPr eaLnBrk="1" hangingPunct="1"/>
            <a:r>
              <a:rPr lang="en-US" sz="5400" dirty="0" smtClean="0">
                <a:latin typeface="Blackadder ITC" charset="0"/>
              </a:rPr>
              <a:t>Massachusetts</a:t>
            </a:r>
          </a:p>
        </p:txBody>
      </p:sp>
      <p:sp>
        <p:nvSpPr>
          <p:cNvPr id="24579" name="Content Placeholder 2"/>
          <p:cNvSpPr>
            <a:spLocks noGrp="1"/>
          </p:cNvSpPr>
          <p:nvPr>
            <p:ph idx="1"/>
          </p:nvPr>
        </p:nvSpPr>
        <p:spPr>
          <a:xfrm>
            <a:off x="381000" y="914400"/>
            <a:ext cx="8458200" cy="5791200"/>
          </a:xfrm>
          <a:solidFill>
            <a:schemeClr val="bg1">
              <a:alpha val="70979"/>
            </a:schemeClr>
          </a:solidFill>
        </p:spPr>
        <p:txBody>
          <a:bodyPr/>
          <a:lstStyle/>
          <a:p>
            <a:pPr eaLnBrk="1" hangingPunct="1"/>
            <a:r>
              <a:rPr lang="en-US" sz="2200" dirty="0" smtClean="0">
                <a:latin typeface="Bookman Old Style" pitchFamily="84" charset="0"/>
              </a:rPr>
              <a:t>In 1620, a group of English colonists</a:t>
            </a:r>
            <a:br>
              <a:rPr lang="en-US" sz="2200" dirty="0" smtClean="0">
                <a:latin typeface="Bookman Old Style" pitchFamily="84" charset="0"/>
              </a:rPr>
            </a:br>
            <a:r>
              <a:rPr lang="en-US" sz="2200" dirty="0" smtClean="0">
                <a:latin typeface="Bookman Old Style" pitchFamily="84" charset="0"/>
              </a:rPr>
              <a:t>landed on the shores of Massachusetts.</a:t>
            </a:r>
          </a:p>
          <a:p>
            <a:pPr eaLnBrk="1" hangingPunct="1"/>
            <a:r>
              <a:rPr lang="en-US" sz="2200" dirty="0" smtClean="0">
                <a:latin typeface="Bookman Old Style" pitchFamily="84" charset="0"/>
              </a:rPr>
              <a:t>They were very off course, but they had</a:t>
            </a:r>
            <a:br>
              <a:rPr lang="en-US" sz="2200" dirty="0" smtClean="0">
                <a:latin typeface="Bookman Old Style" pitchFamily="84" charset="0"/>
              </a:rPr>
            </a:br>
            <a:r>
              <a:rPr lang="en-US" sz="2200" dirty="0" smtClean="0">
                <a:latin typeface="Bookman Old Style" pitchFamily="84" charset="0"/>
              </a:rPr>
              <a:t>run out of beer and needed to land. </a:t>
            </a:r>
          </a:p>
          <a:p>
            <a:pPr eaLnBrk="1" hangingPunct="1">
              <a:buFont typeface="Arial" pitchFamily="84" charset="0"/>
              <a:buNone/>
            </a:pPr>
            <a:r>
              <a:rPr lang="en-US" sz="2200" dirty="0" smtClean="0">
                <a:latin typeface="Bookman Old Style" pitchFamily="84" charset="0"/>
              </a:rPr>
              <a:t>-&gt;  This group of people were the </a:t>
            </a:r>
            <a:r>
              <a:rPr lang="en-US" sz="2200" b="1" dirty="0" smtClean="0">
                <a:latin typeface="Bookman Old Style" pitchFamily="84" charset="0"/>
              </a:rPr>
              <a:t>Pilgrims.</a:t>
            </a:r>
            <a:endParaRPr lang="en-US" sz="2200" dirty="0" smtClean="0">
              <a:latin typeface="Bookman Old Style" pitchFamily="84" charset="0"/>
            </a:endParaRPr>
          </a:p>
          <a:p>
            <a:pPr eaLnBrk="1" hangingPunct="1">
              <a:buFont typeface="Arial" pitchFamily="84" charset="0"/>
              <a:buNone/>
            </a:pPr>
            <a:r>
              <a:rPr lang="en-US" sz="2200" dirty="0" smtClean="0">
                <a:latin typeface="Bookman Old Style" pitchFamily="84" charset="0"/>
              </a:rPr>
              <a:t>- &gt; They were </a:t>
            </a:r>
            <a:r>
              <a:rPr lang="en-US" sz="2200" b="1" dirty="0" smtClean="0">
                <a:latin typeface="Bookman Old Style" pitchFamily="84" charset="0"/>
              </a:rPr>
              <a:t>Puritans, </a:t>
            </a:r>
            <a:r>
              <a:rPr lang="en-US" sz="2200" dirty="0" smtClean="0">
                <a:latin typeface="Bookman Old Style" pitchFamily="84" charset="0"/>
              </a:rPr>
              <a:t>who had broken</a:t>
            </a:r>
            <a:br>
              <a:rPr lang="en-US" sz="2200" dirty="0" smtClean="0">
                <a:latin typeface="Bookman Old Style" pitchFamily="84" charset="0"/>
              </a:rPr>
            </a:br>
            <a:r>
              <a:rPr lang="en-US" sz="2200" dirty="0" smtClean="0">
                <a:latin typeface="Bookman Old Style" pitchFamily="84" charset="0"/>
              </a:rPr>
              <a:t>away from the Church of England</a:t>
            </a:r>
            <a:br>
              <a:rPr lang="en-US" sz="2200" dirty="0" smtClean="0">
                <a:latin typeface="Bookman Old Style" pitchFamily="84" charset="0"/>
              </a:rPr>
            </a:br>
            <a:r>
              <a:rPr lang="en-US" sz="2200" dirty="0" smtClean="0">
                <a:latin typeface="Bookman Old Style" pitchFamily="84" charset="0"/>
              </a:rPr>
              <a:t>and were looking for a place to practice</a:t>
            </a:r>
            <a:br>
              <a:rPr lang="en-US" sz="2200" dirty="0" smtClean="0">
                <a:latin typeface="Bookman Old Style" pitchFamily="84" charset="0"/>
              </a:rPr>
            </a:br>
            <a:r>
              <a:rPr lang="en-US" sz="2200" dirty="0" smtClean="0">
                <a:latin typeface="Bookman Old Style" pitchFamily="84" charset="0"/>
              </a:rPr>
              <a:t>their religion in peace. </a:t>
            </a:r>
          </a:p>
          <a:p>
            <a:pPr eaLnBrk="1" hangingPunct="1"/>
            <a:r>
              <a:rPr lang="en-US" sz="2200" dirty="0" smtClean="0">
                <a:latin typeface="Bookman Old Style" pitchFamily="84" charset="0"/>
              </a:rPr>
              <a:t>The place where they landed was called</a:t>
            </a:r>
            <a:br>
              <a:rPr lang="en-US" sz="2200" dirty="0" smtClean="0">
                <a:latin typeface="Bookman Old Style" pitchFamily="84" charset="0"/>
              </a:rPr>
            </a:br>
            <a:r>
              <a:rPr lang="en-US" sz="2200" i="1" dirty="0" smtClean="0">
                <a:latin typeface="Bookman Old Style" pitchFamily="84" charset="0"/>
              </a:rPr>
              <a:t>Plymouth, </a:t>
            </a:r>
            <a:r>
              <a:rPr lang="en-US" sz="2200" dirty="0" smtClean="0">
                <a:latin typeface="Bookman Old Style" pitchFamily="84" charset="0"/>
              </a:rPr>
              <a:t>it had been mapped by John </a:t>
            </a:r>
            <a:br>
              <a:rPr lang="en-US" sz="2200" dirty="0" smtClean="0">
                <a:latin typeface="Bookman Old Style" pitchFamily="84" charset="0"/>
              </a:rPr>
            </a:br>
            <a:r>
              <a:rPr lang="en-US" sz="2200" dirty="0" smtClean="0">
                <a:latin typeface="Bookman Old Style" pitchFamily="84" charset="0"/>
              </a:rPr>
              <a:t>Smith. </a:t>
            </a:r>
          </a:p>
          <a:p>
            <a:pPr eaLnBrk="1" hangingPunct="1"/>
            <a:r>
              <a:rPr lang="en-US" sz="2200" dirty="0" smtClean="0">
                <a:latin typeface="Bookman Old Style" pitchFamily="84" charset="0"/>
              </a:rPr>
              <a:t>To make sure that there was none of the lawlessness that had been a problem in Jamestown, the Pilgrims created a document. </a:t>
            </a:r>
          </a:p>
          <a:p>
            <a:pPr eaLnBrk="1" hangingPunct="1">
              <a:buFont typeface="Arial" pitchFamily="84" charset="0"/>
              <a:buNone/>
            </a:pPr>
            <a:r>
              <a:rPr lang="en-US" sz="2200" dirty="0" smtClean="0">
                <a:latin typeface="Bookman Old Style" pitchFamily="84" charset="0"/>
              </a:rPr>
              <a:t>-&gt;   The </a:t>
            </a:r>
            <a:r>
              <a:rPr lang="en-US" sz="2200" b="1" dirty="0" smtClean="0">
                <a:latin typeface="Bookman Old Style" pitchFamily="84" charset="0"/>
              </a:rPr>
              <a:t>Mayflower Compact</a:t>
            </a:r>
            <a:r>
              <a:rPr lang="en-US" sz="2200" dirty="0" smtClean="0">
                <a:latin typeface="Bookman Old Style" pitchFamily="84" charset="0"/>
              </a:rPr>
              <a:t> set down the laws of the land.  </a:t>
            </a:r>
          </a:p>
        </p:txBody>
      </p:sp>
      <p:pic>
        <p:nvPicPr>
          <p:cNvPr id="24580" name="Picture 5" descr="Mayflower.jpg"/>
          <p:cNvPicPr>
            <a:picLocks noChangeAspect="1"/>
          </p:cNvPicPr>
          <p:nvPr/>
        </p:nvPicPr>
        <p:blipFill>
          <a:blip r:embed="rId3"/>
          <a:srcRect l="11565" r="45448" b="12384"/>
          <a:stretch>
            <a:fillRect/>
          </a:stretch>
        </p:blipFill>
        <p:spPr bwMode="auto">
          <a:xfrm>
            <a:off x="6324600" y="838200"/>
            <a:ext cx="2751138" cy="4419600"/>
          </a:xfrm>
          <a:prstGeom prst="rect">
            <a:avLst/>
          </a:prstGeom>
          <a:noFill/>
          <a:ln w="9525">
            <a:noFill/>
            <a:miter lim="800000"/>
            <a:headEnd/>
            <a:tailEnd/>
          </a:ln>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17" name="Picture 3" descr="washington-crossing-the-delaware.jpg"/>
          <p:cNvPicPr>
            <a:picLocks noChangeAspect="1"/>
          </p:cNvPicPr>
          <p:nvPr/>
        </p:nvPicPr>
        <p:blipFill>
          <a:blip r:embed="rId3"/>
          <a:srcRect r="21892" b="21111"/>
          <a:stretch>
            <a:fillRect/>
          </a:stretch>
        </p:blipFill>
        <p:spPr bwMode="auto">
          <a:xfrm>
            <a:off x="0" y="0"/>
            <a:ext cx="9144000" cy="6858000"/>
          </a:xfrm>
          <a:prstGeom prst="rect">
            <a:avLst/>
          </a:prstGeom>
          <a:noFill/>
          <a:ln w="9525">
            <a:noFill/>
            <a:miter lim="800000"/>
            <a:headEnd/>
            <a:tailEnd/>
          </a:ln>
        </p:spPr>
      </p:pic>
      <p:sp>
        <p:nvSpPr>
          <p:cNvPr id="188418" name="Title 1"/>
          <p:cNvSpPr>
            <a:spLocks noGrp="1"/>
          </p:cNvSpPr>
          <p:nvPr>
            <p:ph type="title" idx="4294967295"/>
          </p:nvPr>
        </p:nvSpPr>
        <p:spPr>
          <a:xfrm>
            <a:off x="0" y="0"/>
            <a:ext cx="8991600" cy="1143000"/>
          </a:xfrm>
        </p:spPr>
        <p:txBody>
          <a:bodyPr/>
          <a:lstStyle/>
          <a:p>
            <a:pPr eaLnBrk="1" hangingPunct="1"/>
            <a:r>
              <a:rPr lang="en-US" sz="5400" smtClean="0">
                <a:latin typeface="Blackadder ITC" charset="0"/>
              </a:rPr>
              <a:t>The Constitution - Principles</a:t>
            </a:r>
          </a:p>
        </p:txBody>
      </p:sp>
      <p:sp>
        <p:nvSpPr>
          <p:cNvPr id="188419" name="Content Placeholder 2"/>
          <p:cNvSpPr>
            <a:spLocks noGrp="1"/>
          </p:cNvSpPr>
          <p:nvPr>
            <p:ph idx="4294967295"/>
          </p:nvPr>
        </p:nvSpPr>
        <p:spPr>
          <a:xfrm>
            <a:off x="152400" y="914400"/>
            <a:ext cx="8915400" cy="5715000"/>
          </a:xfrm>
          <a:solidFill>
            <a:schemeClr val="bg1">
              <a:alpha val="70979"/>
            </a:schemeClr>
          </a:solidFill>
        </p:spPr>
        <p:txBody>
          <a:bodyPr/>
          <a:lstStyle/>
          <a:p>
            <a:pPr>
              <a:lnSpc>
                <a:spcPct val="90000"/>
              </a:lnSpc>
            </a:pPr>
            <a:r>
              <a:rPr lang="en-US" dirty="0" smtClean="0"/>
              <a:t>The Constitution also describes four</a:t>
            </a:r>
            <a:r>
              <a:rPr lang="en-US" b="1" dirty="0" smtClean="0"/>
              <a:t> guiding principles.</a:t>
            </a:r>
          </a:p>
          <a:p>
            <a:pPr>
              <a:lnSpc>
                <a:spcPct val="90000"/>
              </a:lnSpc>
            </a:pPr>
            <a:r>
              <a:rPr lang="en-US" dirty="0" smtClean="0"/>
              <a:t>These are the general principles - ideas, guidelines - that our country’s government is based in. </a:t>
            </a:r>
          </a:p>
          <a:p>
            <a:pPr>
              <a:lnSpc>
                <a:spcPct val="90000"/>
              </a:lnSpc>
            </a:pPr>
            <a:r>
              <a:rPr lang="en-US" dirty="0" smtClean="0"/>
              <a:t>The four guiding principles are…</a:t>
            </a:r>
          </a:p>
          <a:p>
            <a:pPr>
              <a:lnSpc>
                <a:spcPct val="90000"/>
              </a:lnSpc>
              <a:buFont typeface="Arial" pitchFamily="84" charset="0"/>
              <a:buNone/>
            </a:pPr>
            <a:r>
              <a:rPr lang="en-US" dirty="0" smtClean="0"/>
              <a:t> 				-&gt; Separation of Powers</a:t>
            </a:r>
          </a:p>
          <a:p>
            <a:pPr>
              <a:lnSpc>
                <a:spcPct val="90000"/>
              </a:lnSpc>
              <a:buFont typeface="Arial" pitchFamily="84" charset="0"/>
              <a:buNone/>
            </a:pPr>
            <a:r>
              <a:rPr lang="en-US" dirty="0" smtClean="0"/>
              <a:t>				-&gt; Checks and Balances</a:t>
            </a:r>
          </a:p>
          <a:p>
            <a:pPr>
              <a:lnSpc>
                <a:spcPct val="90000"/>
              </a:lnSpc>
              <a:buFont typeface="Arial" pitchFamily="84" charset="0"/>
              <a:buNone/>
            </a:pPr>
            <a:r>
              <a:rPr lang="en-US" dirty="0" smtClean="0"/>
              <a:t>				-&gt; Limited Government</a:t>
            </a:r>
          </a:p>
          <a:p>
            <a:pPr>
              <a:lnSpc>
                <a:spcPct val="90000"/>
              </a:lnSpc>
              <a:buFont typeface="Arial" pitchFamily="84" charset="0"/>
              <a:buNone/>
            </a:pPr>
            <a:r>
              <a:rPr lang="en-US" dirty="0" smtClean="0"/>
              <a:t>				-&gt; Popular Sovereignty</a:t>
            </a:r>
            <a:endParaRPr lang="en-US" sz="2800" dirty="0" smtClean="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65" name="Picture 3" descr="washington-crossing-the-delaware.jpg"/>
          <p:cNvPicPr>
            <a:picLocks noChangeAspect="1"/>
          </p:cNvPicPr>
          <p:nvPr/>
        </p:nvPicPr>
        <p:blipFill>
          <a:blip r:embed="rId3"/>
          <a:srcRect r="21892" b="21111"/>
          <a:stretch>
            <a:fillRect/>
          </a:stretch>
        </p:blipFill>
        <p:spPr bwMode="auto">
          <a:xfrm>
            <a:off x="0" y="0"/>
            <a:ext cx="9144000" cy="6858000"/>
          </a:xfrm>
          <a:prstGeom prst="rect">
            <a:avLst/>
          </a:prstGeom>
          <a:noFill/>
          <a:ln w="9525">
            <a:noFill/>
            <a:miter lim="800000"/>
            <a:headEnd/>
            <a:tailEnd/>
          </a:ln>
        </p:spPr>
      </p:pic>
      <p:sp>
        <p:nvSpPr>
          <p:cNvPr id="190466" name="Title 1"/>
          <p:cNvSpPr>
            <a:spLocks noGrp="1"/>
          </p:cNvSpPr>
          <p:nvPr>
            <p:ph type="title" idx="4294967295"/>
          </p:nvPr>
        </p:nvSpPr>
        <p:spPr>
          <a:xfrm>
            <a:off x="0" y="0"/>
            <a:ext cx="8991600" cy="1143000"/>
          </a:xfrm>
        </p:spPr>
        <p:txBody>
          <a:bodyPr/>
          <a:lstStyle/>
          <a:p>
            <a:pPr eaLnBrk="1" hangingPunct="1"/>
            <a:r>
              <a:rPr lang="en-US" sz="5400" smtClean="0">
                <a:latin typeface="Blackadder ITC" charset="0"/>
              </a:rPr>
              <a:t>The Constitution - Principles</a:t>
            </a:r>
          </a:p>
        </p:txBody>
      </p:sp>
      <p:sp>
        <p:nvSpPr>
          <p:cNvPr id="190467" name="Content Placeholder 2"/>
          <p:cNvSpPr>
            <a:spLocks noGrp="1"/>
          </p:cNvSpPr>
          <p:nvPr>
            <p:ph idx="4294967295"/>
          </p:nvPr>
        </p:nvSpPr>
        <p:spPr>
          <a:xfrm>
            <a:off x="152400" y="914400"/>
            <a:ext cx="8915400" cy="5715000"/>
          </a:xfrm>
          <a:solidFill>
            <a:schemeClr val="bg1">
              <a:alpha val="70979"/>
            </a:schemeClr>
          </a:solidFill>
        </p:spPr>
        <p:txBody>
          <a:bodyPr/>
          <a:lstStyle/>
          <a:p>
            <a:pPr marL="0" indent="0">
              <a:lnSpc>
                <a:spcPct val="90000"/>
              </a:lnSpc>
              <a:buNone/>
            </a:pPr>
            <a:r>
              <a:rPr lang="en-US" dirty="0" smtClean="0"/>
              <a:t>-&gt; Separation of Powers…</a:t>
            </a:r>
          </a:p>
          <a:p>
            <a:pPr>
              <a:lnSpc>
                <a:spcPct val="90000"/>
              </a:lnSpc>
            </a:pPr>
            <a:r>
              <a:rPr lang="en-US" dirty="0" smtClean="0"/>
              <a:t>Separation of powers describes how the power of the government is split into three different branches.</a:t>
            </a:r>
          </a:p>
          <a:p>
            <a:pPr>
              <a:lnSpc>
                <a:spcPct val="90000"/>
              </a:lnSpc>
            </a:pPr>
            <a:r>
              <a:rPr lang="en-US" dirty="0" smtClean="0"/>
              <a:t>This means that no one branch has the power of the entire government, and therefore, no one </a:t>
            </a:r>
            <a:r>
              <a:rPr lang="en-US" b="1" dirty="0" smtClean="0"/>
              <a:t>person </a:t>
            </a:r>
            <a:r>
              <a:rPr lang="en-US" dirty="0" smtClean="0"/>
              <a:t>has the power of the entire country. </a:t>
            </a:r>
            <a:endParaRPr lang="en-US" sz="2800" dirty="0" smtClean="0"/>
          </a:p>
        </p:txBody>
      </p:sp>
      <p:sp>
        <p:nvSpPr>
          <p:cNvPr id="190468" name="Text Box 5"/>
          <p:cNvSpPr txBox="1">
            <a:spLocks noChangeArrowheads="1"/>
          </p:cNvSpPr>
          <p:nvPr/>
        </p:nvSpPr>
        <p:spPr bwMode="auto">
          <a:xfrm>
            <a:off x="152400" y="4800600"/>
            <a:ext cx="8839200" cy="1519238"/>
          </a:xfrm>
          <a:prstGeom prst="rect">
            <a:avLst/>
          </a:prstGeom>
          <a:solidFill>
            <a:srgbClr val="8D5B25"/>
          </a:solidFill>
          <a:ln w="38100">
            <a:solidFill>
              <a:schemeClr val="tx1"/>
            </a:solidFill>
            <a:miter lim="800000"/>
            <a:headEnd/>
            <a:tailEnd/>
          </a:ln>
        </p:spPr>
        <p:txBody>
          <a:bodyPr>
            <a:prstTxWarp prst="textNoShape">
              <a:avLst/>
            </a:prstTxWarp>
            <a:spAutoFit/>
          </a:bodyPr>
          <a:lstStyle/>
          <a:p>
            <a:pPr algn="ctr" eaLnBrk="0" hangingPunct="0">
              <a:spcBef>
                <a:spcPct val="50000"/>
              </a:spcBef>
            </a:pPr>
            <a:r>
              <a:rPr lang="en-US" sz="2600">
                <a:solidFill>
                  <a:srgbClr val="FFFFFF"/>
                </a:solidFill>
              </a:rPr>
              <a:t>Why would the framers of the Constitution want to separate power into three branches?</a:t>
            </a:r>
          </a:p>
          <a:p>
            <a:pPr algn="ctr" eaLnBrk="0" hangingPunct="0">
              <a:spcBef>
                <a:spcPct val="50000"/>
              </a:spcBef>
            </a:pPr>
            <a:r>
              <a:rPr lang="en-US" sz="2600">
                <a:solidFill>
                  <a:srgbClr val="FFFFFF"/>
                </a:solidFill>
              </a:rPr>
              <a:t>What were they trying to avoid?</a:t>
            </a:r>
            <a:endParaRPr lang="en-US"/>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513" name="Picture 3" descr="washington-crossing-the-delaware.jpg"/>
          <p:cNvPicPr>
            <a:picLocks noChangeAspect="1"/>
          </p:cNvPicPr>
          <p:nvPr/>
        </p:nvPicPr>
        <p:blipFill>
          <a:blip r:embed="rId3"/>
          <a:srcRect r="21892" b="21111"/>
          <a:stretch>
            <a:fillRect/>
          </a:stretch>
        </p:blipFill>
        <p:spPr bwMode="auto">
          <a:xfrm>
            <a:off x="0" y="0"/>
            <a:ext cx="9144000" cy="6858000"/>
          </a:xfrm>
          <a:prstGeom prst="rect">
            <a:avLst/>
          </a:prstGeom>
          <a:noFill/>
          <a:ln w="9525">
            <a:noFill/>
            <a:miter lim="800000"/>
            <a:headEnd/>
            <a:tailEnd/>
          </a:ln>
        </p:spPr>
      </p:pic>
      <p:sp>
        <p:nvSpPr>
          <p:cNvPr id="192514" name="Title 1"/>
          <p:cNvSpPr>
            <a:spLocks noGrp="1"/>
          </p:cNvSpPr>
          <p:nvPr>
            <p:ph type="title" idx="4294967295"/>
          </p:nvPr>
        </p:nvSpPr>
        <p:spPr>
          <a:xfrm>
            <a:off x="-228600" y="0"/>
            <a:ext cx="9448800" cy="1143000"/>
          </a:xfrm>
        </p:spPr>
        <p:txBody>
          <a:bodyPr/>
          <a:lstStyle/>
          <a:p>
            <a:pPr eaLnBrk="1" hangingPunct="1"/>
            <a:r>
              <a:rPr lang="en-US" sz="5400" smtClean="0">
                <a:latin typeface="Blackadder ITC" charset="0"/>
              </a:rPr>
              <a:t>The Constitution - Principles</a:t>
            </a:r>
          </a:p>
        </p:txBody>
      </p:sp>
      <p:sp>
        <p:nvSpPr>
          <p:cNvPr id="192515" name="Content Placeholder 2"/>
          <p:cNvSpPr>
            <a:spLocks noGrp="1"/>
          </p:cNvSpPr>
          <p:nvPr>
            <p:ph idx="4294967295"/>
          </p:nvPr>
        </p:nvSpPr>
        <p:spPr>
          <a:xfrm>
            <a:off x="152400" y="914400"/>
            <a:ext cx="8915400" cy="5715000"/>
          </a:xfrm>
          <a:solidFill>
            <a:schemeClr val="bg1">
              <a:alpha val="70979"/>
            </a:schemeClr>
          </a:solidFill>
        </p:spPr>
        <p:txBody>
          <a:bodyPr/>
          <a:lstStyle/>
          <a:p>
            <a:pPr>
              <a:lnSpc>
                <a:spcPct val="90000"/>
              </a:lnSpc>
            </a:pPr>
            <a:r>
              <a:rPr lang="en-US" sz="3000" smtClean="0"/>
              <a:t>The second major principle of the Constitution is </a:t>
            </a:r>
            <a:r>
              <a:rPr lang="en-US" sz="3000" b="1" smtClean="0"/>
              <a:t>checks and balances. </a:t>
            </a:r>
            <a:endParaRPr lang="en-US" sz="3000" smtClean="0"/>
          </a:p>
          <a:p>
            <a:pPr>
              <a:lnSpc>
                <a:spcPct val="90000"/>
              </a:lnSpc>
            </a:pPr>
            <a:r>
              <a:rPr lang="en-US" sz="3000" smtClean="0"/>
              <a:t>This is related to the idea of separation of powers. </a:t>
            </a:r>
          </a:p>
          <a:p>
            <a:pPr>
              <a:lnSpc>
                <a:spcPct val="90000"/>
              </a:lnSpc>
            </a:pPr>
            <a:r>
              <a:rPr lang="en-US" sz="3000" smtClean="0"/>
              <a:t>Under this principle, the three separate branches of government each have unique abilities, however, they also can “check” each other.</a:t>
            </a:r>
          </a:p>
          <a:p>
            <a:pPr>
              <a:lnSpc>
                <a:spcPct val="90000"/>
              </a:lnSpc>
            </a:pPr>
            <a:r>
              <a:rPr lang="en-US" sz="3000" smtClean="0"/>
              <a:t>A “check” is a power that can counteract or un-do the action of another branch. </a:t>
            </a:r>
          </a:p>
          <a:p>
            <a:pPr>
              <a:lnSpc>
                <a:spcPct val="90000"/>
              </a:lnSpc>
            </a:pPr>
            <a:r>
              <a:rPr lang="en-US" sz="3000" smtClean="0"/>
              <a:t>This prevents one branch from becoming too powerful!</a:t>
            </a:r>
            <a:endParaRPr lang="en-US" sz="2800" smtClean="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61" name="Picture 3" descr="washington-crossing-the-delaware.jpg"/>
          <p:cNvPicPr>
            <a:picLocks noChangeAspect="1"/>
          </p:cNvPicPr>
          <p:nvPr/>
        </p:nvPicPr>
        <p:blipFill>
          <a:blip r:embed="rId3"/>
          <a:srcRect r="21892" b="21111"/>
          <a:stretch>
            <a:fillRect/>
          </a:stretch>
        </p:blipFill>
        <p:spPr bwMode="auto">
          <a:xfrm>
            <a:off x="0" y="0"/>
            <a:ext cx="9144000" cy="6858000"/>
          </a:xfrm>
          <a:prstGeom prst="rect">
            <a:avLst/>
          </a:prstGeom>
          <a:noFill/>
          <a:ln w="9525">
            <a:noFill/>
            <a:miter lim="800000"/>
            <a:headEnd/>
            <a:tailEnd/>
          </a:ln>
        </p:spPr>
      </p:pic>
      <p:sp>
        <p:nvSpPr>
          <p:cNvPr id="194562" name="Title 1"/>
          <p:cNvSpPr>
            <a:spLocks noGrp="1"/>
          </p:cNvSpPr>
          <p:nvPr>
            <p:ph type="title" idx="4294967295"/>
          </p:nvPr>
        </p:nvSpPr>
        <p:spPr>
          <a:xfrm>
            <a:off x="-228600" y="0"/>
            <a:ext cx="9448800" cy="1143000"/>
          </a:xfrm>
        </p:spPr>
        <p:txBody>
          <a:bodyPr/>
          <a:lstStyle/>
          <a:p>
            <a:pPr eaLnBrk="1" hangingPunct="1"/>
            <a:r>
              <a:rPr lang="en-US" sz="5400" smtClean="0">
                <a:latin typeface="Blackadder ITC" charset="0"/>
              </a:rPr>
              <a:t>The Constitution - Principles</a:t>
            </a:r>
          </a:p>
        </p:txBody>
      </p:sp>
      <p:sp>
        <p:nvSpPr>
          <p:cNvPr id="194563" name="Content Placeholder 2"/>
          <p:cNvSpPr>
            <a:spLocks noGrp="1"/>
          </p:cNvSpPr>
          <p:nvPr>
            <p:ph idx="4294967295"/>
          </p:nvPr>
        </p:nvSpPr>
        <p:spPr>
          <a:xfrm>
            <a:off x="152400" y="914400"/>
            <a:ext cx="8915400" cy="5715000"/>
          </a:xfrm>
          <a:solidFill>
            <a:schemeClr val="bg1">
              <a:alpha val="70979"/>
            </a:schemeClr>
          </a:solidFill>
        </p:spPr>
        <p:txBody>
          <a:bodyPr/>
          <a:lstStyle/>
          <a:p>
            <a:pPr>
              <a:lnSpc>
                <a:spcPct val="90000"/>
              </a:lnSpc>
            </a:pPr>
            <a:r>
              <a:rPr lang="en-US" sz="3000" smtClean="0"/>
              <a:t>The third principle of the Constitution is </a:t>
            </a:r>
            <a:r>
              <a:rPr lang="en-US" sz="3000" b="1" smtClean="0"/>
              <a:t>limited government.</a:t>
            </a:r>
            <a:endParaRPr lang="en-US" sz="3000" smtClean="0"/>
          </a:p>
          <a:p>
            <a:pPr>
              <a:lnSpc>
                <a:spcPct val="90000"/>
              </a:lnSpc>
            </a:pPr>
            <a:r>
              <a:rPr lang="en-US" sz="3000" smtClean="0"/>
              <a:t>This means that even people in the government - even the President - have to follow the laws of the Constitution. </a:t>
            </a:r>
          </a:p>
          <a:p>
            <a:pPr>
              <a:lnSpc>
                <a:spcPct val="90000"/>
              </a:lnSpc>
            </a:pPr>
            <a:r>
              <a:rPr lang="en-US" sz="3000" smtClean="0"/>
              <a:t>No one is exempt from </a:t>
            </a:r>
            <a:br>
              <a:rPr lang="en-US" sz="3000" smtClean="0"/>
            </a:br>
            <a:r>
              <a:rPr lang="en-US" sz="3000" smtClean="0"/>
              <a:t>the law - no matter how </a:t>
            </a:r>
            <a:br>
              <a:rPr lang="en-US" sz="3000" smtClean="0"/>
            </a:br>
            <a:r>
              <a:rPr lang="en-US" sz="3000" smtClean="0"/>
              <a:t>powerful they are!</a:t>
            </a:r>
            <a:endParaRPr lang="en-US" sz="2800" smtClean="0"/>
          </a:p>
        </p:txBody>
      </p:sp>
      <p:pic>
        <p:nvPicPr>
          <p:cNvPr id="194564" name="Picture 6" descr="Richard-Nixon-003"/>
          <p:cNvPicPr>
            <a:picLocks noChangeAspect="1" noChangeArrowheads="1"/>
          </p:cNvPicPr>
          <p:nvPr/>
        </p:nvPicPr>
        <p:blipFill>
          <a:blip r:embed="rId4"/>
          <a:srcRect l="10793" r="12311"/>
          <a:stretch>
            <a:fillRect/>
          </a:stretch>
        </p:blipFill>
        <p:spPr bwMode="auto">
          <a:xfrm>
            <a:off x="4648200" y="3087688"/>
            <a:ext cx="4343400" cy="3389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609" name="Picture 3" descr="washington-crossing-the-delaware.jpg"/>
          <p:cNvPicPr>
            <a:picLocks noChangeAspect="1"/>
          </p:cNvPicPr>
          <p:nvPr/>
        </p:nvPicPr>
        <p:blipFill>
          <a:blip r:embed="rId3"/>
          <a:srcRect r="21892" b="21111"/>
          <a:stretch>
            <a:fillRect/>
          </a:stretch>
        </p:blipFill>
        <p:spPr bwMode="auto">
          <a:xfrm>
            <a:off x="0" y="0"/>
            <a:ext cx="9144000" cy="6858000"/>
          </a:xfrm>
          <a:prstGeom prst="rect">
            <a:avLst/>
          </a:prstGeom>
          <a:noFill/>
          <a:ln w="9525">
            <a:noFill/>
            <a:miter lim="800000"/>
            <a:headEnd/>
            <a:tailEnd/>
          </a:ln>
        </p:spPr>
      </p:pic>
      <p:sp>
        <p:nvSpPr>
          <p:cNvPr id="196610" name="Title 1"/>
          <p:cNvSpPr>
            <a:spLocks noGrp="1"/>
          </p:cNvSpPr>
          <p:nvPr>
            <p:ph type="title" idx="4294967295"/>
          </p:nvPr>
        </p:nvSpPr>
        <p:spPr>
          <a:xfrm>
            <a:off x="-228600" y="0"/>
            <a:ext cx="9448800" cy="1143000"/>
          </a:xfrm>
        </p:spPr>
        <p:txBody>
          <a:bodyPr/>
          <a:lstStyle/>
          <a:p>
            <a:pPr eaLnBrk="1" hangingPunct="1"/>
            <a:r>
              <a:rPr lang="en-US" sz="5400" smtClean="0">
                <a:latin typeface="Blackadder ITC" charset="0"/>
              </a:rPr>
              <a:t>The Constitution - Principles</a:t>
            </a:r>
          </a:p>
        </p:txBody>
      </p:sp>
      <p:sp>
        <p:nvSpPr>
          <p:cNvPr id="196611" name="Content Placeholder 2"/>
          <p:cNvSpPr>
            <a:spLocks noGrp="1"/>
          </p:cNvSpPr>
          <p:nvPr>
            <p:ph idx="4294967295"/>
          </p:nvPr>
        </p:nvSpPr>
        <p:spPr>
          <a:xfrm>
            <a:off x="152400" y="914400"/>
            <a:ext cx="8915400" cy="5715000"/>
          </a:xfrm>
          <a:solidFill>
            <a:schemeClr val="bg1">
              <a:alpha val="70979"/>
            </a:schemeClr>
          </a:solidFill>
        </p:spPr>
        <p:txBody>
          <a:bodyPr/>
          <a:lstStyle/>
          <a:p>
            <a:pPr>
              <a:lnSpc>
                <a:spcPct val="90000"/>
              </a:lnSpc>
            </a:pPr>
            <a:r>
              <a:rPr lang="en-US" sz="3000" smtClean="0"/>
              <a:t>The fourth principle of the Constitution is </a:t>
            </a:r>
            <a:r>
              <a:rPr lang="en-US" sz="3000" b="1" smtClean="0"/>
              <a:t>popular sovereignty.</a:t>
            </a:r>
            <a:endParaRPr lang="en-US" sz="3000" smtClean="0"/>
          </a:p>
          <a:p>
            <a:pPr>
              <a:lnSpc>
                <a:spcPct val="90000"/>
              </a:lnSpc>
            </a:pPr>
            <a:r>
              <a:rPr lang="en-US" sz="3000" smtClean="0"/>
              <a:t>This means that the government is controlled by the people because the people elect the government officials. </a:t>
            </a:r>
          </a:p>
          <a:p>
            <a:pPr>
              <a:lnSpc>
                <a:spcPct val="90000"/>
              </a:lnSpc>
            </a:pPr>
            <a:r>
              <a:rPr lang="en-US" sz="3000" smtClean="0"/>
              <a:t>Popular – populus – people</a:t>
            </a:r>
          </a:p>
          <a:p>
            <a:pPr>
              <a:lnSpc>
                <a:spcPct val="90000"/>
              </a:lnSpc>
            </a:pPr>
            <a:r>
              <a:rPr lang="en-US" sz="3000" smtClean="0"/>
              <a:t>Sovereignty – leadership – rule of</a:t>
            </a:r>
          </a:p>
          <a:p>
            <a:pPr>
              <a:lnSpc>
                <a:spcPct val="90000"/>
              </a:lnSpc>
            </a:pPr>
            <a:r>
              <a:rPr lang="en-US" sz="3000" smtClean="0"/>
              <a:t>Popular sovereignty = the rule of the people</a:t>
            </a:r>
            <a:endParaRPr lang="en-US" sz="2800" smtClean="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129" name="Picture 3" descr="washington-crossing-the-delaware.jpg"/>
          <p:cNvPicPr>
            <a:picLocks noChangeAspect="1"/>
          </p:cNvPicPr>
          <p:nvPr/>
        </p:nvPicPr>
        <p:blipFill>
          <a:blip r:embed="rId3"/>
          <a:srcRect r="21892" b="21111"/>
          <a:stretch>
            <a:fillRect/>
          </a:stretch>
        </p:blipFill>
        <p:spPr bwMode="auto">
          <a:xfrm>
            <a:off x="0" y="0"/>
            <a:ext cx="9144000" cy="6858000"/>
          </a:xfrm>
          <a:prstGeom prst="rect">
            <a:avLst/>
          </a:prstGeom>
          <a:noFill/>
          <a:ln w="9525">
            <a:noFill/>
            <a:miter lim="800000"/>
            <a:headEnd/>
            <a:tailEnd/>
          </a:ln>
        </p:spPr>
      </p:pic>
      <p:sp>
        <p:nvSpPr>
          <p:cNvPr id="176130" name="Title 1"/>
          <p:cNvSpPr>
            <a:spLocks noGrp="1"/>
          </p:cNvSpPr>
          <p:nvPr>
            <p:ph type="title" idx="4294967295"/>
          </p:nvPr>
        </p:nvSpPr>
        <p:spPr>
          <a:xfrm>
            <a:off x="457200" y="0"/>
            <a:ext cx="8229600" cy="1143000"/>
          </a:xfrm>
        </p:spPr>
        <p:txBody>
          <a:bodyPr/>
          <a:lstStyle/>
          <a:p>
            <a:pPr eaLnBrk="1" hangingPunct="1"/>
            <a:r>
              <a:rPr lang="en-US" sz="5400" smtClean="0">
                <a:latin typeface="Blackadder ITC" charset="0"/>
              </a:rPr>
              <a:t>The Constitution - Articles</a:t>
            </a:r>
          </a:p>
        </p:txBody>
      </p:sp>
      <p:sp>
        <p:nvSpPr>
          <p:cNvPr id="176131" name="Content Placeholder 2"/>
          <p:cNvSpPr>
            <a:spLocks noGrp="1"/>
          </p:cNvSpPr>
          <p:nvPr>
            <p:ph idx="4294967295"/>
          </p:nvPr>
        </p:nvSpPr>
        <p:spPr>
          <a:xfrm>
            <a:off x="152400" y="914400"/>
            <a:ext cx="8915400" cy="5715000"/>
          </a:xfrm>
          <a:solidFill>
            <a:schemeClr val="bg1">
              <a:alpha val="70979"/>
            </a:schemeClr>
          </a:solidFill>
        </p:spPr>
        <p:txBody>
          <a:bodyPr/>
          <a:lstStyle/>
          <a:p>
            <a:pPr>
              <a:lnSpc>
                <a:spcPct val="90000"/>
              </a:lnSpc>
            </a:pPr>
            <a:r>
              <a:rPr lang="en-US" sz="3600" smtClean="0"/>
              <a:t>The first three articles of the Constitution describe the roles of the three branches of government. </a:t>
            </a:r>
          </a:p>
          <a:p>
            <a:pPr>
              <a:lnSpc>
                <a:spcPct val="90000"/>
              </a:lnSpc>
            </a:pPr>
            <a:r>
              <a:rPr lang="en-US" sz="3600" smtClean="0"/>
              <a:t>Articles 4-7 focus on different topics:</a:t>
            </a:r>
          </a:p>
          <a:p>
            <a:pPr>
              <a:lnSpc>
                <a:spcPct val="90000"/>
              </a:lnSpc>
              <a:buFont typeface="Arial" pitchFamily="84" charset="0"/>
              <a:buNone/>
            </a:pPr>
            <a:r>
              <a:rPr lang="en-US" sz="3600" smtClean="0"/>
              <a:t>                  4. States v. federal government</a:t>
            </a:r>
          </a:p>
          <a:p>
            <a:pPr>
              <a:lnSpc>
                <a:spcPct val="90000"/>
              </a:lnSpc>
              <a:buFont typeface="Arial" pitchFamily="84" charset="0"/>
              <a:buNone/>
            </a:pPr>
            <a:r>
              <a:rPr lang="en-US" sz="3600" smtClean="0"/>
              <a:t>                  5. Amending the Constitution</a:t>
            </a:r>
          </a:p>
          <a:p>
            <a:pPr>
              <a:lnSpc>
                <a:spcPct val="90000"/>
              </a:lnSpc>
              <a:buFont typeface="Arial" pitchFamily="84" charset="0"/>
              <a:buNone/>
            </a:pPr>
            <a:r>
              <a:rPr lang="en-US" sz="3600" smtClean="0"/>
              <a:t>                  6. How powerful is the Constitution?</a:t>
            </a:r>
          </a:p>
          <a:p>
            <a:pPr>
              <a:lnSpc>
                <a:spcPct val="90000"/>
              </a:lnSpc>
              <a:buFont typeface="Arial" pitchFamily="84" charset="0"/>
              <a:buNone/>
            </a:pPr>
            <a:r>
              <a:rPr lang="en-US" sz="3600" smtClean="0"/>
              <a:t>                  7. Process of ratification.</a:t>
            </a:r>
            <a:endParaRPr lang="en-US" sz="2800" smtClean="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77" name="Picture 3" descr="washington-crossing-the-delaware.jpg"/>
          <p:cNvPicPr>
            <a:picLocks noChangeAspect="1"/>
          </p:cNvPicPr>
          <p:nvPr/>
        </p:nvPicPr>
        <p:blipFill>
          <a:blip r:embed="rId3"/>
          <a:srcRect r="21892" b="21111"/>
          <a:stretch>
            <a:fillRect/>
          </a:stretch>
        </p:blipFill>
        <p:spPr bwMode="auto">
          <a:xfrm>
            <a:off x="0" y="0"/>
            <a:ext cx="9144000" cy="6858000"/>
          </a:xfrm>
          <a:prstGeom prst="rect">
            <a:avLst/>
          </a:prstGeom>
          <a:noFill/>
          <a:ln w="9525">
            <a:noFill/>
            <a:miter lim="800000"/>
            <a:headEnd/>
            <a:tailEnd/>
          </a:ln>
        </p:spPr>
      </p:pic>
      <p:sp>
        <p:nvSpPr>
          <p:cNvPr id="178178" name="Title 1"/>
          <p:cNvSpPr>
            <a:spLocks noGrp="1"/>
          </p:cNvSpPr>
          <p:nvPr>
            <p:ph type="title" idx="4294967295"/>
          </p:nvPr>
        </p:nvSpPr>
        <p:spPr>
          <a:xfrm>
            <a:off x="457200" y="0"/>
            <a:ext cx="8229600" cy="1143000"/>
          </a:xfrm>
        </p:spPr>
        <p:txBody>
          <a:bodyPr/>
          <a:lstStyle/>
          <a:p>
            <a:pPr eaLnBrk="1" hangingPunct="1"/>
            <a:r>
              <a:rPr lang="en-US" sz="5400" smtClean="0">
                <a:latin typeface="Blackadder ITC" charset="0"/>
              </a:rPr>
              <a:t>The Constitution - Articles</a:t>
            </a:r>
          </a:p>
        </p:txBody>
      </p:sp>
      <p:sp>
        <p:nvSpPr>
          <p:cNvPr id="178179" name="Content Placeholder 2"/>
          <p:cNvSpPr>
            <a:spLocks noGrp="1"/>
          </p:cNvSpPr>
          <p:nvPr>
            <p:ph idx="4294967295"/>
          </p:nvPr>
        </p:nvSpPr>
        <p:spPr>
          <a:xfrm>
            <a:off x="152400" y="914400"/>
            <a:ext cx="8915400" cy="5715000"/>
          </a:xfrm>
          <a:solidFill>
            <a:schemeClr val="bg1">
              <a:alpha val="70979"/>
            </a:schemeClr>
          </a:solidFill>
        </p:spPr>
        <p:txBody>
          <a:bodyPr/>
          <a:lstStyle/>
          <a:p>
            <a:pPr>
              <a:lnSpc>
                <a:spcPct val="90000"/>
              </a:lnSpc>
            </a:pPr>
            <a:r>
              <a:rPr lang="en-US" sz="2800" dirty="0" smtClean="0"/>
              <a:t>Article 4 focuses on the powers of the state vs. the powers of the federal government</a:t>
            </a:r>
          </a:p>
          <a:p>
            <a:pPr>
              <a:lnSpc>
                <a:spcPct val="90000"/>
              </a:lnSpc>
            </a:pPr>
            <a:r>
              <a:rPr lang="en-US" sz="2800" dirty="0" smtClean="0"/>
              <a:t>Federal government = Government of the whole country, the whole United States.</a:t>
            </a:r>
          </a:p>
          <a:p>
            <a:pPr marL="0" indent="0">
              <a:lnSpc>
                <a:spcPct val="90000"/>
              </a:lnSpc>
              <a:buNone/>
            </a:pPr>
            <a:r>
              <a:rPr lang="en-US" sz="2800" dirty="0" smtClean="0"/>
              <a:t>-&gt; Article 4 specifically focuses on the idea that laws or</a:t>
            </a:r>
            <a:br>
              <a:rPr lang="en-US" sz="2800" dirty="0" smtClean="0"/>
            </a:br>
            <a:r>
              <a:rPr lang="en-US" sz="2800" dirty="0" smtClean="0"/>
              <a:t>    legal rulings made in one state are valid in all other states. </a:t>
            </a:r>
          </a:p>
        </p:txBody>
      </p:sp>
      <p:sp>
        <p:nvSpPr>
          <p:cNvPr id="178180" name="Text Box 5"/>
          <p:cNvSpPr txBox="1">
            <a:spLocks noChangeArrowheads="1"/>
          </p:cNvSpPr>
          <p:nvPr/>
        </p:nvSpPr>
        <p:spPr bwMode="auto">
          <a:xfrm>
            <a:off x="1600200" y="5486400"/>
            <a:ext cx="7315200" cy="923925"/>
          </a:xfrm>
          <a:prstGeom prst="rect">
            <a:avLst/>
          </a:prstGeom>
          <a:solidFill>
            <a:srgbClr val="8D5B25"/>
          </a:solidFill>
          <a:ln w="38100">
            <a:solidFill>
              <a:schemeClr val="tx1"/>
            </a:solidFill>
            <a:miter lim="800000"/>
            <a:headEnd/>
            <a:tailEnd/>
          </a:ln>
        </p:spPr>
        <p:txBody>
          <a:bodyPr>
            <a:prstTxWarp prst="textNoShape">
              <a:avLst/>
            </a:prstTxWarp>
            <a:spAutoFit/>
          </a:bodyPr>
          <a:lstStyle/>
          <a:p>
            <a:pPr algn="ctr" eaLnBrk="0" hangingPunct="0">
              <a:spcBef>
                <a:spcPct val="50000"/>
              </a:spcBef>
            </a:pPr>
            <a:r>
              <a:rPr lang="en-US" sz="2600">
                <a:solidFill>
                  <a:srgbClr val="FFFFFF"/>
                </a:solidFill>
              </a:rPr>
              <a:t>How might this cause problems or issues between states?</a:t>
            </a:r>
            <a:endParaRPr lang="en-US"/>
          </a:p>
        </p:txBody>
      </p:sp>
      <p:sp>
        <p:nvSpPr>
          <p:cNvPr id="178181" name="Text Box 6"/>
          <p:cNvSpPr txBox="1">
            <a:spLocks noChangeArrowheads="1"/>
          </p:cNvSpPr>
          <p:nvPr/>
        </p:nvSpPr>
        <p:spPr bwMode="auto">
          <a:xfrm>
            <a:off x="381000" y="4114800"/>
            <a:ext cx="5943600" cy="923925"/>
          </a:xfrm>
          <a:prstGeom prst="rect">
            <a:avLst/>
          </a:prstGeom>
          <a:solidFill>
            <a:srgbClr val="8D5B25"/>
          </a:solidFill>
          <a:ln w="38100">
            <a:solidFill>
              <a:schemeClr val="tx1"/>
            </a:solidFill>
            <a:miter lim="800000"/>
            <a:headEnd/>
            <a:tailEnd/>
          </a:ln>
        </p:spPr>
        <p:txBody>
          <a:bodyPr>
            <a:prstTxWarp prst="textNoShape">
              <a:avLst/>
            </a:prstTxWarp>
            <a:spAutoFit/>
          </a:bodyPr>
          <a:lstStyle/>
          <a:p>
            <a:pPr algn="ctr" eaLnBrk="0" hangingPunct="0">
              <a:spcBef>
                <a:spcPct val="50000"/>
              </a:spcBef>
            </a:pPr>
            <a:r>
              <a:rPr lang="en-US" sz="2600">
                <a:solidFill>
                  <a:srgbClr val="FFFFFF"/>
                </a:solidFill>
              </a:rPr>
              <a:t>What is are some areas where states have different laws?</a:t>
            </a:r>
            <a:endParaRPr lang="en-US"/>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225" name="Picture 3" descr="washington-crossing-the-delaware.jpg"/>
          <p:cNvPicPr>
            <a:picLocks noChangeAspect="1"/>
          </p:cNvPicPr>
          <p:nvPr/>
        </p:nvPicPr>
        <p:blipFill>
          <a:blip r:embed="rId3"/>
          <a:srcRect r="21892" b="21111"/>
          <a:stretch>
            <a:fillRect/>
          </a:stretch>
        </p:blipFill>
        <p:spPr bwMode="auto">
          <a:xfrm>
            <a:off x="0" y="0"/>
            <a:ext cx="9144000" cy="6858000"/>
          </a:xfrm>
          <a:prstGeom prst="rect">
            <a:avLst/>
          </a:prstGeom>
          <a:noFill/>
          <a:ln w="9525">
            <a:noFill/>
            <a:miter lim="800000"/>
            <a:headEnd/>
            <a:tailEnd/>
          </a:ln>
        </p:spPr>
      </p:pic>
      <p:sp>
        <p:nvSpPr>
          <p:cNvPr id="180226" name="Title 1"/>
          <p:cNvSpPr>
            <a:spLocks noGrp="1"/>
          </p:cNvSpPr>
          <p:nvPr>
            <p:ph type="title" idx="4294967295"/>
          </p:nvPr>
        </p:nvSpPr>
        <p:spPr>
          <a:xfrm>
            <a:off x="457200" y="0"/>
            <a:ext cx="8229600" cy="1143000"/>
          </a:xfrm>
        </p:spPr>
        <p:txBody>
          <a:bodyPr/>
          <a:lstStyle/>
          <a:p>
            <a:pPr eaLnBrk="1" hangingPunct="1"/>
            <a:r>
              <a:rPr lang="en-US" sz="5400" smtClean="0">
                <a:latin typeface="Blackadder ITC" charset="0"/>
              </a:rPr>
              <a:t>The Constitution - Articles</a:t>
            </a:r>
          </a:p>
        </p:txBody>
      </p:sp>
      <p:sp>
        <p:nvSpPr>
          <p:cNvPr id="180227" name="Content Placeholder 2"/>
          <p:cNvSpPr>
            <a:spLocks noGrp="1"/>
          </p:cNvSpPr>
          <p:nvPr>
            <p:ph idx="4294967295"/>
          </p:nvPr>
        </p:nvSpPr>
        <p:spPr>
          <a:xfrm>
            <a:off x="152400" y="914400"/>
            <a:ext cx="8915400" cy="5715000"/>
          </a:xfrm>
          <a:solidFill>
            <a:schemeClr val="bg1">
              <a:alpha val="70979"/>
            </a:schemeClr>
          </a:solidFill>
        </p:spPr>
        <p:txBody>
          <a:bodyPr/>
          <a:lstStyle/>
          <a:p>
            <a:pPr marL="0" indent="0">
              <a:lnSpc>
                <a:spcPct val="90000"/>
              </a:lnSpc>
              <a:buNone/>
            </a:pPr>
            <a:r>
              <a:rPr lang="en-US" sz="2400" dirty="0" smtClean="0"/>
              <a:t>-&gt;  Article 5 explains the process to add amendments to the</a:t>
            </a:r>
            <a:br>
              <a:rPr lang="en-US" sz="2400" dirty="0" smtClean="0"/>
            </a:br>
            <a:r>
              <a:rPr lang="en-US" sz="2400" dirty="0" smtClean="0"/>
              <a:t>     Constitution. </a:t>
            </a:r>
          </a:p>
          <a:p>
            <a:pPr marL="609600" indent="-609600">
              <a:lnSpc>
                <a:spcPct val="90000"/>
              </a:lnSpc>
              <a:buFont typeface="Arial" pitchFamily="84" charset="0"/>
              <a:buAutoNum type="arabicPeriod"/>
            </a:pPr>
            <a:r>
              <a:rPr lang="en-US" sz="2400" dirty="0" smtClean="0"/>
              <a:t>An amendment is submitted to Congress, and voted on by Congress. In order to be approved, 2/3 of the people in </a:t>
            </a:r>
            <a:r>
              <a:rPr lang="en-US" sz="2400" b="1" dirty="0" smtClean="0"/>
              <a:t>both houses</a:t>
            </a:r>
            <a:r>
              <a:rPr lang="en-US" sz="2400" dirty="0" smtClean="0"/>
              <a:t> must agree to the amendment.</a:t>
            </a:r>
          </a:p>
          <a:p>
            <a:pPr marL="609600" indent="-609600">
              <a:lnSpc>
                <a:spcPct val="90000"/>
              </a:lnSpc>
              <a:buFont typeface="Arial" pitchFamily="84" charset="0"/>
              <a:buAutoNum type="arabicPeriod"/>
            </a:pPr>
            <a:r>
              <a:rPr lang="en-US" sz="2400" dirty="0" smtClean="0"/>
              <a:t>The amendment is then sent to all of the states.</a:t>
            </a:r>
          </a:p>
          <a:p>
            <a:pPr marL="609600" indent="-609600">
              <a:lnSpc>
                <a:spcPct val="90000"/>
              </a:lnSpc>
              <a:buFont typeface="Arial" pitchFamily="84" charset="0"/>
              <a:buNone/>
            </a:pPr>
            <a:r>
              <a:rPr lang="en-US" sz="2400" dirty="0" smtClean="0"/>
              <a:t>        In order to be approved overall, one of two things need to happen in EACH state.</a:t>
            </a:r>
          </a:p>
          <a:p>
            <a:pPr marL="609600" indent="-609600">
              <a:lnSpc>
                <a:spcPct val="90000"/>
              </a:lnSpc>
              <a:buFont typeface="Arial" pitchFamily="84" charset="0"/>
              <a:buNone/>
            </a:pPr>
            <a:r>
              <a:rPr lang="en-US" sz="2400" dirty="0" smtClean="0"/>
              <a:t>			1. Either the amendment needs to be approved </a:t>
            </a:r>
            <a:br>
              <a:rPr lang="en-US" sz="2400" dirty="0" smtClean="0"/>
            </a:br>
            <a:r>
              <a:rPr lang="en-US" sz="2400" dirty="0" smtClean="0"/>
              <a:t>                  by 3/4 of the people in the state government</a:t>
            </a:r>
          </a:p>
          <a:p>
            <a:pPr marL="609600" indent="-609600">
              <a:lnSpc>
                <a:spcPct val="90000"/>
              </a:lnSpc>
              <a:buFont typeface="Arial" pitchFamily="84" charset="0"/>
              <a:buNone/>
            </a:pPr>
            <a:r>
              <a:rPr lang="en-US" sz="2400" dirty="0" smtClean="0"/>
              <a:t>			2. Or Congress can call state conventions, to </a:t>
            </a:r>
            <a:br>
              <a:rPr lang="en-US" sz="2400" dirty="0" smtClean="0"/>
            </a:br>
            <a:r>
              <a:rPr lang="en-US" sz="2400" dirty="0" smtClean="0"/>
              <a:t>                 make the population vote whether or not to </a:t>
            </a:r>
            <a:br>
              <a:rPr lang="en-US" sz="2400" dirty="0" smtClean="0"/>
            </a:br>
            <a:r>
              <a:rPr lang="en-US" sz="2400" dirty="0" smtClean="0"/>
              <a:t>                 pass the amendment.</a:t>
            </a:r>
            <a:r>
              <a:rPr lang="en-US" sz="2800" dirty="0" smtClean="0"/>
              <a:t> </a:t>
            </a:r>
          </a:p>
        </p:txBody>
      </p:sp>
      <p:sp>
        <p:nvSpPr>
          <p:cNvPr id="180228" name="Text Box 8"/>
          <p:cNvSpPr txBox="1">
            <a:spLocks noChangeArrowheads="1"/>
          </p:cNvSpPr>
          <p:nvPr/>
        </p:nvSpPr>
        <p:spPr bwMode="auto">
          <a:xfrm>
            <a:off x="228600" y="5715000"/>
            <a:ext cx="8686800" cy="1135063"/>
          </a:xfrm>
          <a:prstGeom prst="rect">
            <a:avLst/>
          </a:prstGeom>
          <a:solidFill>
            <a:srgbClr val="8D5B25"/>
          </a:solidFill>
          <a:ln w="38100">
            <a:solidFill>
              <a:schemeClr val="tx1"/>
            </a:solidFill>
            <a:miter lim="800000"/>
            <a:headEnd/>
            <a:tailEnd/>
          </a:ln>
        </p:spPr>
        <p:txBody>
          <a:bodyPr>
            <a:prstTxWarp prst="textNoShape">
              <a:avLst/>
            </a:prstTxWarp>
            <a:spAutoFit/>
          </a:bodyPr>
          <a:lstStyle/>
          <a:p>
            <a:pPr algn="ctr" eaLnBrk="0" hangingPunct="0">
              <a:spcBef>
                <a:spcPct val="50000"/>
              </a:spcBef>
            </a:pPr>
            <a:r>
              <a:rPr lang="en-US" sz="2200">
                <a:solidFill>
                  <a:srgbClr val="FFFFFF"/>
                </a:solidFill>
              </a:rPr>
              <a:t>In the history of the United States, there have been over 9,000 amendments suggested. Only 27 have been accepted and added to the Constitution.</a:t>
            </a:r>
            <a:endParaRPr lang="en-US"/>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273" name="Picture 3" descr="washington-crossing-the-delaware.jpg"/>
          <p:cNvPicPr>
            <a:picLocks noChangeAspect="1"/>
          </p:cNvPicPr>
          <p:nvPr/>
        </p:nvPicPr>
        <p:blipFill>
          <a:blip r:embed="rId3"/>
          <a:srcRect r="21892" b="21111"/>
          <a:stretch>
            <a:fillRect/>
          </a:stretch>
        </p:blipFill>
        <p:spPr bwMode="auto">
          <a:xfrm>
            <a:off x="0" y="0"/>
            <a:ext cx="9144000" cy="6858000"/>
          </a:xfrm>
          <a:prstGeom prst="rect">
            <a:avLst/>
          </a:prstGeom>
          <a:noFill/>
          <a:ln w="9525">
            <a:noFill/>
            <a:miter lim="800000"/>
            <a:headEnd/>
            <a:tailEnd/>
          </a:ln>
        </p:spPr>
      </p:pic>
      <p:sp>
        <p:nvSpPr>
          <p:cNvPr id="182274" name="Title 1"/>
          <p:cNvSpPr>
            <a:spLocks noGrp="1"/>
          </p:cNvSpPr>
          <p:nvPr>
            <p:ph type="title" idx="4294967295"/>
          </p:nvPr>
        </p:nvSpPr>
        <p:spPr>
          <a:xfrm>
            <a:off x="457200" y="0"/>
            <a:ext cx="8229600" cy="1143000"/>
          </a:xfrm>
        </p:spPr>
        <p:txBody>
          <a:bodyPr/>
          <a:lstStyle/>
          <a:p>
            <a:pPr eaLnBrk="1" hangingPunct="1"/>
            <a:r>
              <a:rPr lang="en-US" sz="5400" smtClean="0">
                <a:latin typeface="Blackadder ITC" charset="0"/>
              </a:rPr>
              <a:t>The Constitution - Articles</a:t>
            </a:r>
          </a:p>
        </p:txBody>
      </p:sp>
      <p:sp>
        <p:nvSpPr>
          <p:cNvPr id="182275" name="Content Placeholder 2"/>
          <p:cNvSpPr>
            <a:spLocks noGrp="1"/>
          </p:cNvSpPr>
          <p:nvPr>
            <p:ph idx="4294967295"/>
          </p:nvPr>
        </p:nvSpPr>
        <p:spPr>
          <a:xfrm>
            <a:off x="152400" y="914400"/>
            <a:ext cx="8915400" cy="5715000"/>
          </a:xfrm>
          <a:solidFill>
            <a:schemeClr val="bg1">
              <a:alpha val="70979"/>
            </a:schemeClr>
          </a:solidFill>
        </p:spPr>
        <p:txBody>
          <a:bodyPr/>
          <a:lstStyle/>
          <a:p>
            <a:pPr marL="0" indent="0">
              <a:lnSpc>
                <a:spcPct val="90000"/>
              </a:lnSpc>
              <a:buNone/>
            </a:pPr>
            <a:r>
              <a:rPr lang="en-US" sz="3000" dirty="0" smtClean="0"/>
              <a:t>-&gt; Article 6 is simple. It states:</a:t>
            </a:r>
          </a:p>
          <a:p>
            <a:pPr marL="0" indent="0">
              <a:lnSpc>
                <a:spcPct val="90000"/>
              </a:lnSpc>
              <a:buNone/>
            </a:pPr>
            <a:r>
              <a:rPr lang="en-US" sz="3000" dirty="0" smtClean="0"/>
              <a:t>-&gt; “The Constitution is the supreme law of the land”.</a:t>
            </a:r>
          </a:p>
          <a:p>
            <a:pPr>
              <a:lnSpc>
                <a:spcPct val="90000"/>
              </a:lnSpc>
            </a:pPr>
            <a:r>
              <a:rPr lang="en-US" sz="3000" dirty="0" smtClean="0"/>
              <a:t>This means that every law made in any state has to follow the Constitution. If it is found to be in violation of the Constitution, the law will be made invalid. </a:t>
            </a:r>
          </a:p>
          <a:p>
            <a:pPr>
              <a:lnSpc>
                <a:spcPct val="90000"/>
              </a:lnSpc>
            </a:pPr>
            <a:r>
              <a:rPr lang="en-US" sz="3000" dirty="0" smtClean="0"/>
              <a:t>It also means that the Constitution overrides any state laws. State governments have to defer to the Constitution.</a:t>
            </a:r>
            <a:endParaRPr lang="en-US" sz="2800" dirty="0" smtClean="0"/>
          </a:p>
        </p:txBody>
      </p:sp>
      <p:sp>
        <p:nvSpPr>
          <p:cNvPr id="182276" name="Text Box 5"/>
          <p:cNvSpPr txBox="1">
            <a:spLocks noChangeArrowheads="1"/>
          </p:cNvSpPr>
          <p:nvPr/>
        </p:nvSpPr>
        <p:spPr bwMode="auto">
          <a:xfrm>
            <a:off x="1066800" y="4800600"/>
            <a:ext cx="7315200" cy="1519238"/>
          </a:xfrm>
          <a:prstGeom prst="rect">
            <a:avLst/>
          </a:prstGeom>
          <a:solidFill>
            <a:srgbClr val="8D5B25"/>
          </a:solidFill>
          <a:ln w="38100">
            <a:solidFill>
              <a:schemeClr val="tx1"/>
            </a:solidFill>
            <a:miter lim="800000"/>
            <a:headEnd/>
            <a:tailEnd/>
          </a:ln>
        </p:spPr>
        <p:txBody>
          <a:bodyPr>
            <a:prstTxWarp prst="textNoShape">
              <a:avLst/>
            </a:prstTxWarp>
            <a:spAutoFit/>
          </a:bodyPr>
          <a:lstStyle/>
          <a:p>
            <a:pPr algn="ctr" eaLnBrk="0" hangingPunct="0">
              <a:spcBef>
                <a:spcPct val="50000"/>
              </a:spcBef>
            </a:pPr>
            <a:r>
              <a:rPr lang="en-US" sz="2600">
                <a:solidFill>
                  <a:srgbClr val="FFFFFF"/>
                </a:solidFill>
              </a:rPr>
              <a:t>What issues might this cause?</a:t>
            </a:r>
          </a:p>
          <a:p>
            <a:pPr algn="ctr" eaLnBrk="0" hangingPunct="0">
              <a:spcBef>
                <a:spcPct val="50000"/>
              </a:spcBef>
            </a:pPr>
            <a:r>
              <a:rPr lang="en-US" sz="2600">
                <a:solidFill>
                  <a:srgbClr val="FFFFFF"/>
                </a:solidFill>
              </a:rPr>
              <a:t>What happens if a state law is found to be unconstitutional?</a:t>
            </a:r>
            <a:endParaRPr lang="en-US"/>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1" name="Picture 3" descr="washington-crossing-the-delaware.jpg"/>
          <p:cNvPicPr>
            <a:picLocks noChangeAspect="1"/>
          </p:cNvPicPr>
          <p:nvPr/>
        </p:nvPicPr>
        <p:blipFill>
          <a:blip r:embed="rId3"/>
          <a:srcRect r="21892" b="21111"/>
          <a:stretch>
            <a:fillRect/>
          </a:stretch>
        </p:blipFill>
        <p:spPr bwMode="auto">
          <a:xfrm>
            <a:off x="0" y="0"/>
            <a:ext cx="9144000" cy="6858000"/>
          </a:xfrm>
          <a:prstGeom prst="rect">
            <a:avLst/>
          </a:prstGeom>
          <a:noFill/>
          <a:ln w="9525">
            <a:noFill/>
            <a:miter lim="800000"/>
            <a:headEnd/>
            <a:tailEnd/>
          </a:ln>
        </p:spPr>
      </p:pic>
      <p:sp>
        <p:nvSpPr>
          <p:cNvPr id="184322" name="Title 1"/>
          <p:cNvSpPr>
            <a:spLocks noGrp="1"/>
          </p:cNvSpPr>
          <p:nvPr>
            <p:ph type="title" idx="4294967295"/>
          </p:nvPr>
        </p:nvSpPr>
        <p:spPr>
          <a:xfrm>
            <a:off x="457200" y="0"/>
            <a:ext cx="8229600" cy="1143000"/>
          </a:xfrm>
        </p:spPr>
        <p:txBody>
          <a:bodyPr/>
          <a:lstStyle/>
          <a:p>
            <a:pPr eaLnBrk="1" hangingPunct="1"/>
            <a:r>
              <a:rPr lang="en-US" sz="5400" smtClean="0">
                <a:latin typeface="Blackadder ITC" charset="0"/>
              </a:rPr>
              <a:t>The Constitution - Articles</a:t>
            </a:r>
          </a:p>
        </p:txBody>
      </p:sp>
      <p:sp>
        <p:nvSpPr>
          <p:cNvPr id="184323" name="Content Placeholder 2"/>
          <p:cNvSpPr>
            <a:spLocks noGrp="1"/>
          </p:cNvSpPr>
          <p:nvPr>
            <p:ph idx="4294967295"/>
          </p:nvPr>
        </p:nvSpPr>
        <p:spPr>
          <a:xfrm>
            <a:off x="152400" y="914400"/>
            <a:ext cx="8915400" cy="5715000"/>
          </a:xfrm>
          <a:solidFill>
            <a:schemeClr val="bg1">
              <a:alpha val="70979"/>
            </a:schemeClr>
          </a:solidFill>
        </p:spPr>
        <p:txBody>
          <a:bodyPr/>
          <a:lstStyle/>
          <a:p>
            <a:pPr>
              <a:lnSpc>
                <a:spcPct val="90000"/>
              </a:lnSpc>
            </a:pPr>
            <a:r>
              <a:rPr lang="en-US" sz="3000" dirty="0" smtClean="0"/>
              <a:t>The final article of the Constitution is article 7.</a:t>
            </a:r>
          </a:p>
          <a:p>
            <a:pPr marL="0" indent="0">
              <a:lnSpc>
                <a:spcPct val="90000"/>
              </a:lnSpc>
              <a:buNone/>
            </a:pPr>
            <a:r>
              <a:rPr lang="en-US" sz="3000" dirty="0" smtClean="0"/>
              <a:t>-&gt; Article 7 describes how the Constitution will be</a:t>
            </a:r>
            <a:br>
              <a:rPr lang="en-US" sz="3000" dirty="0" smtClean="0"/>
            </a:br>
            <a:r>
              <a:rPr lang="en-US" sz="3000" dirty="0" smtClean="0"/>
              <a:t>    </a:t>
            </a:r>
            <a:r>
              <a:rPr lang="en-US" sz="3000" b="1" dirty="0" smtClean="0"/>
              <a:t>ratified</a:t>
            </a:r>
            <a:r>
              <a:rPr lang="en-US" sz="3000" dirty="0" smtClean="0"/>
              <a:t> - approved - by the states, in order for it to</a:t>
            </a:r>
            <a:br>
              <a:rPr lang="en-US" sz="3000" dirty="0" smtClean="0"/>
            </a:br>
            <a:r>
              <a:rPr lang="en-US" sz="3000" dirty="0" smtClean="0"/>
              <a:t>    become law. </a:t>
            </a:r>
          </a:p>
          <a:p>
            <a:pPr>
              <a:lnSpc>
                <a:spcPct val="90000"/>
              </a:lnSpc>
            </a:pPr>
            <a:r>
              <a:rPr lang="en-US" sz="3000" dirty="0" smtClean="0"/>
              <a:t>This is the article that stated that at least 9 out of the 13 states needed to ratify the Constitution for it to be official. </a:t>
            </a:r>
            <a:endParaRPr lang="en-US" sz="2800" dirty="0" smtClean="0"/>
          </a:p>
        </p:txBody>
      </p:sp>
      <p:sp>
        <p:nvSpPr>
          <p:cNvPr id="184324" name="Text Box 5"/>
          <p:cNvSpPr txBox="1">
            <a:spLocks noChangeArrowheads="1"/>
          </p:cNvSpPr>
          <p:nvPr/>
        </p:nvSpPr>
        <p:spPr bwMode="auto">
          <a:xfrm>
            <a:off x="152400" y="4800600"/>
            <a:ext cx="8839200" cy="527050"/>
          </a:xfrm>
          <a:prstGeom prst="rect">
            <a:avLst/>
          </a:prstGeom>
          <a:solidFill>
            <a:srgbClr val="8D5B25"/>
          </a:solidFill>
          <a:ln w="38100">
            <a:solidFill>
              <a:schemeClr val="tx1"/>
            </a:solidFill>
            <a:miter lim="800000"/>
            <a:headEnd/>
            <a:tailEnd/>
          </a:ln>
        </p:spPr>
        <p:txBody>
          <a:bodyPr>
            <a:prstTxWarp prst="textNoShape">
              <a:avLst/>
            </a:prstTxWarp>
            <a:spAutoFit/>
          </a:bodyPr>
          <a:lstStyle/>
          <a:p>
            <a:pPr algn="ctr" eaLnBrk="0" hangingPunct="0">
              <a:spcBef>
                <a:spcPct val="50000"/>
              </a:spcBef>
            </a:pPr>
            <a:r>
              <a:rPr lang="en-US" sz="2600">
                <a:solidFill>
                  <a:srgbClr val="FFFFFF"/>
                </a:solidFill>
              </a:rPr>
              <a:t>Review: What was the 9th state to ratify the Constitution?</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3" descr="washington-crossing-the-delaware.jpg"/>
          <p:cNvPicPr>
            <a:picLocks noChangeAspect="1"/>
          </p:cNvPicPr>
          <p:nvPr/>
        </p:nvPicPr>
        <p:blipFill>
          <a:blip r:embed="rId2"/>
          <a:srcRect r="21892" b="21111"/>
          <a:stretch>
            <a:fillRect/>
          </a:stretch>
        </p:blipFill>
        <p:spPr bwMode="auto">
          <a:xfrm>
            <a:off x="0" y="0"/>
            <a:ext cx="9144000" cy="6858000"/>
          </a:xfrm>
          <a:prstGeom prst="rect">
            <a:avLst/>
          </a:prstGeom>
          <a:noFill/>
          <a:ln w="9525">
            <a:noFill/>
            <a:miter lim="800000"/>
            <a:headEnd/>
            <a:tailEnd/>
          </a:ln>
        </p:spPr>
      </p:pic>
      <p:sp>
        <p:nvSpPr>
          <p:cNvPr id="25602" name="Title 1"/>
          <p:cNvSpPr>
            <a:spLocks noGrp="1"/>
          </p:cNvSpPr>
          <p:nvPr>
            <p:ph type="title"/>
          </p:nvPr>
        </p:nvSpPr>
        <p:spPr>
          <a:xfrm>
            <a:off x="457200" y="0"/>
            <a:ext cx="8229600" cy="1143000"/>
          </a:xfrm>
        </p:spPr>
        <p:txBody>
          <a:bodyPr/>
          <a:lstStyle/>
          <a:p>
            <a:pPr eaLnBrk="1" hangingPunct="1"/>
            <a:r>
              <a:rPr lang="en-US" sz="5400" dirty="0" smtClean="0">
                <a:latin typeface="Blackadder ITC" charset="0"/>
              </a:rPr>
              <a:t>Massachusetts - 2</a:t>
            </a:r>
          </a:p>
        </p:txBody>
      </p:sp>
      <p:sp>
        <p:nvSpPr>
          <p:cNvPr id="25603" name="Content Placeholder 2"/>
          <p:cNvSpPr>
            <a:spLocks noGrp="1"/>
          </p:cNvSpPr>
          <p:nvPr>
            <p:ph idx="1"/>
          </p:nvPr>
        </p:nvSpPr>
        <p:spPr>
          <a:xfrm>
            <a:off x="381000" y="914400"/>
            <a:ext cx="8458200" cy="5791200"/>
          </a:xfrm>
          <a:solidFill>
            <a:schemeClr val="bg1">
              <a:alpha val="70979"/>
            </a:schemeClr>
          </a:solidFill>
        </p:spPr>
        <p:txBody>
          <a:bodyPr/>
          <a:lstStyle/>
          <a:p>
            <a:pPr eaLnBrk="1" hangingPunct="1"/>
            <a:r>
              <a:rPr lang="en-US" sz="2200" dirty="0" smtClean="0">
                <a:latin typeface="Bookman Old Style" pitchFamily="84" charset="0"/>
              </a:rPr>
              <a:t>Plymouth faced problems, too. </a:t>
            </a:r>
          </a:p>
          <a:p>
            <a:pPr eaLnBrk="1" hangingPunct="1"/>
            <a:r>
              <a:rPr lang="en-US" sz="2200" dirty="0" smtClean="0">
                <a:latin typeface="Bookman Old Style" pitchFamily="84" charset="0"/>
              </a:rPr>
              <a:t>A plague wiped out all but 50 </a:t>
            </a:r>
            <a:br>
              <a:rPr lang="en-US" sz="2200" dirty="0" smtClean="0">
                <a:latin typeface="Bookman Old Style" pitchFamily="84" charset="0"/>
              </a:rPr>
            </a:br>
            <a:r>
              <a:rPr lang="en-US" sz="2200" dirty="0" smtClean="0">
                <a:latin typeface="Bookman Old Style" pitchFamily="84" charset="0"/>
              </a:rPr>
              <a:t>settlers. The surviving Pilgrims</a:t>
            </a:r>
            <a:br>
              <a:rPr lang="en-US" sz="2200" dirty="0" smtClean="0">
                <a:latin typeface="Bookman Old Style" pitchFamily="84" charset="0"/>
              </a:rPr>
            </a:br>
            <a:r>
              <a:rPr lang="en-US" sz="2200" dirty="0" smtClean="0">
                <a:latin typeface="Bookman Old Style" pitchFamily="84" charset="0"/>
              </a:rPr>
              <a:t>almost starved.</a:t>
            </a:r>
          </a:p>
          <a:p>
            <a:pPr eaLnBrk="1" hangingPunct="1"/>
            <a:r>
              <a:rPr lang="en-US" sz="2200" dirty="0" smtClean="0">
                <a:latin typeface="Bookman Old Style" pitchFamily="84" charset="0"/>
              </a:rPr>
              <a:t>A Native American called </a:t>
            </a:r>
            <a:r>
              <a:rPr lang="en-US" sz="2200" b="1" dirty="0" smtClean="0">
                <a:latin typeface="Bookman Old Style" pitchFamily="84" charset="0"/>
              </a:rPr>
              <a:t/>
            </a:r>
            <a:br>
              <a:rPr lang="en-US" sz="2200" b="1" dirty="0" smtClean="0">
                <a:latin typeface="Bookman Old Style" pitchFamily="84" charset="0"/>
              </a:rPr>
            </a:br>
            <a:r>
              <a:rPr lang="en-US" sz="2200" b="1" dirty="0" smtClean="0">
                <a:latin typeface="Bookman Old Style" pitchFamily="84" charset="0"/>
              </a:rPr>
              <a:t>Squanto</a:t>
            </a:r>
            <a:r>
              <a:rPr lang="en-US" sz="2200" dirty="0" smtClean="0">
                <a:latin typeface="Bookman Old Style" pitchFamily="84" charset="0"/>
              </a:rPr>
              <a:t> spoke English. He</a:t>
            </a:r>
            <a:br>
              <a:rPr lang="en-US" sz="2200" dirty="0" smtClean="0">
                <a:latin typeface="Bookman Old Style" pitchFamily="84" charset="0"/>
              </a:rPr>
            </a:br>
            <a:r>
              <a:rPr lang="en-US" sz="2200" dirty="0" smtClean="0">
                <a:latin typeface="Bookman Old Style" pitchFamily="84" charset="0"/>
              </a:rPr>
              <a:t>showed the Pilgrims how to</a:t>
            </a:r>
            <a:br>
              <a:rPr lang="en-US" sz="2200" dirty="0" smtClean="0">
                <a:latin typeface="Bookman Old Style" pitchFamily="84" charset="0"/>
              </a:rPr>
            </a:br>
            <a:r>
              <a:rPr lang="en-US" sz="2200" dirty="0" smtClean="0">
                <a:latin typeface="Bookman Old Style" pitchFamily="84" charset="0"/>
              </a:rPr>
              <a:t>plant food properly, and what</a:t>
            </a:r>
            <a:br>
              <a:rPr lang="en-US" sz="2200" dirty="0" smtClean="0">
                <a:latin typeface="Bookman Old Style" pitchFamily="84" charset="0"/>
              </a:rPr>
            </a:br>
            <a:r>
              <a:rPr lang="en-US" sz="2200" dirty="0" smtClean="0">
                <a:latin typeface="Bookman Old Style" pitchFamily="84" charset="0"/>
              </a:rPr>
              <a:t>plants were safe to eat. </a:t>
            </a:r>
          </a:p>
          <a:p>
            <a:pPr eaLnBrk="1" hangingPunct="1"/>
            <a:r>
              <a:rPr lang="en-US" sz="2200" dirty="0" smtClean="0">
                <a:latin typeface="Bookman Old Style" pitchFamily="84" charset="0"/>
              </a:rPr>
              <a:t>Squanto helped the Pilgrims negotiate a treaty with the Wampanoag people nearby. With the Wampanoag’s help, the Pilgrims survived.</a:t>
            </a:r>
          </a:p>
          <a:p>
            <a:pPr eaLnBrk="1" hangingPunct="1">
              <a:buFont typeface="Arial" pitchFamily="84" charset="0"/>
              <a:buNone/>
            </a:pPr>
            <a:r>
              <a:rPr lang="en-US" sz="2200" dirty="0" smtClean="0">
                <a:latin typeface="Bookman Old Style" pitchFamily="84" charset="0"/>
              </a:rPr>
              <a:t>- &gt; Soon, other Puritans saw the success of Plymouth, and joined the </a:t>
            </a:r>
            <a:r>
              <a:rPr lang="en-US" sz="2200" i="1" dirty="0" smtClean="0">
                <a:latin typeface="Bookman Old Style" pitchFamily="84" charset="0"/>
              </a:rPr>
              <a:t>Massachusetts Bay Company</a:t>
            </a:r>
            <a:r>
              <a:rPr lang="en-US" sz="2200" dirty="0" smtClean="0">
                <a:latin typeface="Bookman Old Style" pitchFamily="84" charset="0"/>
              </a:rPr>
              <a:t>, which funded settlement in Massachusetts. By 1643, there were 20,000 people in Massachusetts. </a:t>
            </a:r>
          </a:p>
          <a:p>
            <a:pPr eaLnBrk="1" hangingPunct="1"/>
            <a:endParaRPr lang="en-US" sz="2200" dirty="0" smtClean="0">
              <a:latin typeface="Bookman Old Style" pitchFamily="84" charset="0"/>
            </a:endParaRPr>
          </a:p>
        </p:txBody>
      </p:sp>
      <p:pic>
        <p:nvPicPr>
          <p:cNvPr id="25604" name="Picture 6" descr="Pilgrim2.jpg"/>
          <p:cNvPicPr>
            <a:picLocks noChangeAspect="1"/>
          </p:cNvPicPr>
          <p:nvPr/>
        </p:nvPicPr>
        <p:blipFill>
          <a:blip r:embed="rId3"/>
          <a:srcRect r="9219" b="48624"/>
          <a:stretch>
            <a:fillRect/>
          </a:stretch>
        </p:blipFill>
        <p:spPr bwMode="auto">
          <a:xfrm>
            <a:off x="5181600" y="914400"/>
            <a:ext cx="3657600" cy="3200400"/>
          </a:xfrm>
          <a:prstGeom prst="rect">
            <a:avLst/>
          </a:prstGeom>
          <a:noFill/>
          <a:ln w="9525">
            <a:noFill/>
            <a:miter lim="800000"/>
            <a:headEnd/>
            <a:tailEnd/>
          </a:ln>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657" name="Picture 3" descr="washington-crossing-the-delaware.jpg"/>
          <p:cNvPicPr>
            <a:picLocks noChangeAspect="1"/>
          </p:cNvPicPr>
          <p:nvPr/>
        </p:nvPicPr>
        <p:blipFill>
          <a:blip r:embed="rId3"/>
          <a:srcRect r="21892" b="21111"/>
          <a:stretch>
            <a:fillRect/>
          </a:stretch>
        </p:blipFill>
        <p:spPr bwMode="auto">
          <a:xfrm>
            <a:off x="0" y="0"/>
            <a:ext cx="9144000" cy="6858000"/>
          </a:xfrm>
          <a:prstGeom prst="rect">
            <a:avLst/>
          </a:prstGeom>
          <a:noFill/>
          <a:ln w="9525">
            <a:noFill/>
            <a:miter lim="800000"/>
            <a:headEnd/>
            <a:tailEnd/>
          </a:ln>
        </p:spPr>
      </p:pic>
      <p:sp>
        <p:nvSpPr>
          <p:cNvPr id="198658" name="Title 1"/>
          <p:cNvSpPr>
            <a:spLocks noGrp="1"/>
          </p:cNvSpPr>
          <p:nvPr>
            <p:ph type="title" idx="4294967295"/>
          </p:nvPr>
        </p:nvSpPr>
        <p:spPr>
          <a:xfrm>
            <a:off x="-228600" y="0"/>
            <a:ext cx="9448800" cy="1143000"/>
          </a:xfrm>
        </p:spPr>
        <p:txBody>
          <a:bodyPr/>
          <a:lstStyle/>
          <a:p>
            <a:pPr eaLnBrk="1" hangingPunct="1"/>
            <a:r>
              <a:rPr lang="en-US" sz="5400" smtClean="0">
                <a:latin typeface="Blackadder ITC" charset="0"/>
              </a:rPr>
              <a:t>The Bill of Rights</a:t>
            </a:r>
          </a:p>
        </p:txBody>
      </p:sp>
      <p:sp>
        <p:nvSpPr>
          <p:cNvPr id="198659" name="Content Placeholder 2"/>
          <p:cNvSpPr>
            <a:spLocks noGrp="1"/>
          </p:cNvSpPr>
          <p:nvPr>
            <p:ph idx="4294967295"/>
          </p:nvPr>
        </p:nvSpPr>
        <p:spPr>
          <a:xfrm>
            <a:off x="152400" y="914400"/>
            <a:ext cx="8915400" cy="5715000"/>
          </a:xfrm>
          <a:solidFill>
            <a:schemeClr val="bg1">
              <a:alpha val="70979"/>
            </a:schemeClr>
          </a:solidFill>
        </p:spPr>
        <p:txBody>
          <a:bodyPr/>
          <a:lstStyle/>
          <a:p>
            <a:pPr marL="0" indent="0">
              <a:lnSpc>
                <a:spcPct val="90000"/>
              </a:lnSpc>
              <a:buNone/>
            </a:pPr>
            <a:r>
              <a:rPr lang="en-US" sz="2800" dirty="0" smtClean="0"/>
              <a:t>-&gt; The first 10 amendments of the Constitution are called</a:t>
            </a:r>
            <a:br>
              <a:rPr lang="en-US" sz="2800" dirty="0" smtClean="0"/>
            </a:br>
            <a:r>
              <a:rPr lang="en-US" sz="2800" dirty="0" smtClean="0"/>
              <a:t>    the Bill of Rights.</a:t>
            </a:r>
          </a:p>
          <a:p>
            <a:pPr marL="0" indent="0">
              <a:lnSpc>
                <a:spcPct val="90000"/>
              </a:lnSpc>
              <a:buNone/>
            </a:pPr>
            <a:r>
              <a:rPr lang="en-US" sz="2800" dirty="0" smtClean="0"/>
              <a:t>-&gt; These 10 amendments were all passed by 1792 - only a</a:t>
            </a:r>
            <a:br>
              <a:rPr lang="en-US" sz="2800" dirty="0" smtClean="0"/>
            </a:br>
            <a:r>
              <a:rPr lang="en-US" sz="2800" dirty="0" smtClean="0"/>
              <a:t>    few years after the Constitution was passed.  </a:t>
            </a:r>
          </a:p>
          <a:p>
            <a:pPr>
              <a:lnSpc>
                <a:spcPct val="90000"/>
              </a:lnSpc>
            </a:pPr>
            <a:r>
              <a:rPr lang="en-US" sz="2800" dirty="0" smtClean="0"/>
              <a:t>This helped make the Antifederalists happy, too - now that the rights were written down on paper, they figured it would be hard for the government to take these rights away. </a:t>
            </a:r>
          </a:p>
          <a:p>
            <a:pPr>
              <a:lnSpc>
                <a:spcPct val="90000"/>
              </a:lnSpc>
            </a:pPr>
            <a:r>
              <a:rPr lang="en-US" sz="2800" dirty="0" smtClean="0"/>
              <a:t>Originally, 12 were proposed, but 10 were passed.</a:t>
            </a:r>
          </a:p>
          <a:p>
            <a:pPr>
              <a:lnSpc>
                <a:spcPct val="90000"/>
              </a:lnSpc>
            </a:pPr>
            <a:r>
              <a:rPr lang="en-US" sz="2800" dirty="0" smtClean="0"/>
              <a:t>However… people are even now still debating about how these amendments should apply.</a:t>
            </a:r>
            <a:endParaRPr lang="en-US" sz="2600" dirty="0" smtClean="0"/>
          </a:p>
          <a:p>
            <a:pPr>
              <a:lnSpc>
                <a:spcPct val="90000"/>
              </a:lnSpc>
              <a:buFont typeface="Arial" pitchFamily="84" charset="0"/>
              <a:buNone/>
            </a:pPr>
            <a:endParaRPr lang="en-US" sz="2600" dirty="0" smtClean="0"/>
          </a:p>
          <a:p>
            <a:pPr>
              <a:lnSpc>
                <a:spcPct val="90000"/>
              </a:lnSpc>
              <a:buFont typeface="Arial" pitchFamily="84" charset="0"/>
              <a:buNone/>
            </a:pPr>
            <a:endParaRPr lang="en-US" sz="3000" dirty="0" smtClean="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705" name="Picture 3" descr="washington-crossing-the-delaware.jpg"/>
          <p:cNvPicPr>
            <a:picLocks noChangeAspect="1"/>
          </p:cNvPicPr>
          <p:nvPr/>
        </p:nvPicPr>
        <p:blipFill>
          <a:blip r:embed="rId3"/>
          <a:srcRect r="21892" b="21111"/>
          <a:stretch>
            <a:fillRect/>
          </a:stretch>
        </p:blipFill>
        <p:spPr bwMode="auto">
          <a:xfrm>
            <a:off x="0" y="0"/>
            <a:ext cx="9144000" cy="6858000"/>
          </a:xfrm>
          <a:prstGeom prst="rect">
            <a:avLst/>
          </a:prstGeom>
          <a:noFill/>
          <a:ln w="9525">
            <a:noFill/>
            <a:miter lim="800000"/>
            <a:headEnd/>
            <a:tailEnd/>
          </a:ln>
        </p:spPr>
      </p:pic>
      <p:sp>
        <p:nvSpPr>
          <p:cNvPr id="200706" name="Title 1"/>
          <p:cNvSpPr>
            <a:spLocks noGrp="1"/>
          </p:cNvSpPr>
          <p:nvPr>
            <p:ph type="title" idx="4294967295"/>
          </p:nvPr>
        </p:nvSpPr>
        <p:spPr>
          <a:xfrm>
            <a:off x="-228600" y="0"/>
            <a:ext cx="9448800" cy="1143000"/>
          </a:xfrm>
        </p:spPr>
        <p:txBody>
          <a:bodyPr/>
          <a:lstStyle/>
          <a:p>
            <a:pPr eaLnBrk="1" hangingPunct="1"/>
            <a:r>
              <a:rPr lang="en-US" sz="5400" smtClean="0">
                <a:latin typeface="Blackadder ITC" charset="0"/>
              </a:rPr>
              <a:t>The Bill of Rights</a:t>
            </a:r>
          </a:p>
        </p:txBody>
      </p:sp>
      <p:sp>
        <p:nvSpPr>
          <p:cNvPr id="200707" name="Content Placeholder 2"/>
          <p:cNvSpPr>
            <a:spLocks noGrp="1"/>
          </p:cNvSpPr>
          <p:nvPr>
            <p:ph idx="4294967295"/>
          </p:nvPr>
        </p:nvSpPr>
        <p:spPr>
          <a:xfrm>
            <a:off x="152400" y="914400"/>
            <a:ext cx="8915400" cy="5715000"/>
          </a:xfrm>
          <a:solidFill>
            <a:schemeClr val="bg1">
              <a:alpha val="70979"/>
            </a:schemeClr>
          </a:solidFill>
        </p:spPr>
        <p:txBody>
          <a:bodyPr/>
          <a:lstStyle/>
          <a:p>
            <a:pPr marL="0" indent="0">
              <a:lnSpc>
                <a:spcPct val="90000"/>
              </a:lnSpc>
              <a:buNone/>
            </a:pPr>
            <a:r>
              <a:rPr lang="en-US" sz="2800" dirty="0" smtClean="0"/>
              <a:t>-&gt; Amendment 1= Freedom of Expression</a:t>
            </a:r>
          </a:p>
          <a:p>
            <a:pPr marL="0" indent="0">
              <a:lnSpc>
                <a:spcPct val="90000"/>
              </a:lnSpc>
              <a:buNone/>
            </a:pPr>
            <a:r>
              <a:rPr lang="en-US" sz="2800" dirty="0" smtClean="0"/>
              <a:t>-&gt; This includes… freedom of speech, freedom of religion, </a:t>
            </a:r>
            <a:br>
              <a:rPr lang="en-US" sz="2800" dirty="0" smtClean="0"/>
            </a:br>
            <a:r>
              <a:rPr lang="en-US" sz="2800" dirty="0" smtClean="0"/>
              <a:t>    freedom of assembly,</a:t>
            </a:r>
            <a:r>
              <a:rPr lang="en-US" sz="2800" dirty="0"/>
              <a:t> </a:t>
            </a:r>
            <a:r>
              <a:rPr lang="en-US" sz="2800" dirty="0" smtClean="0"/>
              <a:t>freedom of petition, and freedom </a:t>
            </a:r>
            <a:br>
              <a:rPr lang="en-US" sz="2800" dirty="0" smtClean="0"/>
            </a:br>
            <a:r>
              <a:rPr lang="en-US" sz="2800" dirty="0" smtClean="0"/>
              <a:t>    of the press.</a:t>
            </a:r>
          </a:p>
          <a:p>
            <a:pPr marL="0" indent="0">
              <a:lnSpc>
                <a:spcPct val="90000"/>
              </a:lnSpc>
              <a:buNone/>
            </a:pPr>
            <a:r>
              <a:rPr lang="en-US" sz="2800" dirty="0" smtClean="0"/>
              <a:t>-&gt; Other rights are protected under the idea of “symbolic</a:t>
            </a:r>
            <a:br>
              <a:rPr lang="en-US" sz="2800" dirty="0" smtClean="0"/>
            </a:br>
            <a:r>
              <a:rPr lang="en-US" sz="2800" dirty="0" smtClean="0"/>
              <a:t>    speech”. </a:t>
            </a:r>
          </a:p>
          <a:p>
            <a:pPr>
              <a:lnSpc>
                <a:spcPct val="90000"/>
              </a:lnSpc>
              <a:buFont typeface="Arial" pitchFamily="84" charset="0"/>
              <a:buNone/>
            </a:pPr>
            <a:endParaRPr lang="en-US" sz="2600" dirty="0" smtClean="0"/>
          </a:p>
          <a:p>
            <a:pPr>
              <a:lnSpc>
                <a:spcPct val="90000"/>
              </a:lnSpc>
              <a:buFont typeface="Times" pitchFamily="84" charset="0"/>
              <a:buChar char="•"/>
            </a:pPr>
            <a:r>
              <a:rPr lang="en-US" sz="2600" dirty="0" smtClean="0"/>
              <a:t>Generally speaking, there are virtually no limits to freedom of expression, however, there are some exceptions.</a:t>
            </a:r>
          </a:p>
          <a:p>
            <a:pPr>
              <a:lnSpc>
                <a:spcPct val="90000"/>
              </a:lnSpc>
              <a:buFont typeface="Times" pitchFamily="84" charset="0"/>
              <a:buNone/>
            </a:pPr>
            <a:r>
              <a:rPr lang="en-US" sz="2600" dirty="0" smtClean="0"/>
              <a:t>          = In schools, freedom of speech can be limited in order to </a:t>
            </a:r>
            <a:br>
              <a:rPr lang="en-US" sz="2600" dirty="0" smtClean="0"/>
            </a:br>
            <a:r>
              <a:rPr lang="en-US" sz="2600" dirty="0" smtClean="0"/>
              <a:t>         protect other students, and ensure people feel safe.</a:t>
            </a:r>
          </a:p>
          <a:p>
            <a:pPr>
              <a:lnSpc>
                <a:spcPct val="90000"/>
              </a:lnSpc>
              <a:buFont typeface="Times" pitchFamily="84" charset="0"/>
              <a:buNone/>
            </a:pPr>
            <a:r>
              <a:rPr lang="en-US" sz="2600" dirty="0" smtClean="0"/>
              <a:t>          = In some areas, “hate speech” is not considered to be </a:t>
            </a:r>
            <a:br>
              <a:rPr lang="en-US" sz="2600" dirty="0" smtClean="0"/>
            </a:br>
            <a:r>
              <a:rPr lang="en-US" sz="2600" dirty="0" smtClean="0"/>
              <a:t>         protected speech, as it is considered offensive and </a:t>
            </a:r>
            <a:br>
              <a:rPr lang="en-US" sz="2600" dirty="0" smtClean="0"/>
            </a:br>
            <a:r>
              <a:rPr lang="en-US" sz="2600" dirty="0" smtClean="0"/>
              <a:t>         unnecessary. </a:t>
            </a:r>
          </a:p>
          <a:p>
            <a:pPr>
              <a:lnSpc>
                <a:spcPct val="90000"/>
              </a:lnSpc>
              <a:buFont typeface="Arial" pitchFamily="84" charset="0"/>
              <a:buNone/>
            </a:pPr>
            <a:endParaRPr lang="en-US" sz="3000" dirty="0" smtClean="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753" name="Picture 3" descr="washington-crossing-the-delaware.jpg"/>
          <p:cNvPicPr>
            <a:picLocks noChangeAspect="1"/>
          </p:cNvPicPr>
          <p:nvPr/>
        </p:nvPicPr>
        <p:blipFill>
          <a:blip r:embed="rId3"/>
          <a:srcRect r="21892" b="21111"/>
          <a:stretch>
            <a:fillRect/>
          </a:stretch>
        </p:blipFill>
        <p:spPr bwMode="auto">
          <a:xfrm>
            <a:off x="0" y="0"/>
            <a:ext cx="9144000" cy="6858000"/>
          </a:xfrm>
          <a:prstGeom prst="rect">
            <a:avLst/>
          </a:prstGeom>
          <a:noFill/>
          <a:ln w="9525">
            <a:noFill/>
            <a:miter lim="800000"/>
            <a:headEnd/>
            <a:tailEnd/>
          </a:ln>
        </p:spPr>
      </p:pic>
      <p:sp>
        <p:nvSpPr>
          <p:cNvPr id="202754" name="Title 1"/>
          <p:cNvSpPr>
            <a:spLocks noGrp="1"/>
          </p:cNvSpPr>
          <p:nvPr>
            <p:ph type="title" idx="4294967295"/>
          </p:nvPr>
        </p:nvSpPr>
        <p:spPr>
          <a:xfrm>
            <a:off x="-228600" y="0"/>
            <a:ext cx="9448800" cy="1143000"/>
          </a:xfrm>
        </p:spPr>
        <p:txBody>
          <a:bodyPr/>
          <a:lstStyle/>
          <a:p>
            <a:pPr eaLnBrk="1" hangingPunct="1"/>
            <a:r>
              <a:rPr lang="en-US" sz="5400" smtClean="0">
                <a:latin typeface="Blackadder ITC" charset="0"/>
              </a:rPr>
              <a:t>The Bill of Rights</a:t>
            </a:r>
          </a:p>
        </p:txBody>
      </p:sp>
      <p:sp>
        <p:nvSpPr>
          <p:cNvPr id="202755" name="Content Placeholder 2"/>
          <p:cNvSpPr>
            <a:spLocks noGrp="1"/>
          </p:cNvSpPr>
          <p:nvPr>
            <p:ph idx="4294967295"/>
          </p:nvPr>
        </p:nvSpPr>
        <p:spPr>
          <a:xfrm>
            <a:off x="152400" y="914400"/>
            <a:ext cx="8915400" cy="5715000"/>
          </a:xfrm>
          <a:solidFill>
            <a:schemeClr val="bg1">
              <a:alpha val="70979"/>
            </a:schemeClr>
          </a:solidFill>
        </p:spPr>
        <p:txBody>
          <a:bodyPr/>
          <a:lstStyle/>
          <a:p>
            <a:pPr marL="0" indent="0">
              <a:lnSpc>
                <a:spcPct val="90000"/>
              </a:lnSpc>
              <a:buNone/>
            </a:pPr>
            <a:r>
              <a:rPr lang="en-US" sz="2600" dirty="0" smtClean="0"/>
              <a:t>-&gt; Amendment 2= Right to Bear Arms</a:t>
            </a:r>
          </a:p>
          <a:p>
            <a:pPr>
              <a:lnSpc>
                <a:spcPct val="90000"/>
              </a:lnSpc>
            </a:pPr>
            <a:r>
              <a:rPr lang="en-US" sz="2400" i="1" dirty="0" smtClean="0"/>
              <a:t>The second amendment states: “</a:t>
            </a:r>
            <a:r>
              <a:rPr lang="en-US" sz="2400" i="1" dirty="0"/>
              <a:t>A </a:t>
            </a:r>
            <a:r>
              <a:rPr lang="en-US" sz="2400" i="1" dirty="0" smtClean="0"/>
              <a:t>well </a:t>
            </a:r>
            <a:br>
              <a:rPr lang="en-US" sz="2400" i="1" dirty="0" smtClean="0"/>
            </a:br>
            <a:r>
              <a:rPr lang="en-US" sz="2400" i="1" dirty="0" smtClean="0"/>
              <a:t>regulated </a:t>
            </a:r>
            <a:r>
              <a:rPr lang="en-US" sz="2400" i="1" dirty="0"/>
              <a:t>Militia, being </a:t>
            </a:r>
            <a:r>
              <a:rPr lang="en-US" sz="2400" i="1" dirty="0" smtClean="0"/>
              <a:t>necessary </a:t>
            </a:r>
            <a:r>
              <a:rPr lang="en-US" sz="2400" i="1" dirty="0"/>
              <a:t>to </a:t>
            </a:r>
            <a:r>
              <a:rPr lang="en-US" sz="2400" i="1" dirty="0" smtClean="0"/>
              <a:t/>
            </a:r>
            <a:br>
              <a:rPr lang="en-US" sz="2400" i="1" dirty="0" smtClean="0"/>
            </a:br>
            <a:r>
              <a:rPr lang="en-US" sz="2400" i="1" dirty="0" smtClean="0"/>
              <a:t>the </a:t>
            </a:r>
            <a:r>
              <a:rPr lang="en-US" sz="2400" i="1" dirty="0"/>
              <a:t>security of a </a:t>
            </a:r>
            <a:r>
              <a:rPr lang="en-US" sz="2400" i="1" dirty="0" smtClean="0"/>
              <a:t>free </a:t>
            </a:r>
            <a:r>
              <a:rPr lang="en-US" sz="2400" i="1" dirty="0"/>
              <a:t>State, the right of </a:t>
            </a:r>
            <a:r>
              <a:rPr lang="en-US" sz="2400" i="1" dirty="0" smtClean="0"/>
              <a:t/>
            </a:r>
            <a:br>
              <a:rPr lang="en-US" sz="2400" i="1" dirty="0" smtClean="0"/>
            </a:br>
            <a:r>
              <a:rPr lang="en-US" sz="2400" i="1" dirty="0" smtClean="0"/>
              <a:t>the people </a:t>
            </a:r>
            <a:r>
              <a:rPr lang="en-US" sz="2400" i="1" dirty="0"/>
              <a:t>to keep and bear Arms, </a:t>
            </a:r>
            <a:r>
              <a:rPr lang="en-US" sz="2400" i="1" dirty="0" smtClean="0"/>
              <a:t/>
            </a:r>
            <a:br>
              <a:rPr lang="en-US" sz="2400" i="1" dirty="0" smtClean="0"/>
            </a:br>
            <a:r>
              <a:rPr lang="en-US" sz="2400" i="1" dirty="0" smtClean="0"/>
              <a:t>shall </a:t>
            </a:r>
            <a:r>
              <a:rPr lang="en-US" sz="2400" i="1" dirty="0"/>
              <a:t>not be infringed</a:t>
            </a:r>
            <a:r>
              <a:rPr lang="en-US" sz="2400" i="1" dirty="0" smtClean="0"/>
              <a:t>.”</a:t>
            </a:r>
          </a:p>
          <a:p>
            <a:pPr marL="0" indent="0">
              <a:lnSpc>
                <a:spcPct val="90000"/>
              </a:lnSpc>
              <a:buNone/>
            </a:pPr>
            <a:r>
              <a:rPr lang="en-US" sz="2600" dirty="0" smtClean="0"/>
              <a:t>-&gt; This means that people can own guns, </a:t>
            </a:r>
            <a:br>
              <a:rPr lang="en-US" sz="2600" dirty="0" smtClean="0"/>
            </a:br>
            <a:r>
              <a:rPr lang="en-US" sz="2600" dirty="0" smtClean="0"/>
              <a:t>    and use them.</a:t>
            </a:r>
          </a:p>
          <a:p>
            <a:pPr marL="0" indent="0">
              <a:lnSpc>
                <a:spcPct val="90000"/>
              </a:lnSpc>
              <a:buNone/>
            </a:pPr>
            <a:r>
              <a:rPr lang="en-US" sz="2600" dirty="0" smtClean="0"/>
              <a:t>-&gt; It also grants states the right to create </a:t>
            </a:r>
            <a:br>
              <a:rPr lang="en-US" sz="2600" dirty="0" smtClean="0"/>
            </a:br>
            <a:r>
              <a:rPr lang="en-US" sz="2600" dirty="0" smtClean="0"/>
              <a:t>    militias if they need them.</a:t>
            </a:r>
          </a:p>
          <a:p>
            <a:pPr>
              <a:lnSpc>
                <a:spcPct val="90000"/>
              </a:lnSpc>
            </a:pPr>
            <a:r>
              <a:rPr lang="en-US" sz="2600" dirty="0" smtClean="0"/>
              <a:t>When this amendment was first created, it was for the protection of American citizens, especially those people settling in new land in the Northwest.</a:t>
            </a:r>
            <a:r>
              <a:rPr lang="en-US" sz="2800" dirty="0" smtClean="0"/>
              <a:t> </a:t>
            </a:r>
            <a:endParaRPr lang="en-US" sz="3000" dirty="0" smtClean="0"/>
          </a:p>
        </p:txBody>
      </p:sp>
      <p:pic>
        <p:nvPicPr>
          <p:cNvPr id="202756" name="Picture 6" descr="Untitled1"/>
          <p:cNvPicPr>
            <a:picLocks noChangeAspect="1" noChangeArrowheads="1"/>
          </p:cNvPicPr>
          <p:nvPr/>
        </p:nvPicPr>
        <p:blipFill>
          <a:blip r:embed="rId4"/>
          <a:srcRect t="6169" b="1543"/>
          <a:stretch>
            <a:fillRect/>
          </a:stretch>
        </p:blipFill>
        <p:spPr bwMode="auto">
          <a:xfrm>
            <a:off x="6246768" y="1003300"/>
            <a:ext cx="2771820" cy="3577828"/>
          </a:xfrm>
          <a:prstGeom prst="rect">
            <a:avLst/>
          </a:prstGeom>
          <a:noFill/>
          <a:ln w="9525">
            <a:noFill/>
            <a:miter lim="800000"/>
            <a:headEnd/>
            <a:tailEnd/>
          </a:ln>
        </p:spPr>
      </p:pic>
      <p:sp>
        <p:nvSpPr>
          <p:cNvPr id="202757" name="Text Box 5"/>
          <p:cNvSpPr txBox="1">
            <a:spLocks noChangeArrowheads="1"/>
          </p:cNvSpPr>
          <p:nvPr/>
        </p:nvSpPr>
        <p:spPr bwMode="auto">
          <a:xfrm>
            <a:off x="152400" y="5791200"/>
            <a:ext cx="8839200" cy="923925"/>
          </a:xfrm>
          <a:prstGeom prst="rect">
            <a:avLst/>
          </a:prstGeom>
          <a:solidFill>
            <a:srgbClr val="8D5B25"/>
          </a:solidFill>
          <a:ln w="38100">
            <a:solidFill>
              <a:schemeClr val="tx1"/>
            </a:solidFill>
            <a:miter lim="800000"/>
            <a:headEnd/>
            <a:tailEnd/>
          </a:ln>
        </p:spPr>
        <p:txBody>
          <a:bodyPr>
            <a:prstTxWarp prst="textNoShape">
              <a:avLst/>
            </a:prstTxWarp>
            <a:spAutoFit/>
          </a:bodyPr>
          <a:lstStyle/>
          <a:p>
            <a:pPr algn="ctr" eaLnBrk="0" hangingPunct="0">
              <a:spcBef>
                <a:spcPct val="50000"/>
              </a:spcBef>
            </a:pPr>
            <a:r>
              <a:rPr lang="en-US" sz="2600">
                <a:solidFill>
                  <a:srgbClr val="FFFFFF"/>
                </a:solidFill>
              </a:rPr>
              <a:t>There is a lot of controversy about the Second Amendment today, though… what might cause this?</a:t>
            </a:r>
            <a:endParaRPr lang="en-US"/>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01" name="Picture 3" descr="washington-crossing-the-delaware.jpg"/>
          <p:cNvPicPr>
            <a:picLocks noChangeAspect="1"/>
          </p:cNvPicPr>
          <p:nvPr/>
        </p:nvPicPr>
        <p:blipFill>
          <a:blip r:embed="rId3"/>
          <a:srcRect r="21892" b="21111"/>
          <a:stretch>
            <a:fillRect/>
          </a:stretch>
        </p:blipFill>
        <p:spPr bwMode="auto">
          <a:xfrm>
            <a:off x="0" y="0"/>
            <a:ext cx="9144000" cy="6858000"/>
          </a:xfrm>
          <a:prstGeom prst="rect">
            <a:avLst/>
          </a:prstGeom>
          <a:noFill/>
          <a:ln w="9525">
            <a:noFill/>
            <a:miter lim="800000"/>
            <a:headEnd/>
            <a:tailEnd/>
          </a:ln>
        </p:spPr>
      </p:pic>
      <p:sp>
        <p:nvSpPr>
          <p:cNvPr id="204802" name="Title 1"/>
          <p:cNvSpPr>
            <a:spLocks noGrp="1"/>
          </p:cNvSpPr>
          <p:nvPr>
            <p:ph type="title" idx="4294967295"/>
          </p:nvPr>
        </p:nvSpPr>
        <p:spPr>
          <a:xfrm>
            <a:off x="-228600" y="0"/>
            <a:ext cx="9448800" cy="1143000"/>
          </a:xfrm>
        </p:spPr>
        <p:txBody>
          <a:bodyPr/>
          <a:lstStyle/>
          <a:p>
            <a:pPr eaLnBrk="1" hangingPunct="1"/>
            <a:r>
              <a:rPr lang="en-US" sz="5400" smtClean="0">
                <a:latin typeface="Blackadder ITC" charset="0"/>
              </a:rPr>
              <a:t>The Bill of Rights</a:t>
            </a:r>
          </a:p>
        </p:txBody>
      </p:sp>
      <p:sp>
        <p:nvSpPr>
          <p:cNvPr id="204803" name="Content Placeholder 2"/>
          <p:cNvSpPr>
            <a:spLocks noGrp="1"/>
          </p:cNvSpPr>
          <p:nvPr>
            <p:ph idx="4294967295"/>
          </p:nvPr>
        </p:nvSpPr>
        <p:spPr>
          <a:xfrm>
            <a:off x="152400" y="914400"/>
            <a:ext cx="8915400" cy="5715000"/>
          </a:xfrm>
          <a:solidFill>
            <a:schemeClr val="bg1">
              <a:alpha val="70979"/>
            </a:schemeClr>
          </a:solidFill>
        </p:spPr>
        <p:txBody>
          <a:bodyPr/>
          <a:lstStyle/>
          <a:p>
            <a:pPr marL="0" indent="0">
              <a:lnSpc>
                <a:spcPct val="90000"/>
              </a:lnSpc>
              <a:buNone/>
            </a:pPr>
            <a:r>
              <a:rPr lang="en-US" sz="2600" dirty="0" smtClean="0"/>
              <a:t>-&gt; Amendment 3= No quartering of </a:t>
            </a:r>
            <a:br>
              <a:rPr lang="en-US" sz="2600" dirty="0" smtClean="0"/>
            </a:br>
            <a:r>
              <a:rPr lang="en-US" sz="2600" dirty="0" smtClean="0"/>
              <a:t>    British soldiers</a:t>
            </a:r>
          </a:p>
          <a:p>
            <a:pPr>
              <a:lnSpc>
                <a:spcPct val="90000"/>
              </a:lnSpc>
            </a:pPr>
            <a:r>
              <a:rPr lang="en-US" sz="2600" dirty="0" smtClean="0"/>
              <a:t>The third amendment was created to</a:t>
            </a:r>
            <a:br>
              <a:rPr lang="en-US" sz="2600" dirty="0" smtClean="0"/>
            </a:br>
            <a:r>
              <a:rPr lang="en-US" sz="2600" dirty="0" smtClean="0"/>
              <a:t>make sure that something like the</a:t>
            </a:r>
            <a:br>
              <a:rPr lang="en-US" sz="2600" dirty="0" smtClean="0"/>
            </a:br>
            <a:r>
              <a:rPr lang="en-US" sz="2600" b="1" dirty="0" smtClean="0"/>
              <a:t>Quartering Act </a:t>
            </a:r>
            <a:r>
              <a:rPr lang="en-US" sz="2600" dirty="0" smtClean="0"/>
              <a:t>could never happen </a:t>
            </a:r>
            <a:br>
              <a:rPr lang="en-US" sz="2600" dirty="0" smtClean="0"/>
            </a:br>
            <a:r>
              <a:rPr lang="en-US" sz="2600" dirty="0" smtClean="0"/>
              <a:t>again. It protects American citizens </a:t>
            </a:r>
            <a:br>
              <a:rPr lang="en-US" sz="2600" dirty="0" smtClean="0"/>
            </a:br>
            <a:r>
              <a:rPr lang="en-US" sz="2600" dirty="0" smtClean="0"/>
              <a:t>from having to house soldiers in </a:t>
            </a:r>
            <a:br>
              <a:rPr lang="en-US" sz="2600" dirty="0" smtClean="0"/>
            </a:br>
            <a:r>
              <a:rPr lang="en-US" sz="2600" dirty="0" smtClean="0"/>
              <a:t>their homes. </a:t>
            </a:r>
          </a:p>
          <a:p>
            <a:pPr>
              <a:lnSpc>
                <a:spcPct val="90000"/>
              </a:lnSpc>
            </a:pPr>
            <a:r>
              <a:rPr lang="en-US" sz="2600" dirty="0" smtClean="0"/>
              <a:t>Because it is so specific, the third </a:t>
            </a:r>
            <a:br>
              <a:rPr lang="en-US" sz="2600" dirty="0" smtClean="0"/>
            </a:br>
            <a:r>
              <a:rPr lang="en-US" sz="2600" dirty="0" smtClean="0"/>
              <a:t>amendment is not really used today. </a:t>
            </a:r>
            <a:br>
              <a:rPr lang="en-US" sz="2600" dirty="0" smtClean="0"/>
            </a:br>
            <a:r>
              <a:rPr lang="en-US" sz="2600" dirty="0" smtClean="0"/>
              <a:t>However, because it is a part of the </a:t>
            </a:r>
            <a:br>
              <a:rPr lang="en-US" sz="2600" dirty="0" smtClean="0"/>
            </a:br>
            <a:r>
              <a:rPr lang="en-US" sz="2600" dirty="0" smtClean="0"/>
              <a:t>Constitution, it can never be </a:t>
            </a:r>
            <a:br>
              <a:rPr lang="en-US" sz="2600" dirty="0" smtClean="0"/>
            </a:br>
            <a:r>
              <a:rPr lang="en-US" sz="2600" dirty="0" smtClean="0"/>
              <a:t>changed! </a:t>
            </a:r>
            <a:endParaRPr lang="en-US" sz="3000" dirty="0" smtClean="0"/>
          </a:p>
        </p:txBody>
      </p:sp>
      <p:pic>
        <p:nvPicPr>
          <p:cNvPr id="204804" name="Picture 7" descr="british-officer"/>
          <p:cNvPicPr>
            <a:picLocks noChangeAspect="1" noChangeArrowheads="1"/>
          </p:cNvPicPr>
          <p:nvPr/>
        </p:nvPicPr>
        <p:blipFill>
          <a:blip r:embed="rId4"/>
          <a:srcRect t="5959" r="13458"/>
          <a:stretch>
            <a:fillRect/>
          </a:stretch>
        </p:blipFill>
        <p:spPr bwMode="auto">
          <a:xfrm>
            <a:off x="5652120" y="980728"/>
            <a:ext cx="3299793" cy="5579650"/>
          </a:xfrm>
          <a:prstGeom prst="rect">
            <a:avLst/>
          </a:prstGeom>
          <a:noFill/>
          <a:ln w="9525">
            <a:noFill/>
            <a:miter lim="800000"/>
            <a:headEnd/>
            <a:tailEnd/>
          </a:ln>
        </p:spPr>
      </p:pic>
      <p:sp>
        <p:nvSpPr>
          <p:cNvPr id="204805" name="AutoShape 8"/>
          <p:cNvSpPr>
            <a:spLocks noChangeArrowheads="1"/>
          </p:cNvSpPr>
          <p:nvPr/>
        </p:nvSpPr>
        <p:spPr bwMode="auto">
          <a:xfrm>
            <a:off x="6172200" y="2971800"/>
            <a:ext cx="1371600" cy="1066800"/>
          </a:xfrm>
          <a:prstGeom prst="wedgeEllipseCallout">
            <a:avLst>
              <a:gd name="adj1" fmla="val 64120"/>
              <a:gd name="adj2" fmla="val -65028"/>
            </a:avLst>
          </a:prstGeom>
          <a:solidFill>
            <a:schemeClr val="bg1"/>
          </a:solidFill>
          <a:ln w="9525">
            <a:solidFill>
              <a:schemeClr val="tx1"/>
            </a:solidFill>
            <a:miter lim="800000"/>
            <a:headEnd/>
            <a:tailEnd/>
          </a:ln>
        </p:spPr>
        <p:txBody>
          <a:bodyPr wrap="none" anchor="ctr">
            <a:prstTxWarp prst="textNoShape">
              <a:avLst/>
            </a:prstTxWarp>
          </a:bodyPr>
          <a:lstStyle/>
          <a:p>
            <a:pPr algn="ctr" eaLnBrk="0" hangingPunct="0"/>
            <a:r>
              <a:rPr lang="en-US" sz="1800"/>
              <a:t>I wanna</a:t>
            </a:r>
            <a:br>
              <a:rPr lang="en-US" sz="1800"/>
            </a:br>
            <a:r>
              <a:rPr lang="en-US" sz="1800"/>
              <a:t>stay at your</a:t>
            </a:r>
            <a:br>
              <a:rPr lang="en-US" sz="1800"/>
            </a:br>
            <a:r>
              <a:rPr lang="en-US" sz="1800"/>
              <a:t>house!</a:t>
            </a:r>
            <a:endParaRPr lang="en-US" sz="200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849" name="Picture 3" descr="washington-crossing-the-delaware.jpg"/>
          <p:cNvPicPr>
            <a:picLocks noChangeAspect="1"/>
          </p:cNvPicPr>
          <p:nvPr/>
        </p:nvPicPr>
        <p:blipFill>
          <a:blip r:embed="rId3"/>
          <a:srcRect r="21892" b="21111"/>
          <a:stretch>
            <a:fillRect/>
          </a:stretch>
        </p:blipFill>
        <p:spPr bwMode="auto">
          <a:xfrm>
            <a:off x="0" y="0"/>
            <a:ext cx="9144000" cy="6858000"/>
          </a:xfrm>
          <a:prstGeom prst="rect">
            <a:avLst/>
          </a:prstGeom>
          <a:noFill/>
          <a:ln w="9525">
            <a:noFill/>
            <a:miter lim="800000"/>
            <a:headEnd/>
            <a:tailEnd/>
          </a:ln>
        </p:spPr>
      </p:pic>
      <p:sp>
        <p:nvSpPr>
          <p:cNvPr id="206850" name="Title 1"/>
          <p:cNvSpPr>
            <a:spLocks noGrp="1"/>
          </p:cNvSpPr>
          <p:nvPr>
            <p:ph type="title" idx="4294967295"/>
          </p:nvPr>
        </p:nvSpPr>
        <p:spPr>
          <a:xfrm>
            <a:off x="-228600" y="0"/>
            <a:ext cx="9448800" cy="1143000"/>
          </a:xfrm>
        </p:spPr>
        <p:txBody>
          <a:bodyPr/>
          <a:lstStyle/>
          <a:p>
            <a:pPr eaLnBrk="1" hangingPunct="1"/>
            <a:r>
              <a:rPr lang="en-US" sz="5400" smtClean="0">
                <a:latin typeface="Blackadder ITC" charset="0"/>
              </a:rPr>
              <a:t>The Bill of Rights</a:t>
            </a:r>
          </a:p>
        </p:txBody>
      </p:sp>
      <p:sp>
        <p:nvSpPr>
          <p:cNvPr id="206851" name="Content Placeholder 2"/>
          <p:cNvSpPr>
            <a:spLocks noGrp="1"/>
          </p:cNvSpPr>
          <p:nvPr>
            <p:ph idx="4294967295"/>
          </p:nvPr>
        </p:nvSpPr>
        <p:spPr>
          <a:xfrm>
            <a:off x="152400" y="914400"/>
            <a:ext cx="8915400" cy="5715000"/>
          </a:xfrm>
          <a:solidFill>
            <a:schemeClr val="bg1">
              <a:alpha val="70979"/>
            </a:schemeClr>
          </a:solidFill>
        </p:spPr>
        <p:txBody>
          <a:bodyPr/>
          <a:lstStyle/>
          <a:p>
            <a:pPr marL="0" indent="0">
              <a:lnSpc>
                <a:spcPct val="90000"/>
              </a:lnSpc>
              <a:buNone/>
            </a:pPr>
            <a:r>
              <a:rPr lang="en-US" sz="2600" dirty="0" smtClean="0"/>
              <a:t>-&gt; Amendment 4= Protection from Search and Seizure</a:t>
            </a:r>
          </a:p>
          <a:p>
            <a:pPr>
              <a:lnSpc>
                <a:spcPct val="90000"/>
              </a:lnSpc>
            </a:pPr>
            <a:r>
              <a:rPr lang="en-US" sz="2600" dirty="0" smtClean="0"/>
              <a:t>This amendment ensures that people are protected from unlawful search and seizure.</a:t>
            </a:r>
          </a:p>
          <a:p>
            <a:pPr>
              <a:lnSpc>
                <a:spcPct val="90000"/>
              </a:lnSpc>
            </a:pPr>
            <a:r>
              <a:rPr lang="en-US" sz="2600" dirty="0" smtClean="0"/>
              <a:t>Because of this amendment, police need one of two things in order to enter your home.</a:t>
            </a:r>
          </a:p>
          <a:p>
            <a:pPr>
              <a:lnSpc>
                <a:spcPct val="90000"/>
              </a:lnSpc>
              <a:buFont typeface="Arial" pitchFamily="84" charset="0"/>
              <a:buNone/>
            </a:pPr>
            <a:r>
              <a:rPr lang="en-US" sz="2600" dirty="0" smtClean="0"/>
              <a:t>                = &gt; A search warrant signed by a judge</a:t>
            </a:r>
          </a:p>
          <a:p>
            <a:pPr>
              <a:lnSpc>
                <a:spcPct val="90000"/>
              </a:lnSpc>
              <a:buFont typeface="Arial" pitchFamily="84" charset="0"/>
              <a:buNone/>
            </a:pPr>
            <a:r>
              <a:rPr lang="en-US" sz="2600" dirty="0" smtClean="0"/>
              <a:t>                = &gt; Probable cause that a crime is being committed </a:t>
            </a:r>
            <a:br>
              <a:rPr lang="en-US" sz="2600" dirty="0" smtClean="0"/>
            </a:br>
            <a:r>
              <a:rPr lang="en-US" sz="2600" dirty="0" smtClean="0"/>
              <a:t>               right that second. </a:t>
            </a:r>
          </a:p>
          <a:p>
            <a:pPr>
              <a:lnSpc>
                <a:spcPct val="90000"/>
              </a:lnSpc>
            </a:pPr>
            <a:r>
              <a:rPr lang="en-US" sz="2600" dirty="0" smtClean="0"/>
              <a:t>However, the fourth amendment is different in places like schools. A supreme court decision (New Jersey v. T.L.O.) said that, with probable cause, a teacher, principal, security guard etc. can search a student’s bag or locker. </a:t>
            </a:r>
            <a:endParaRPr lang="en-US" sz="3000" dirty="0" smtClean="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897" name="Picture 3" descr="washington-crossing-the-delaware.jpg"/>
          <p:cNvPicPr>
            <a:picLocks noChangeAspect="1"/>
          </p:cNvPicPr>
          <p:nvPr/>
        </p:nvPicPr>
        <p:blipFill>
          <a:blip r:embed="rId3"/>
          <a:srcRect r="21892" b="21111"/>
          <a:stretch>
            <a:fillRect/>
          </a:stretch>
        </p:blipFill>
        <p:spPr bwMode="auto">
          <a:xfrm>
            <a:off x="0" y="0"/>
            <a:ext cx="9144000" cy="6858000"/>
          </a:xfrm>
          <a:prstGeom prst="rect">
            <a:avLst/>
          </a:prstGeom>
          <a:noFill/>
          <a:ln w="9525">
            <a:noFill/>
            <a:miter lim="800000"/>
            <a:headEnd/>
            <a:tailEnd/>
          </a:ln>
        </p:spPr>
      </p:pic>
      <p:sp>
        <p:nvSpPr>
          <p:cNvPr id="208898" name="Title 1"/>
          <p:cNvSpPr>
            <a:spLocks noGrp="1"/>
          </p:cNvSpPr>
          <p:nvPr>
            <p:ph type="title" idx="4294967295"/>
          </p:nvPr>
        </p:nvSpPr>
        <p:spPr>
          <a:xfrm>
            <a:off x="-228600" y="0"/>
            <a:ext cx="9448800" cy="1143000"/>
          </a:xfrm>
        </p:spPr>
        <p:txBody>
          <a:bodyPr/>
          <a:lstStyle/>
          <a:p>
            <a:pPr eaLnBrk="1" hangingPunct="1"/>
            <a:r>
              <a:rPr lang="en-US" sz="5400" smtClean="0">
                <a:latin typeface="Blackadder ITC" charset="0"/>
              </a:rPr>
              <a:t>The Bill of Rights</a:t>
            </a:r>
          </a:p>
        </p:txBody>
      </p:sp>
      <p:sp>
        <p:nvSpPr>
          <p:cNvPr id="208899" name="Content Placeholder 2"/>
          <p:cNvSpPr>
            <a:spLocks noGrp="1"/>
          </p:cNvSpPr>
          <p:nvPr>
            <p:ph idx="4294967295"/>
          </p:nvPr>
        </p:nvSpPr>
        <p:spPr>
          <a:xfrm>
            <a:off x="152400" y="914400"/>
            <a:ext cx="8915400" cy="5715000"/>
          </a:xfrm>
          <a:solidFill>
            <a:schemeClr val="bg1">
              <a:alpha val="70979"/>
            </a:schemeClr>
          </a:solidFill>
        </p:spPr>
        <p:txBody>
          <a:bodyPr/>
          <a:lstStyle/>
          <a:p>
            <a:pPr>
              <a:lnSpc>
                <a:spcPct val="90000"/>
              </a:lnSpc>
            </a:pPr>
            <a:r>
              <a:rPr lang="en-US" sz="2600" smtClean="0"/>
              <a:t>Amendment 4= Protection from Search and Seizure</a:t>
            </a:r>
          </a:p>
          <a:p>
            <a:pPr>
              <a:lnSpc>
                <a:spcPct val="90000"/>
              </a:lnSpc>
            </a:pPr>
            <a:r>
              <a:rPr lang="en-US" sz="2600" smtClean="0"/>
              <a:t>Which of these situations is an example of probable cause?</a:t>
            </a:r>
            <a:endParaRPr lang="en-US" sz="3000" smtClean="0"/>
          </a:p>
        </p:txBody>
      </p:sp>
      <p:sp>
        <p:nvSpPr>
          <p:cNvPr id="208900" name="Text Box 5"/>
          <p:cNvSpPr txBox="1">
            <a:spLocks noChangeArrowheads="1"/>
          </p:cNvSpPr>
          <p:nvPr/>
        </p:nvSpPr>
        <p:spPr bwMode="auto">
          <a:xfrm>
            <a:off x="228600" y="2209800"/>
            <a:ext cx="8686800" cy="3416300"/>
          </a:xfrm>
          <a:prstGeom prst="rect">
            <a:avLst/>
          </a:prstGeom>
          <a:solidFill>
            <a:srgbClr val="8D5B25"/>
          </a:solidFill>
          <a:ln w="38100">
            <a:solidFill>
              <a:schemeClr val="tx1"/>
            </a:solidFill>
            <a:miter lim="800000"/>
            <a:headEnd/>
            <a:tailEnd/>
          </a:ln>
        </p:spPr>
        <p:txBody>
          <a:bodyPr>
            <a:prstTxWarp prst="textNoShape">
              <a:avLst/>
            </a:prstTxWarp>
            <a:spAutoFit/>
          </a:bodyPr>
          <a:lstStyle/>
          <a:p>
            <a:pPr marL="457200" indent="-457200" algn="ctr" eaLnBrk="0" hangingPunct="0">
              <a:spcBef>
                <a:spcPct val="50000"/>
              </a:spcBef>
              <a:buFont typeface="Arial" pitchFamily="84" charset="0"/>
              <a:buAutoNum type="arabicPeriod"/>
            </a:pPr>
            <a:r>
              <a:rPr lang="en-US">
                <a:solidFill>
                  <a:schemeClr val="bg1"/>
                </a:solidFill>
              </a:rPr>
              <a:t>A policeman pulls over a car for speeding. The inside of the car smells like marijuana. Can the police officer search the car?</a:t>
            </a:r>
          </a:p>
          <a:p>
            <a:pPr marL="457200" indent="-457200" algn="ctr" eaLnBrk="0" hangingPunct="0">
              <a:spcBef>
                <a:spcPct val="50000"/>
              </a:spcBef>
              <a:buFont typeface="Arial" pitchFamily="84" charset="0"/>
              <a:buAutoNum type="arabicPeriod"/>
            </a:pPr>
            <a:r>
              <a:rPr lang="en-US">
                <a:solidFill>
                  <a:schemeClr val="bg1"/>
                </a:solidFill>
              </a:rPr>
              <a:t>A police officer hears a loud argument coming from a home. He knocks but no one answers. Can he open the door anyway?</a:t>
            </a:r>
          </a:p>
          <a:p>
            <a:pPr marL="457200" indent="-457200" algn="ctr" eaLnBrk="0" hangingPunct="0">
              <a:spcBef>
                <a:spcPct val="50000"/>
              </a:spcBef>
              <a:buFont typeface="Arial" pitchFamily="84" charset="0"/>
              <a:buAutoNum type="arabicPeriod"/>
            </a:pPr>
            <a:r>
              <a:rPr lang="en-US">
                <a:solidFill>
                  <a:schemeClr val="bg1"/>
                </a:solidFill>
              </a:rPr>
              <a:t>A police officer is in the neighborhood of a known criminal. Can he search houses in the area looking for the bad guy?</a:t>
            </a:r>
            <a:endParaRPr lang="en-US"/>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946" name="Picture 3" descr="washington-crossing-the-delaware.jpg"/>
          <p:cNvPicPr>
            <a:picLocks noChangeAspect="1"/>
          </p:cNvPicPr>
          <p:nvPr/>
        </p:nvPicPr>
        <p:blipFill>
          <a:blip r:embed="rId3"/>
          <a:srcRect r="21892" b="21111"/>
          <a:stretch>
            <a:fillRect/>
          </a:stretch>
        </p:blipFill>
        <p:spPr bwMode="auto">
          <a:xfrm>
            <a:off x="0" y="0"/>
            <a:ext cx="9144000" cy="6858000"/>
          </a:xfrm>
          <a:prstGeom prst="rect">
            <a:avLst/>
          </a:prstGeom>
          <a:noFill/>
          <a:ln w="9525">
            <a:noFill/>
            <a:miter lim="800000"/>
            <a:headEnd/>
            <a:tailEnd/>
          </a:ln>
        </p:spPr>
      </p:pic>
      <p:sp>
        <p:nvSpPr>
          <p:cNvPr id="210947" name="Title 1"/>
          <p:cNvSpPr>
            <a:spLocks noGrp="1"/>
          </p:cNvSpPr>
          <p:nvPr>
            <p:ph type="title" idx="4294967295"/>
          </p:nvPr>
        </p:nvSpPr>
        <p:spPr>
          <a:xfrm>
            <a:off x="-228600" y="0"/>
            <a:ext cx="9448800" cy="1143000"/>
          </a:xfrm>
        </p:spPr>
        <p:txBody>
          <a:bodyPr/>
          <a:lstStyle/>
          <a:p>
            <a:pPr eaLnBrk="1" hangingPunct="1"/>
            <a:r>
              <a:rPr lang="en-US" sz="5400" smtClean="0">
                <a:latin typeface="Blackadder ITC" charset="0"/>
              </a:rPr>
              <a:t>The Bill of Rights</a:t>
            </a:r>
          </a:p>
        </p:txBody>
      </p:sp>
      <p:sp>
        <p:nvSpPr>
          <p:cNvPr id="210948" name="Content Placeholder 2"/>
          <p:cNvSpPr>
            <a:spLocks noGrp="1"/>
          </p:cNvSpPr>
          <p:nvPr>
            <p:ph idx="4294967295"/>
          </p:nvPr>
        </p:nvSpPr>
        <p:spPr>
          <a:xfrm>
            <a:off x="152400" y="914400"/>
            <a:ext cx="8915400" cy="5715000"/>
          </a:xfrm>
          <a:solidFill>
            <a:schemeClr val="bg1">
              <a:alpha val="70979"/>
            </a:schemeClr>
          </a:solidFill>
        </p:spPr>
        <p:txBody>
          <a:bodyPr/>
          <a:lstStyle/>
          <a:p>
            <a:pPr marL="0" indent="0">
              <a:lnSpc>
                <a:spcPct val="90000"/>
              </a:lnSpc>
              <a:buNone/>
            </a:pPr>
            <a:r>
              <a:rPr lang="en-US" sz="3000" dirty="0" smtClean="0"/>
              <a:t>-&gt; Amendment 5 = Rights in criminal cases</a:t>
            </a:r>
          </a:p>
          <a:p>
            <a:pPr>
              <a:lnSpc>
                <a:spcPct val="90000"/>
              </a:lnSpc>
            </a:pPr>
            <a:r>
              <a:rPr lang="en-US" sz="3000" dirty="0" smtClean="0"/>
              <a:t>This amendment explains the rights a person has if they are accused of committing a criminal act.</a:t>
            </a:r>
          </a:p>
          <a:p>
            <a:pPr marL="0" indent="0">
              <a:lnSpc>
                <a:spcPct val="90000"/>
              </a:lnSpc>
              <a:buNone/>
            </a:pPr>
            <a:r>
              <a:rPr lang="en-US" sz="3000" dirty="0" smtClean="0"/>
              <a:t>-&gt; It includes: being brought before a grand jury “jury of</a:t>
            </a:r>
            <a:br>
              <a:rPr lang="en-US" sz="3000" dirty="0" smtClean="0"/>
            </a:br>
            <a:r>
              <a:rPr lang="en-US" sz="3000" dirty="0" smtClean="0"/>
              <a:t>     your peers” to conclude the outcome of the case.</a:t>
            </a:r>
          </a:p>
          <a:p>
            <a:pPr marL="0" indent="0">
              <a:lnSpc>
                <a:spcPct val="90000"/>
              </a:lnSpc>
              <a:buNone/>
            </a:pPr>
            <a:r>
              <a:rPr lang="en-US" sz="3000" dirty="0" smtClean="0"/>
              <a:t>-&gt; It also includes “due process of law”, which makes</a:t>
            </a:r>
            <a:br>
              <a:rPr lang="en-US" sz="3000" dirty="0" smtClean="0"/>
            </a:br>
            <a:r>
              <a:rPr lang="en-US" sz="3000" dirty="0" smtClean="0"/>
              <a:t>    sure the trial is fair, and both sides are heard.</a:t>
            </a:r>
          </a:p>
          <a:p>
            <a:pPr marL="0" indent="0">
              <a:lnSpc>
                <a:spcPct val="90000"/>
              </a:lnSpc>
              <a:buNone/>
            </a:pPr>
            <a:r>
              <a:rPr lang="en-US" sz="3000" dirty="0" smtClean="0"/>
              <a:t>-&gt; It also includes “the right to remain silent” –</a:t>
            </a:r>
            <a:br>
              <a:rPr lang="en-US" sz="3000" dirty="0" smtClean="0"/>
            </a:br>
            <a:r>
              <a:rPr lang="en-US" sz="3000" dirty="0" smtClean="0"/>
              <a:t>    protection from self-incrimination.</a:t>
            </a:r>
            <a:r>
              <a:rPr lang="en-US" sz="2600" dirty="0" smtClean="0"/>
              <a:t> </a:t>
            </a:r>
            <a:endParaRPr lang="en-US" sz="3000" dirty="0" smtClean="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994" name="Picture 3" descr="washington-crossing-the-delaware.jpg"/>
          <p:cNvPicPr>
            <a:picLocks noChangeAspect="1"/>
          </p:cNvPicPr>
          <p:nvPr/>
        </p:nvPicPr>
        <p:blipFill>
          <a:blip r:embed="rId3"/>
          <a:srcRect r="21892" b="21111"/>
          <a:stretch>
            <a:fillRect/>
          </a:stretch>
        </p:blipFill>
        <p:spPr bwMode="auto">
          <a:xfrm>
            <a:off x="0" y="0"/>
            <a:ext cx="9144000" cy="6858000"/>
          </a:xfrm>
          <a:prstGeom prst="rect">
            <a:avLst/>
          </a:prstGeom>
          <a:noFill/>
          <a:ln w="9525">
            <a:noFill/>
            <a:miter lim="800000"/>
            <a:headEnd/>
            <a:tailEnd/>
          </a:ln>
        </p:spPr>
      </p:pic>
      <p:sp>
        <p:nvSpPr>
          <p:cNvPr id="212995" name="Title 1"/>
          <p:cNvSpPr>
            <a:spLocks noGrp="1"/>
          </p:cNvSpPr>
          <p:nvPr>
            <p:ph type="title" idx="4294967295"/>
          </p:nvPr>
        </p:nvSpPr>
        <p:spPr>
          <a:xfrm>
            <a:off x="-304800" y="0"/>
            <a:ext cx="9448800" cy="1143000"/>
          </a:xfrm>
        </p:spPr>
        <p:txBody>
          <a:bodyPr/>
          <a:lstStyle/>
          <a:p>
            <a:pPr eaLnBrk="1" hangingPunct="1"/>
            <a:r>
              <a:rPr lang="en-US" sz="5400" smtClean="0">
                <a:latin typeface="Blackadder ITC" charset="0"/>
              </a:rPr>
              <a:t>The Bill of Rights</a:t>
            </a:r>
          </a:p>
        </p:txBody>
      </p:sp>
      <p:sp>
        <p:nvSpPr>
          <p:cNvPr id="212996" name="Content Placeholder 2"/>
          <p:cNvSpPr>
            <a:spLocks noGrp="1"/>
          </p:cNvSpPr>
          <p:nvPr>
            <p:ph idx="4294967295"/>
          </p:nvPr>
        </p:nvSpPr>
        <p:spPr>
          <a:xfrm>
            <a:off x="152400" y="914400"/>
            <a:ext cx="8915400" cy="5715000"/>
          </a:xfrm>
          <a:solidFill>
            <a:schemeClr val="bg1">
              <a:alpha val="70979"/>
            </a:schemeClr>
          </a:solidFill>
        </p:spPr>
        <p:txBody>
          <a:bodyPr/>
          <a:lstStyle/>
          <a:p>
            <a:pPr marL="0" indent="0">
              <a:lnSpc>
                <a:spcPct val="90000"/>
              </a:lnSpc>
              <a:buNone/>
            </a:pPr>
            <a:r>
              <a:rPr lang="en-US" sz="2800" dirty="0" smtClean="0"/>
              <a:t>-&gt; Amendment 6 = Right to a fair trial</a:t>
            </a:r>
          </a:p>
          <a:p>
            <a:pPr>
              <a:lnSpc>
                <a:spcPct val="90000"/>
              </a:lnSpc>
            </a:pPr>
            <a:r>
              <a:rPr lang="en-US" sz="2800" dirty="0" smtClean="0"/>
              <a:t>Amendment 6 is linked to amendment 5. They are often put together.</a:t>
            </a:r>
          </a:p>
          <a:p>
            <a:pPr>
              <a:lnSpc>
                <a:spcPct val="90000"/>
              </a:lnSpc>
            </a:pPr>
            <a:endParaRPr lang="en-US" sz="2800" dirty="0" smtClean="0"/>
          </a:p>
          <a:p>
            <a:pPr>
              <a:lnSpc>
                <a:spcPct val="90000"/>
              </a:lnSpc>
            </a:pPr>
            <a:endParaRPr lang="en-US" sz="2800" dirty="0" smtClean="0"/>
          </a:p>
          <a:p>
            <a:pPr>
              <a:lnSpc>
                <a:spcPct val="90000"/>
              </a:lnSpc>
            </a:pPr>
            <a:endParaRPr lang="en-US" sz="2800" dirty="0" smtClean="0"/>
          </a:p>
          <a:p>
            <a:pPr>
              <a:lnSpc>
                <a:spcPct val="90000"/>
              </a:lnSpc>
            </a:pPr>
            <a:endParaRPr lang="en-US" sz="2800" dirty="0" smtClean="0"/>
          </a:p>
          <a:p>
            <a:pPr>
              <a:lnSpc>
                <a:spcPct val="90000"/>
              </a:lnSpc>
            </a:pPr>
            <a:endParaRPr lang="en-US" sz="2800" dirty="0" smtClean="0"/>
          </a:p>
          <a:p>
            <a:pPr>
              <a:lnSpc>
                <a:spcPct val="90000"/>
              </a:lnSpc>
            </a:pPr>
            <a:endParaRPr lang="en-US" sz="2800" dirty="0" smtClean="0"/>
          </a:p>
          <a:p>
            <a:pPr>
              <a:lnSpc>
                <a:spcPct val="90000"/>
              </a:lnSpc>
            </a:pPr>
            <a:endParaRPr lang="en-US" sz="2800" dirty="0" smtClean="0"/>
          </a:p>
          <a:p>
            <a:pPr>
              <a:lnSpc>
                <a:spcPct val="90000"/>
              </a:lnSpc>
            </a:pPr>
            <a:r>
              <a:rPr lang="en-US" sz="2800" dirty="0" smtClean="0"/>
              <a:t>Together, parts of Amendment 6 and 5 are called “Miranda Rights”.</a:t>
            </a:r>
            <a:endParaRPr lang="en-US" sz="3000" dirty="0" smtClean="0"/>
          </a:p>
          <a:p>
            <a:pPr>
              <a:lnSpc>
                <a:spcPct val="90000"/>
              </a:lnSpc>
            </a:pPr>
            <a:endParaRPr lang="en-US" sz="3000" dirty="0" smtClean="0"/>
          </a:p>
        </p:txBody>
      </p:sp>
      <p:sp>
        <p:nvSpPr>
          <p:cNvPr id="212997" name="Text Box 5"/>
          <p:cNvSpPr txBox="1">
            <a:spLocks noChangeArrowheads="1"/>
          </p:cNvSpPr>
          <p:nvPr/>
        </p:nvSpPr>
        <p:spPr bwMode="auto">
          <a:xfrm>
            <a:off x="304800" y="2181225"/>
            <a:ext cx="8610600" cy="3305175"/>
          </a:xfrm>
          <a:prstGeom prst="rect">
            <a:avLst/>
          </a:prstGeom>
          <a:solidFill>
            <a:srgbClr val="8D5B25"/>
          </a:solidFill>
          <a:ln w="38100">
            <a:solidFill>
              <a:schemeClr val="tx1"/>
            </a:solidFill>
            <a:miter lim="800000"/>
            <a:headEnd/>
            <a:tailEnd/>
          </a:ln>
        </p:spPr>
        <p:txBody>
          <a:bodyPr>
            <a:prstTxWarp prst="textNoShape">
              <a:avLst/>
            </a:prstTxWarp>
            <a:spAutoFit/>
          </a:bodyPr>
          <a:lstStyle/>
          <a:p>
            <a:pPr marL="457200" indent="-457200" algn="ctr" eaLnBrk="0" hangingPunct="0"/>
            <a:r>
              <a:rPr lang="en-US" sz="2600">
                <a:solidFill>
                  <a:schemeClr val="bg1"/>
                </a:solidFill>
                <a:ea typeface="Osaka" pitchFamily="84" charset="-128"/>
                <a:cs typeface="Osaka" pitchFamily="84" charset="-128"/>
              </a:rPr>
              <a:t>A person has these rights if they are accused of a crime:</a:t>
            </a:r>
          </a:p>
          <a:p>
            <a:pPr marL="457200" indent="-457200" algn="ctr" eaLnBrk="0" hangingPunct="0">
              <a:buFontTx/>
              <a:buChar char="-"/>
            </a:pPr>
            <a:r>
              <a:rPr lang="en-US" sz="2600">
                <a:solidFill>
                  <a:schemeClr val="bg1"/>
                </a:solidFill>
                <a:ea typeface="Osaka" pitchFamily="84" charset="-128"/>
                <a:cs typeface="Osaka" pitchFamily="84" charset="-128"/>
              </a:rPr>
              <a:t>Be told of the crime of which he or she is accused.</a:t>
            </a:r>
          </a:p>
          <a:p>
            <a:pPr marL="457200" indent="-457200" algn="ctr" eaLnBrk="0" hangingPunct="0">
              <a:buFontTx/>
              <a:buChar char="-"/>
            </a:pPr>
            <a:r>
              <a:rPr lang="en-US" sz="2600">
                <a:solidFill>
                  <a:schemeClr val="bg1"/>
                </a:solidFill>
                <a:ea typeface="Osaka" pitchFamily="84" charset="-128"/>
                <a:cs typeface="Osaka" pitchFamily="84" charset="-128"/>
              </a:rPr>
              <a:t>Be given a speedy public trial before a fair jury, in the state in which the crime took place.</a:t>
            </a:r>
          </a:p>
          <a:p>
            <a:pPr marL="457200" indent="-457200" algn="ctr" eaLnBrk="0" hangingPunct="0">
              <a:buFontTx/>
              <a:buChar char="-"/>
            </a:pPr>
            <a:r>
              <a:rPr lang="en-US" sz="2600">
                <a:solidFill>
                  <a:schemeClr val="bg1"/>
                </a:solidFill>
                <a:ea typeface="Osaka" pitchFamily="84" charset="-128"/>
                <a:cs typeface="Osaka" pitchFamily="84" charset="-128"/>
              </a:rPr>
              <a:t>Have a lawyer to argue the case.</a:t>
            </a:r>
          </a:p>
          <a:p>
            <a:pPr marL="457200" indent="-457200" algn="ctr" eaLnBrk="0" hangingPunct="0">
              <a:buFontTx/>
              <a:buChar char="-"/>
            </a:pPr>
            <a:r>
              <a:rPr lang="en-US" sz="2600">
                <a:solidFill>
                  <a:schemeClr val="bg1"/>
                </a:solidFill>
                <a:ea typeface="Osaka" pitchFamily="84" charset="-128"/>
                <a:cs typeface="Osaka" pitchFamily="84" charset="-128"/>
              </a:rPr>
              <a:t>Have witnesses appear, by legal force if necessary, to tell the accused person’s side of the case.</a:t>
            </a:r>
          </a:p>
          <a:p>
            <a:pPr marL="457200" indent="-457200" algn="ctr" eaLnBrk="0" hangingPunct="0">
              <a:buFontTx/>
              <a:buChar char="-"/>
            </a:pPr>
            <a:r>
              <a:rPr lang="en-US" sz="2600">
                <a:solidFill>
                  <a:schemeClr val="bg1"/>
                </a:solidFill>
                <a:ea typeface="Osaka" pitchFamily="84" charset="-128"/>
                <a:cs typeface="Osaka" pitchFamily="84" charset="-128"/>
              </a:rPr>
              <a:t>Hear and questions what witnesses have to say.</a:t>
            </a:r>
            <a:r>
              <a:rPr lang="en-US" sz="2800">
                <a:ea typeface="Osaka" pitchFamily="84" charset="-128"/>
                <a:cs typeface="Osaka" pitchFamily="84" charset="-128"/>
              </a:rPr>
              <a:t> </a:t>
            </a: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42" name="Picture 3" descr="washington-crossing-the-delaware.jpg"/>
          <p:cNvPicPr>
            <a:picLocks noChangeAspect="1"/>
          </p:cNvPicPr>
          <p:nvPr/>
        </p:nvPicPr>
        <p:blipFill>
          <a:blip r:embed="rId3"/>
          <a:srcRect r="21892" b="21111"/>
          <a:stretch>
            <a:fillRect/>
          </a:stretch>
        </p:blipFill>
        <p:spPr bwMode="auto">
          <a:xfrm>
            <a:off x="0" y="0"/>
            <a:ext cx="9144000" cy="6858000"/>
          </a:xfrm>
          <a:prstGeom prst="rect">
            <a:avLst/>
          </a:prstGeom>
          <a:noFill/>
          <a:ln w="9525">
            <a:noFill/>
            <a:miter lim="800000"/>
            <a:headEnd/>
            <a:tailEnd/>
          </a:ln>
        </p:spPr>
      </p:pic>
      <p:sp>
        <p:nvSpPr>
          <p:cNvPr id="215043" name="Title 1"/>
          <p:cNvSpPr>
            <a:spLocks noGrp="1"/>
          </p:cNvSpPr>
          <p:nvPr>
            <p:ph type="title" idx="4294967295"/>
          </p:nvPr>
        </p:nvSpPr>
        <p:spPr>
          <a:xfrm>
            <a:off x="-228600" y="0"/>
            <a:ext cx="9448800" cy="1143000"/>
          </a:xfrm>
        </p:spPr>
        <p:txBody>
          <a:bodyPr/>
          <a:lstStyle/>
          <a:p>
            <a:pPr eaLnBrk="1" hangingPunct="1"/>
            <a:r>
              <a:rPr lang="en-US" sz="5400" smtClean="0">
                <a:latin typeface="Blackadder ITC" charset="0"/>
              </a:rPr>
              <a:t>The Bill of Rights</a:t>
            </a:r>
          </a:p>
        </p:txBody>
      </p:sp>
      <p:sp>
        <p:nvSpPr>
          <p:cNvPr id="215044" name="Content Placeholder 2"/>
          <p:cNvSpPr>
            <a:spLocks noGrp="1"/>
          </p:cNvSpPr>
          <p:nvPr>
            <p:ph idx="4294967295"/>
          </p:nvPr>
        </p:nvSpPr>
        <p:spPr>
          <a:xfrm>
            <a:off x="152400" y="914400"/>
            <a:ext cx="8915400" cy="5715000"/>
          </a:xfrm>
          <a:solidFill>
            <a:schemeClr val="bg1">
              <a:alpha val="70979"/>
            </a:schemeClr>
          </a:solidFill>
        </p:spPr>
        <p:txBody>
          <a:bodyPr/>
          <a:lstStyle/>
          <a:p>
            <a:pPr marL="0" indent="0">
              <a:lnSpc>
                <a:spcPct val="90000"/>
              </a:lnSpc>
              <a:buNone/>
            </a:pPr>
            <a:r>
              <a:rPr lang="en-US" sz="3000" dirty="0" smtClean="0"/>
              <a:t>-&gt; Amendment 7= Rights in civil cases</a:t>
            </a:r>
          </a:p>
          <a:p>
            <a:pPr>
              <a:lnSpc>
                <a:spcPct val="90000"/>
              </a:lnSpc>
            </a:pPr>
            <a:r>
              <a:rPr lang="en-US" sz="3000" dirty="0" smtClean="0"/>
              <a:t>Amendment 7 talks about the rights someone has if they are accused of a civil (not criminal) act.</a:t>
            </a:r>
          </a:p>
          <a:p>
            <a:pPr marL="0" indent="0">
              <a:lnSpc>
                <a:spcPct val="90000"/>
              </a:lnSpc>
              <a:buNone/>
            </a:pPr>
            <a:r>
              <a:rPr lang="en-US" sz="3000" dirty="0" smtClean="0"/>
              <a:t>-&gt; Unlike a criminal case, if a person goes to civil court,</a:t>
            </a:r>
            <a:br>
              <a:rPr lang="en-US" sz="3000" dirty="0" smtClean="0"/>
            </a:br>
            <a:r>
              <a:rPr lang="en-US" sz="3000" dirty="0" smtClean="0"/>
              <a:t>    the prosecutor does not need to prove “beyond a</a:t>
            </a:r>
            <a:br>
              <a:rPr lang="en-US" sz="3000" dirty="0" smtClean="0"/>
            </a:br>
            <a:r>
              <a:rPr lang="en-US" sz="3000" dirty="0" smtClean="0"/>
              <a:t>    reasonable doubt” just that the person is “most</a:t>
            </a:r>
            <a:br>
              <a:rPr lang="en-US" sz="3000" dirty="0" smtClean="0"/>
            </a:br>
            <a:r>
              <a:rPr lang="en-US" sz="3000" dirty="0" smtClean="0"/>
              <a:t>    likely” responsible.</a:t>
            </a:r>
          </a:p>
          <a:p>
            <a:pPr>
              <a:lnSpc>
                <a:spcPct val="90000"/>
              </a:lnSpc>
            </a:pPr>
            <a:r>
              <a:rPr lang="en-US" sz="3000" dirty="0" smtClean="0"/>
              <a:t>Civil lawsuits are usually about money, property, or some kind of dispute. </a:t>
            </a: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7090" name="Picture 3" descr="washington-crossing-the-delaware.jpg"/>
          <p:cNvPicPr>
            <a:picLocks noChangeAspect="1"/>
          </p:cNvPicPr>
          <p:nvPr/>
        </p:nvPicPr>
        <p:blipFill>
          <a:blip r:embed="rId3"/>
          <a:srcRect r="21892" b="21111"/>
          <a:stretch>
            <a:fillRect/>
          </a:stretch>
        </p:blipFill>
        <p:spPr bwMode="auto">
          <a:xfrm>
            <a:off x="0" y="0"/>
            <a:ext cx="9144000" cy="6858000"/>
          </a:xfrm>
          <a:prstGeom prst="rect">
            <a:avLst/>
          </a:prstGeom>
          <a:noFill/>
          <a:ln w="9525">
            <a:noFill/>
            <a:miter lim="800000"/>
            <a:headEnd/>
            <a:tailEnd/>
          </a:ln>
        </p:spPr>
      </p:pic>
      <p:sp>
        <p:nvSpPr>
          <p:cNvPr id="217091" name="Title 1"/>
          <p:cNvSpPr>
            <a:spLocks noGrp="1"/>
          </p:cNvSpPr>
          <p:nvPr>
            <p:ph type="title" idx="4294967295"/>
          </p:nvPr>
        </p:nvSpPr>
        <p:spPr>
          <a:xfrm>
            <a:off x="-228600" y="0"/>
            <a:ext cx="9448800" cy="1143000"/>
          </a:xfrm>
        </p:spPr>
        <p:txBody>
          <a:bodyPr/>
          <a:lstStyle/>
          <a:p>
            <a:pPr eaLnBrk="1" hangingPunct="1"/>
            <a:r>
              <a:rPr lang="en-US" sz="5400" smtClean="0">
                <a:latin typeface="Blackadder ITC" charset="0"/>
              </a:rPr>
              <a:t>The Bill of Rights</a:t>
            </a:r>
          </a:p>
        </p:txBody>
      </p:sp>
      <p:sp>
        <p:nvSpPr>
          <p:cNvPr id="217092" name="Content Placeholder 2"/>
          <p:cNvSpPr>
            <a:spLocks noGrp="1"/>
          </p:cNvSpPr>
          <p:nvPr>
            <p:ph idx="4294967295"/>
          </p:nvPr>
        </p:nvSpPr>
        <p:spPr>
          <a:xfrm>
            <a:off x="152400" y="914400"/>
            <a:ext cx="8915400" cy="5715000"/>
          </a:xfrm>
          <a:solidFill>
            <a:schemeClr val="bg1">
              <a:alpha val="70979"/>
            </a:schemeClr>
          </a:solidFill>
        </p:spPr>
        <p:txBody>
          <a:bodyPr/>
          <a:lstStyle/>
          <a:p>
            <a:pPr>
              <a:lnSpc>
                <a:spcPct val="90000"/>
              </a:lnSpc>
            </a:pPr>
            <a:r>
              <a:rPr lang="en-US" sz="4000" dirty="0" smtClean="0"/>
              <a:t>Amendment 8 = Bails, fines, and punishments</a:t>
            </a:r>
          </a:p>
          <a:p>
            <a:pPr marL="0" indent="0">
              <a:lnSpc>
                <a:spcPct val="90000"/>
              </a:lnSpc>
              <a:buNone/>
            </a:pPr>
            <a:r>
              <a:rPr lang="en-US" sz="4000" dirty="0" smtClean="0"/>
              <a:t>-&gt; Amendment 8 protects someone</a:t>
            </a:r>
            <a:br>
              <a:rPr lang="en-US" sz="4000" dirty="0" smtClean="0"/>
            </a:br>
            <a:r>
              <a:rPr lang="en-US" sz="4000" dirty="0" smtClean="0"/>
              <a:t>    accused of a crime from unreasonable</a:t>
            </a:r>
            <a:br>
              <a:rPr lang="en-US" sz="4000" dirty="0" smtClean="0"/>
            </a:br>
            <a:r>
              <a:rPr lang="en-US" sz="4000" dirty="0" smtClean="0"/>
              <a:t>    or extreme bail. </a:t>
            </a:r>
          </a:p>
          <a:p>
            <a:pPr>
              <a:lnSpc>
                <a:spcPct val="90000"/>
              </a:lnSpc>
            </a:pPr>
            <a:r>
              <a:rPr lang="en-US" sz="4000" dirty="0" smtClean="0"/>
              <a:t>It also ensures that people are treated reasonably well while they are in police custody - that they are given enough food etc.</a:t>
            </a:r>
            <a:r>
              <a:rPr lang="en-US" sz="3000" dirty="0" smtClean="0"/>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3" descr="washington-crossing-the-delaware.jpg"/>
          <p:cNvPicPr>
            <a:picLocks noChangeAspect="1"/>
          </p:cNvPicPr>
          <p:nvPr/>
        </p:nvPicPr>
        <p:blipFill>
          <a:blip r:embed="rId2"/>
          <a:srcRect r="21892" b="21111"/>
          <a:stretch>
            <a:fillRect/>
          </a:stretch>
        </p:blipFill>
        <p:spPr bwMode="auto">
          <a:xfrm>
            <a:off x="0" y="0"/>
            <a:ext cx="9144000" cy="6858000"/>
          </a:xfrm>
          <a:prstGeom prst="rect">
            <a:avLst/>
          </a:prstGeom>
          <a:noFill/>
          <a:ln w="9525">
            <a:noFill/>
            <a:miter lim="800000"/>
            <a:headEnd/>
            <a:tailEnd/>
          </a:ln>
        </p:spPr>
      </p:pic>
      <p:sp>
        <p:nvSpPr>
          <p:cNvPr id="26626" name="Title 1"/>
          <p:cNvSpPr>
            <a:spLocks noGrp="1"/>
          </p:cNvSpPr>
          <p:nvPr>
            <p:ph type="title"/>
          </p:nvPr>
        </p:nvSpPr>
        <p:spPr>
          <a:xfrm>
            <a:off x="457200" y="0"/>
            <a:ext cx="8229600" cy="1143000"/>
          </a:xfrm>
        </p:spPr>
        <p:txBody>
          <a:bodyPr/>
          <a:lstStyle/>
          <a:p>
            <a:pPr eaLnBrk="1" hangingPunct="1"/>
            <a:r>
              <a:rPr lang="en-US" sz="5400" smtClean="0">
                <a:latin typeface="Blackadder ITC" charset="0"/>
              </a:rPr>
              <a:t>Other English Colonies</a:t>
            </a:r>
          </a:p>
        </p:txBody>
      </p:sp>
      <p:sp>
        <p:nvSpPr>
          <p:cNvPr id="26627" name="Content Placeholder 2"/>
          <p:cNvSpPr>
            <a:spLocks noGrp="1"/>
          </p:cNvSpPr>
          <p:nvPr>
            <p:ph idx="1"/>
          </p:nvPr>
        </p:nvSpPr>
        <p:spPr>
          <a:xfrm>
            <a:off x="228600" y="762000"/>
            <a:ext cx="8686800" cy="6019800"/>
          </a:xfrm>
          <a:solidFill>
            <a:schemeClr val="bg1">
              <a:alpha val="70979"/>
            </a:schemeClr>
          </a:solidFill>
        </p:spPr>
        <p:txBody>
          <a:bodyPr/>
          <a:lstStyle/>
          <a:p>
            <a:pPr eaLnBrk="1" hangingPunct="1"/>
            <a:r>
              <a:rPr lang="en-US" sz="2200" b="1" dirty="0" smtClean="0">
                <a:latin typeface="Bookman Old Style" pitchFamily="84" charset="0"/>
              </a:rPr>
              <a:t>Rhode Island</a:t>
            </a:r>
            <a:r>
              <a:rPr lang="en-US" sz="2200" dirty="0" smtClean="0">
                <a:latin typeface="Bookman Old Style" pitchFamily="84" charset="0"/>
              </a:rPr>
              <a:t>: Roger Williams, Anne Hutchinson and other </a:t>
            </a:r>
            <a:br>
              <a:rPr lang="en-US" sz="2200" dirty="0" smtClean="0">
                <a:latin typeface="Bookman Old Style" pitchFamily="84" charset="0"/>
              </a:rPr>
            </a:br>
            <a:r>
              <a:rPr lang="en-US" sz="2200" dirty="0" smtClean="0">
                <a:latin typeface="Bookman Old Style" pitchFamily="84" charset="0"/>
              </a:rPr>
              <a:t>    “dissenters” who were banished from Massachusetts </a:t>
            </a:r>
            <a:br>
              <a:rPr lang="en-US" sz="2200" dirty="0" smtClean="0">
                <a:latin typeface="Bookman Old Style" pitchFamily="84" charset="0"/>
              </a:rPr>
            </a:br>
            <a:r>
              <a:rPr lang="en-US" sz="2200" dirty="0" smtClean="0">
                <a:latin typeface="Bookman Old Style" pitchFamily="84" charset="0"/>
              </a:rPr>
              <a:t>     settled in the more liberal Rhode Island.</a:t>
            </a:r>
          </a:p>
          <a:p>
            <a:pPr eaLnBrk="1" hangingPunct="1"/>
            <a:r>
              <a:rPr lang="en-US" sz="2200" b="1" dirty="0" smtClean="0">
                <a:latin typeface="Bookman Old Style" pitchFamily="84" charset="0"/>
              </a:rPr>
              <a:t>Connecticut</a:t>
            </a:r>
            <a:r>
              <a:rPr lang="en-US" sz="2200" dirty="0" smtClean="0">
                <a:latin typeface="Bookman Old Style" pitchFamily="84" charset="0"/>
              </a:rPr>
              <a:t>: Groups of Puritans who wanted more land </a:t>
            </a:r>
            <a:br>
              <a:rPr lang="en-US" sz="2200" dirty="0" smtClean="0">
                <a:latin typeface="Bookman Old Style" pitchFamily="84" charset="0"/>
              </a:rPr>
            </a:br>
            <a:r>
              <a:rPr lang="en-US" sz="2200" dirty="0" smtClean="0">
                <a:latin typeface="Bookman Old Style" pitchFamily="84" charset="0"/>
              </a:rPr>
              <a:t>     for livestock moved to Connecticut. They wrote the </a:t>
            </a:r>
            <a:br>
              <a:rPr lang="en-US" sz="2200" dirty="0" smtClean="0">
                <a:latin typeface="Bookman Old Style" pitchFamily="84" charset="0"/>
              </a:rPr>
            </a:br>
            <a:r>
              <a:rPr lang="en-US" sz="2200" dirty="0" smtClean="0">
                <a:latin typeface="Bookman Old Style" pitchFamily="84" charset="0"/>
              </a:rPr>
              <a:t>     first official state </a:t>
            </a:r>
            <a:r>
              <a:rPr lang="en-US" sz="2200" b="1" dirty="0" smtClean="0">
                <a:latin typeface="Bookman Old Style" pitchFamily="84" charset="0"/>
              </a:rPr>
              <a:t>constitution</a:t>
            </a:r>
            <a:r>
              <a:rPr lang="en-US" sz="2200" dirty="0" smtClean="0">
                <a:latin typeface="Bookman Old Style" pitchFamily="84" charset="0"/>
              </a:rPr>
              <a:t>. The CT settlers ran </a:t>
            </a:r>
            <a:br>
              <a:rPr lang="en-US" sz="2200" dirty="0" smtClean="0">
                <a:latin typeface="Bookman Old Style" pitchFamily="84" charset="0"/>
              </a:rPr>
            </a:br>
            <a:r>
              <a:rPr lang="en-US" sz="2200" dirty="0" smtClean="0">
                <a:latin typeface="Bookman Old Style" pitchFamily="84" charset="0"/>
              </a:rPr>
              <a:t>     into problems with local </a:t>
            </a:r>
            <a:r>
              <a:rPr lang="en-US" sz="2200" dirty="0" err="1" smtClean="0">
                <a:latin typeface="Bookman Old Style" pitchFamily="84" charset="0"/>
              </a:rPr>
              <a:t>Pequots</a:t>
            </a:r>
            <a:r>
              <a:rPr lang="en-US" sz="2200" dirty="0" smtClean="0">
                <a:latin typeface="Bookman Old Style" pitchFamily="84" charset="0"/>
              </a:rPr>
              <a:t> and </a:t>
            </a:r>
            <a:r>
              <a:rPr lang="en-US" sz="2200" dirty="0" err="1" smtClean="0">
                <a:latin typeface="Bookman Old Style" pitchFamily="84" charset="0"/>
              </a:rPr>
              <a:t>Mohegans</a:t>
            </a:r>
            <a:r>
              <a:rPr lang="en-US" sz="2200" dirty="0" smtClean="0">
                <a:latin typeface="Bookman Old Style" pitchFamily="84" charset="0"/>
              </a:rPr>
              <a:t>. The </a:t>
            </a:r>
            <a:br>
              <a:rPr lang="en-US" sz="2200" dirty="0" smtClean="0">
                <a:latin typeface="Bookman Old Style" pitchFamily="84" charset="0"/>
              </a:rPr>
            </a:br>
            <a:r>
              <a:rPr lang="en-US" sz="2200" dirty="0" smtClean="0">
                <a:latin typeface="Bookman Old Style" pitchFamily="84" charset="0"/>
              </a:rPr>
              <a:t>     settlers wiped out most of the </a:t>
            </a:r>
            <a:r>
              <a:rPr lang="en-US" sz="2200" dirty="0" err="1" smtClean="0">
                <a:latin typeface="Bookman Old Style" pitchFamily="84" charset="0"/>
              </a:rPr>
              <a:t>Pequots</a:t>
            </a:r>
            <a:r>
              <a:rPr lang="en-US" sz="2200" dirty="0" smtClean="0">
                <a:latin typeface="Bookman Old Style" pitchFamily="84" charset="0"/>
              </a:rPr>
              <a:t>, and sold many </a:t>
            </a:r>
            <a:br>
              <a:rPr lang="en-US" sz="2200" dirty="0" smtClean="0">
                <a:latin typeface="Bookman Old Style" pitchFamily="84" charset="0"/>
              </a:rPr>
            </a:br>
            <a:r>
              <a:rPr lang="en-US" sz="2200" dirty="0" smtClean="0">
                <a:latin typeface="Bookman Old Style" pitchFamily="84" charset="0"/>
              </a:rPr>
              <a:t>     into slavery to other Native American groups. </a:t>
            </a:r>
          </a:p>
          <a:p>
            <a:pPr eaLnBrk="1" hangingPunct="1"/>
            <a:r>
              <a:rPr lang="en-US" sz="2200" b="1" dirty="0" smtClean="0">
                <a:latin typeface="Bookman Old Style" pitchFamily="84" charset="0"/>
              </a:rPr>
              <a:t>New Hampshire </a:t>
            </a:r>
            <a:r>
              <a:rPr lang="en-US" sz="2200" dirty="0" smtClean="0">
                <a:latin typeface="Bookman Old Style" pitchFamily="84" charset="0"/>
              </a:rPr>
              <a:t>and </a:t>
            </a:r>
            <a:r>
              <a:rPr lang="en-US" sz="2200" b="1" dirty="0" smtClean="0">
                <a:latin typeface="Bookman Old Style" pitchFamily="84" charset="0"/>
              </a:rPr>
              <a:t>Maine</a:t>
            </a:r>
            <a:r>
              <a:rPr lang="en-US" sz="2200" dirty="0" smtClean="0">
                <a:latin typeface="Bookman Old Style" pitchFamily="84" charset="0"/>
              </a:rPr>
              <a:t>: Maine remained technically </a:t>
            </a:r>
            <a:br>
              <a:rPr lang="en-US" sz="2200" dirty="0" smtClean="0">
                <a:latin typeface="Bookman Old Style" pitchFamily="84" charset="0"/>
              </a:rPr>
            </a:br>
            <a:r>
              <a:rPr lang="en-US" sz="2200" dirty="0" smtClean="0">
                <a:latin typeface="Bookman Old Style" pitchFamily="84" charset="0"/>
              </a:rPr>
              <a:t>    a part of Massachusetts until 1820. New Hampshire </a:t>
            </a:r>
            <a:br>
              <a:rPr lang="en-US" sz="2200" dirty="0" smtClean="0">
                <a:latin typeface="Bookman Old Style" pitchFamily="84" charset="0"/>
              </a:rPr>
            </a:br>
            <a:r>
              <a:rPr lang="en-US" sz="2200" dirty="0" smtClean="0">
                <a:latin typeface="Bookman Old Style" pitchFamily="84" charset="0"/>
              </a:rPr>
              <a:t>    became a colony in 1677. </a:t>
            </a:r>
          </a:p>
          <a:p>
            <a:pPr eaLnBrk="1" hangingPunct="1"/>
            <a:r>
              <a:rPr lang="en-US" sz="2200" b="1" dirty="0" smtClean="0">
                <a:latin typeface="Bookman Old Style" pitchFamily="84" charset="0"/>
              </a:rPr>
              <a:t>New Netherlands/New York</a:t>
            </a:r>
            <a:r>
              <a:rPr lang="en-US" sz="2200" dirty="0" smtClean="0">
                <a:latin typeface="Bookman Old Style" pitchFamily="84" charset="0"/>
              </a:rPr>
              <a:t>: Originally settled by the </a:t>
            </a:r>
            <a:br>
              <a:rPr lang="en-US" sz="2200" dirty="0" smtClean="0">
                <a:latin typeface="Bookman Old Style" pitchFamily="84" charset="0"/>
              </a:rPr>
            </a:br>
            <a:r>
              <a:rPr lang="en-US" sz="2200" dirty="0" smtClean="0">
                <a:latin typeface="Bookman Old Style" pitchFamily="84" charset="0"/>
              </a:rPr>
              <a:t>    Dutch, New York was seized by English agents. The </a:t>
            </a:r>
            <a:br>
              <a:rPr lang="en-US" sz="2200" dirty="0" smtClean="0">
                <a:latin typeface="Bookman Old Style" pitchFamily="84" charset="0"/>
              </a:rPr>
            </a:br>
            <a:r>
              <a:rPr lang="en-US" sz="2200" dirty="0" smtClean="0">
                <a:latin typeface="Bookman Old Style" pitchFamily="84" charset="0"/>
              </a:rPr>
              <a:t>    King wanted the middle/southern colonies to be </a:t>
            </a:r>
            <a:br>
              <a:rPr lang="en-US" sz="2200" dirty="0" smtClean="0">
                <a:latin typeface="Bookman Old Style" pitchFamily="84" charset="0"/>
              </a:rPr>
            </a:br>
            <a:r>
              <a:rPr lang="en-US" sz="2200" dirty="0" smtClean="0">
                <a:latin typeface="Bookman Old Style" pitchFamily="84" charset="0"/>
              </a:rPr>
              <a:t>   connected to the Northern ones. England won the land.</a:t>
            </a:r>
            <a:br>
              <a:rPr lang="en-US" sz="2200" dirty="0" smtClean="0">
                <a:latin typeface="Bookman Old Style" pitchFamily="84" charset="0"/>
              </a:rPr>
            </a:br>
            <a:r>
              <a:rPr lang="en-US" sz="2200" dirty="0" smtClean="0">
                <a:latin typeface="Bookman Old Style" pitchFamily="84" charset="0"/>
              </a:rPr>
              <a:t>    </a:t>
            </a:r>
            <a:r>
              <a:rPr lang="en-US" sz="2200" b="1" dirty="0" smtClean="0">
                <a:latin typeface="Bookman Old Style" pitchFamily="84" charset="0"/>
              </a:rPr>
              <a:t>New Jersey </a:t>
            </a:r>
            <a:r>
              <a:rPr lang="en-US" sz="2200" dirty="0" smtClean="0">
                <a:latin typeface="Bookman Old Style" pitchFamily="84" charset="0"/>
              </a:rPr>
              <a:t>was settled soon after.  </a:t>
            </a:r>
            <a:endParaRPr lang="en-US" sz="2200" b="1" dirty="0" smtClean="0">
              <a:latin typeface="Bookman Old Style" pitchFamily="84" charset="0"/>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9138" name="Picture 3" descr="washington-crossing-the-delaware.jpg"/>
          <p:cNvPicPr>
            <a:picLocks noChangeAspect="1"/>
          </p:cNvPicPr>
          <p:nvPr/>
        </p:nvPicPr>
        <p:blipFill>
          <a:blip r:embed="rId3"/>
          <a:srcRect r="21892" b="21111"/>
          <a:stretch>
            <a:fillRect/>
          </a:stretch>
        </p:blipFill>
        <p:spPr bwMode="auto">
          <a:xfrm>
            <a:off x="0" y="0"/>
            <a:ext cx="9144000" cy="6858000"/>
          </a:xfrm>
          <a:prstGeom prst="rect">
            <a:avLst/>
          </a:prstGeom>
          <a:noFill/>
          <a:ln w="9525">
            <a:noFill/>
            <a:miter lim="800000"/>
            <a:headEnd/>
            <a:tailEnd/>
          </a:ln>
        </p:spPr>
      </p:pic>
      <p:sp>
        <p:nvSpPr>
          <p:cNvPr id="219139" name="Title 1"/>
          <p:cNvSpPr>
            <a:spLocks noGrp="1"/>
          </p:cNvSpPr>
          <p:nvPr>
            <p:ph type="title" idx="4294967295"/>
          </p:nvPr>
        </p:nvSpPr>
        <p:spPr>
          <a:xfrm>
            <a:off x="-228600" y="0"/>
            <a:ext cx="9448800" cy="1143000"/>
          </a:xfrm>
        </p:spPr>
        <p:txBody>
          <a:bodyPr/>
          <a:lstStyle/>
          <a:p>
            <a:pPr eaLnBrk="1" hangingPunct="1"/>
            <a:r>
              <a:rPr lang="en-US" sz="5400" smtClean="0">
                <a:latin typeface="Blackadder ITC" charset="0"/>
              </a:rPr>
              <a:t>The Bill of Rights</a:t>
            </a:r>
          </a:p>
        </p:txBody>
      </p:sp>
      <p:sp>
        <p:nvSpPr>
          <p:cNvPr id="219140" name="Content Placeholder 2"/>
          <p:cNvSpPr>
            <a:spLocks noGrp="1"/>
          </p:cNvSpPr>
          <p:nvPr>
            <p:ph idx="4294967295"/>
          </p:nvPr>
        </p:nvSpPr>
        <p:spPr>
          <a:xfrm>
            <a:off x="152400" y="914400"/>
            <a:ext cx="8915400" cy="5715000"/>
          </a:xfrm>
          <a:solidFill>
            <a:schemeClr val="bg1">
              <a:alpha val="70979"/>
            </a:schemeClr>
          </a:solidFill>
        </p:spPr>
        <p:txBody>
          <a:bodyPr/>
          <a:lstStyle/>
          <a:p>
            <a:pPr marL="0" indent="0">
              <a:lnSpc>
                <a:spcPct val="90000"/>
              </a:lnSpc>
              <a:buNone/>
            </a:pPr>
            <a:r>
              <a:rPr lang="en-US" dirty="0" smtClean="0"/>
              <a:t>-&gt; Amendment 9 = Other rights not listed</a:t>
            </a:r>
          </a:p>
          <a:p>
            <a:pPr>
              <a:lnSpc>
                <a:spcPct val="90000"/>
              </a:lnSpc>
            </a:pPr>
            <a:r>
              <a:rPr lang="en-US" dirty="0" smtClean="0"/>
              <a:t>Amendment 9 is often cited as including things like “right to privacy”, and other rights that are not listed explicitly in the rest of the Constitution.  </a:t>
            </a:r>
          </a:p>
          <a:p>
            <a:pPr>
              <a:lnSpc>
                <a:spcPct val="90000"/>
              </a:lnSpc>
            </a:pPr>
            <a:r>
              <a:rPr lang="en-US" dirty="0" smtClean="0"/>
              <a:t>It is also one of the more controversial amendments, because it is so vague.</a:t>
            </a:r>
          </a:p>
          <a:p>
            <a:pPr marL="0" indent="0">
              <a:lnSpc>
                <a:spcPct val="90000"/>
              </a:lnSpc>
              <a:buNone/>
            </a:pPr>
            <a:r>
              <a:rPr lang="en-US" dirty="0" smtClean="0"/>
              <a:t>-&gt; In plain English, it basically says, “There are other</a:t>
            </a:r>
            <a:br>
              <a:rPr lang="en-US" dirty="0" smtClean="0"/>
            </a:br>
            <a:r>
              <a:rPr lang="en-US" dirty="0" smtClean="0"/>
              <a:t>    rights that people have that are not listed in the</a:t>
            </a:r>
            <a:br>
              <a:rPr lang="en-US" dirty="0" smtClean="0"/>
            </a:br>
            <a:r>
              <a:rPr lang="en-US" dirty="0" smtClean="0"/>
              <a:t>    Constitution”. </a:t>
            </a:r>
          </a:p>
        </p:txBody>
      </p:sp>
      <p:sp>
        <p:nvSpPr>
          <p:cNvPr id="219141" name="Text Box 5"/>
          <p:cNvSpPr txBox="1">
            <a:spLocks noChangeArrowheads="1"/>
          </p:cNvSpPr>
          <p:nvPr/>
        </p:nvSpPr>
        <p:spPr bwMode="auto">
          <a:xfrm>
            <a:off x="304800" y="5410200"/>
            <a:ext cx="8610600" cy="527050"/>
          </a:xfrm>
          <a:prstGeom prst="rect">
            <a:avLst/>
          </a:prstGeom>
          <a:solidFill>
            <a:srgbClr val="8D5B25"/>
          </a:solidFill>
          <a:ln w="38100">
            <a:solidFill>
              <a:schemeClr val="tx1"/>
            </a:solidFill>
            <a:miter lim="800000"/>
            <a:headEnd/>
            <a:tailEnd/>
          </a:ln>
        </p:spPr>
        <p:txBody>
          <a:bodyPr>
            <a:prstTxWarp prst="textNoShape">
              <a:avLst/>
            </a:prstTxWarp>
            <a:spAutoFit/>
          </a:bodyPr>
          <a:lstStyle/>
          <a:p>
            <a:pPr marL="457200" indent="-457200" algn="ctr" eaLnBrk="0" hangingPunct="0"/>
            <a:r>
              <a:rPr lang="en-US" sz="2600">
                <a:solidFill>
                  <a:schemeClr val="bg1"/>
                </a:solidFill>
                <a:ea typeface="Osaka" pitchFamily="84" charset="-128"/>
                <a:cs typeface="Osaka" pitchFamily="84" charset="-128"/>
              </a:rPr>
              <a:t>Why might this cause problems?</a:t>
            </a:r>
            <a:r>
              <a:rPr lang="en-US" sz="2800">
                <a:ea typeface="Osaka" pitchFamily="84" charset="-128"/>
                <a:cs typeface="Osaka" pitchFamily="84" charset="-128"/>
              </a:rPr>
              <a:t> </a:t>
            </a: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1186" name="Picture 3" descr="washington-crossing-the-delaware.jpg"/>
          <p:cNvPicPr>
            <a:picLocks noChangeAspect="1"/>
          </p:cNvPicPr>
          <p:nvPr/>
        </p:nvPicPr>
        <p:blipFill>
          <a:blip r:embed="rId3"/>
          <a:srcRect r="21892" b="21111"/>
          <a:stretch>
            <a:fillRect/>
          </a:stretch>
        </p:blipFill>
        <p:spPr bwMode="auto">
          <a:xfrm>
            <a:off x="0" y="0"/>
            <a:ext cx="9144000" cy="6858000"/>
          </a:xfrm>
          <a:prstGeom prst="rect">
            <a:avLst/>
          </a:prstGeom>
          <a:noFill/>
          <a:ln w="9525">
            <a:noFill/>
            <a:miter lim="800000"/>
            <a:headEnd/>
            <a:tailEnd/>
          </a:ln>
        </p:spPr>
      </p:pic>
      <p:sp>
        <p:nvSpPr>
          <p:cNvPr id="221187" name="Title 1"/>
          <p:cNvSpPr>
            <a:spLocks noGrp="1"/>
          </p:cNvSpPr>
          <p:nvPr>
            <p:ph type="title" idx="4294967295"/>
          </p:nvPr>
        </p:nvSpPr>
        <p:spPr>
          <a:xfrm>
            <a:off x="-228600" y="0"/>
            <a:ext cx="9448800" cy="1143000"/>
          </a:xfrm>
        </p:spPr>
        <p:txBody>
          <a:bodyPr/>
          <a:lstStyle/>
          <a:p>
            <a:pPr eaLnBrk="1" hangingPunct="1"/>
            <a:r>
              <a:rPr lang="en-US" sz="5400" smtClean="0">
                <a:latin typeface="Blackadder ITC" charset="0"/>
              </a:rPr>
              <a:t>The Bill of Rights</a:t>
            </a:r>
          </a:p>
        </p:txBody>
      </p:sp>
      <p:sp>
        <p:nvSpPr>
          <p:cNvPr id="221188" name="Content Placeholder 2"/>
          <p:cNvSpPr>
            <a:spLocks noGrp="1"/>
          </p:cNvSpPr>
          <p:nvPr>
            <p:ph idx="4294967295"/>
          </p:nvPr>
        </p:nvSpPr>
        <p:spPr>
          <a:xfrm>
            <a:off x="152400" y="914400"/>
            <a:ext cx="8915400" cy="5715000"/>
          </a:xfrm>
          <a:solidFill>
            <a:schemeClr val="bg1">
              <a:alpha val="70979"/>
            </a:schemeClr>
          </a:solidFill>
        </p:spPr>
        <p:txBody>
          <a:bodyPr/>
          <a:lstStyle/>
          <a:p>
            <a:pPr marL="0" indent="0">
              <a:lnSpc>
                <a:spcPct val="90000"/>
              </a:lnSpc>
              <a:buNone/>
            </a:pPr>
            <a:r>
              <a:rPr lang="en-US" sz="3600" smtClean="0"/>
              <a:t>-&gt; Amendment 10 = Powers that are not stated</a:t>
            </a:r>
            <a:br>
              <a:rPr lang="en-US" sz="3600" smtClean="0"/>
            </a:br>
            <a:r>
              <a:rPr lang="en-US" sz="3600" smtClean="0"/>
              <a:t>   in the Constitution are given to the states. </a:t>
            </a:r>
          </a:p>
          <a:p>
            <a:pPr>
              <a:lnSpc>
                <a:spcPct val="90000"/>
              </a:lnSpc>
            </a:pPr>
            <a:r>
              <a:rPr lang="en-US" sz="3600" dirty="0" smtClean="0"/>
              <a:t>Amendment 10 is the final amendment of the Bill of Rights. It says that any powers not explicitly stated in the Constitution are given to the states.</a:t>
            </a:r>
          </a:p>
          <a:p>
            <a:pPr>
              <a:lnSpc>
                <a:spcPct val="90000"/>
              </a:lnSpc>
            </a:pPr>
            <a:r>
              <a:rPr lang="en-US" sz="3600" dirty="0" smtClean="0"/>
              <a:t>This is why things like school systems, marriage laws, and other licensures (medical, law, teaching) are all controlled by the states.</a:t>
            </a:r>
            <a:r>
              <a:rPr lang="en-US" dirty="0" smtClean="0"/>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3" descr="washington-crossing-the-delaware.jpg"/>
          <p:cNvPicPr>
            <a:picLocks noChangeAspect="1"/>
          </p:cNvPicPr>
          <p:nvPr/>
        </p:nvPicPr>
        <p:blipFill>
          <a:blip r:embed="rId2"/>
          <a:srcRect r="21892" b="21111"/>
          <a:stretch>
            <a:fillRect/>
          </a:stretch>
        </p:blipFill>
        <p:spPr bwMode="auto">
          <a:xfrm>
            <a:off x="0" y="0"/>
            <a:ext cx="9144000" cy="6858000"/>
          </a:xfrm>
          <a:prstGeom prst="rect">
            <a:avLst/>
          </a:prstGeom>
          <a:noFill/>
          <a:ln w="9525">
            <a:noFill/>
            <a:miter lim="800000"/>
            <a:headEnd/>
            <a:tailEnd/>
          </a:ln>
        </p:spPr>
      </p:pic>
      <p:sp>
        <p:nvSpPr>
          <p:cNvPr id="27650" name="Title 1"/>
          <p:cNvSpPr>
            <a:spLocks noGrp="1"/>
          </p:cNvSpPr>
          <p:nvPr>
            <p:ph type="title"/>
          </p:nvPr>
        </p:nvSpPr>
        <p:spPr>
          <a:xfrm>
            <a:off x="457200" y="0"/>
            <a:ext cx="8229600" cy="1143000"/>
          </a:xfrm>
        </p:spPr>
        <p:txBody>
          <a:bodyPr/>
          <a:lstStyle/>
          <a:p>
            <a:pPr eaLnBrk="1" hangingPunct="1"/>
            <a:r>
              <a:rPr lang="en-US" sz="5400" smtClean="0">
                <a:latin typeface="Blackadder ITC" charset="0"/>
              </a:rPr>
              <a:t>Other English Colonies</a:t>
            </a:r>
          </a:p>
        </p:txBody>
      </p:sp>
      <p:sp>
        <p:nvSpPr>
          <p:cNvPr id="27651" name="Content Placeholder 2"/>
          <p:cNvSpPr>
            <a:spLocks noGrp="1"/>
          </p:cNvSpPr>
          <p:nvPr>
            <p:ph idx="1"/>
          </p:nvPr>
        </p:nvSpPr>
        <p:spPr>
          <a:xfrm>
            <a:off x="381000" y="838200"/>
            <a:ext cx="8534400" cy="5943600"/>
          </a:xfrm>
          <a:solidFill>
            <a:schemeClr val="bg1">
              <a:alpha val="70979"/>
            </a:schemeClr>
          </a:solidFill>
        </p:spPr>
        <p:txBody>
          <a:bodyPr/>
          <a:lstStyle/>
          <a:p>
            <a:pPr eaLnBrk="1" hangingPunct="1"/>
            <a:r>
              <a:rPr lang="en-US" sz="2200" b="1" dirty="0" smtClean="0">
                <a:latin typeface="Bookman Old Style" pitchFamily="84" charset="0"/>
              </a:rPr>
              <a:t>Pennsylvania </a:t>
            </a:r>
            <a:r>
              <a:rPr lang="en-US" sz="2200" dirty="0" smtClean="0">
                <a:latin typeface="Bookman Old Style" pitchFamily="84" charset="0"/>
              </a:rPr>
              <a:t>&amp; </a:t>
            </a:r>
            <a:r>
              <a:rPr lang="en-US" sz="2200" b="1" dirty="0" smtClean="0">
                <a:latin typeface="Bookman Old Style" pitchFamily="84" charset="0"/>
              </a:rPr>
              <a:t>Delaware</a:t>
            </a:r>
            <a:r>
              <a:rPr lang="en-US" sz="2200" dirty="0" smtClean="0">
                <a:latin typeface="Bookman Old Style" pitchFamily="84" charset="0"/>
              </a:rPr>
              <a:t>: William Penn was given land   </a:t>
            </a:r>
            <a:br>
              <a:rPr lang="en-US" sz="2200" dirty="0" smtClean="0">
                <a:latin typeface="Bookman Old Style" pitchFamily="84" charset="0"/>
              </a:rPr>
            </a:br>
            <a:r>
              <a:rPr lang="en-US" sz="2200" dirty="0" smtClean="0">
                <a:latin typeface="Bookman Old Style" pitchFamily="84" charset="0"/>
              </a:rPr>
              <a:t>     in the New World to re-pay a debt. He established a </a:t>
            </a:r>
            <a:br>
              <a:rPr lang="en-US" sz="2200" dirty="0" smtClean="0">
                <a:latin typeface="Bookman Old Style" pitchFamily="84" charset="0"/>
              </a:rPr>
            </a:br>
            <a:r>
              <a:rPr lang="en-US" sz="2200" dirty="0" smtClean="0">
                <a:latin typeface="Bookman Old Style" pitchFamily="84" charset="0"/>
              </a:rPr>
              <a:t>     Quaker colony in PA. Later, Delaware would split off.</a:t>
            </a:r>
          </a:p>
          <a:p>
            <a:pPr eaLnBrk="1" hangingPunct="1"/>
            <a:r>
              <a:rPr lang="en-US" sz="2200" b="1" dirty="0" smtClean="0">
                <a:latin typeface="Bookman Old Style" pitchFamily="84" charset="0"/>
              </a:rPr>
              <a:t>North Carolina</a:t>
            </a:r>
            <a:r>
              <a:rPr lang="en-US" sz="2200" dirty="0" smtClean="0">
                <a:latin typeface="Bookman Old Style" pitchFamily="84" charset="0"/>
              </a:rPr>
              <a:t>: North Carolina developed slowly. Their </a:t>
            </a:r>
            <a:br>
              <a:rPr lang="en-US" sz="2200" dirty="0" smtClean="0">
                <a:latin typeface="Bookman Old Style" pitchFamily="84" charset="0"/>
              </a:rPr>
            </a:br>
            <a:r>
              <a:rPr lang="en-US" sz="2200" dirty="0" smtClean="0">
                <a:latin typeface="Bookman Old Style" pitchFamily="84" charset="0"/>
              </a:rPr>
              <a:t>    main economy was based on tobacco. </a:t>
            </a:r>
          </a:p>
          <a:p>
            <a:pPr eaLnBrk="1" hangingPunct="1"/>
            <a:r>
              <a:rPr lang="en-US" sz="2200" b="1" dirty="0" smtClean="0">
                <a:latin typeface="Bookman Old Style" pitchFamily="84" charset="0"/>
              </a:rPr>
              <a:t>South Carolina</a:t>
            </a:r>
            <a:r>
              <a:rPr lang="en-US" sz="2200" dirty="0" smtClean="0">
                <a:latin typeface="Bookman Old Style" pitchFamily="84" charset="0"/>
              </a:rPr>
              <a:t>: Originally established in the hopes that </a:t>
            </a:r>
            <a:br>
              <a:rPr lang="en-US" sz="2200" dirty="0" smtClean="0">
                <a:latin typeface="Bookman Old Style" pitchFamily="84" charset="0"/>
              </a:rPr>
            </a:br>
            <a:r>
              <a:rPr lang="en-US" sz="2200" dirty="0" smtClean="0">
                <a:latin typeface="Bookman Old Style" pitchFamily="84" charset="0"/>
              </a:rPr>
              <a:t>    it would be good for growing sugarcane. The sugarcane</a:t>
            </a:r>
            <a:br>
              <a:rPr lang="en-US" sz="2200" dirty="0" smtClean="0">
                <a:latin typeface="Bookman Old Style" pitchFamily="84" charset="0"/>
              </a:rPr>
            </a:br>
            <a:r>
              <a:rPr lang="en-US" sz="2200" dirty="0" smtClean="0">
                <a:latin typeface="Bookman Old Style" pitchFamily="84" charset="0"/>
              </a:rPr>
              <a:t>    crop failed, and South Carolinian economy became </a:t>
            </a:r>
            <a:br>
              <a:rPr lang="en-US" sz="2200" dirty="0" smtClean="0">
                <a:latin typeface="Bookman Old Style" pitchFamily="84" charset="0"/>
              </a:rPr>
            </a:br>
            <a:r>
              <a:rPr lang="en-US" sz="2200" dirty="0" smtClean="0">
                <a:latin typeface="Bookman Old Style" pitchFamily="84" charset="0"/>
              </a:rPr>
              <a:t>    based on the fur trade and slave trade. </a:t>
            </a:r>
          </a:p>
          <a:p>
            <a:pPr eaLnBrk="1" hangingPunct="1"/>
            <a:r>
              <a:rPr lang="en-US" sz="2200" b="1" dirty="0" smtClean="0">
                <a:latin typeface="Bookman Old Style" pitchFamily="84" charset="0"/>
              </a:rPr>
              <a:t>Georgia</a:t>
            </a:r>
            <a:r>
              <a:rPr lang="en-US" sz="2200" dirty="0" smtClean="0">
                <a:latin typeface="Bookman Old Style" pitchFamily="84" charset="0"/>
              </a:rPr>
              <a:t>: Georgia was settled as an experiment. James </a:t>
            </a:r>
            <a:br>
              <a:rPr lang="en-US" sz="2200" dirty="0" smtClean="0">
                <a:latin typeface="Bookman Old Style" pitchFamily="84" charset="0"/>
              </a:rPr>
            </a:br>
            <a:r>
              <a:rPr lang="en-US" sz="2200" dirty="0" smtClean="0">
                <a:latin typeface="Bookman Old Style" pitchFamily="84" charset="0"/>
              </a:rPr>
              <a:t>   Oglethorpe asked the King for land where people who </a:t>
            </a:r>
            <a:br>
              <a:rPr lang="en-US" sz="2200" dirty="0" smtClean="0">
                <a:latin typeface="Bookman Old Style" pitchFamily="84" charset="0"/>
              </a:rPr>
            </a:br>
            <a:r>
              <a:rPr lang="en-US" sz="2200" dirty="0" smtClean="0">
                <a:latin typeface="Bookman Old Style" pitchFamily="84" charset="0"/>
              </a:rPr>
              <a:t>   were too poor to make a living in the Carolinas could </a:t>
            </a:r>
            <a:br>
              <a:rPr lang="en-US" sz="2200" dirty="0" smtClean="0">
                <a:latin typeface="Bookman Old Style" pitchFamily="84" charset="0"/>
              </a:rPr>
            </a:br>
            <a:r>
              <a:rPr lang="en-US" sz="2200" dirty="0" smtClean="0">
                <a:latin typeface="Bookman Old Style" pitchFamily="84" charset="0"/>
              </a:rPr>
              <a:t>   start over. The colony was very successful, and    </a:t>
            </a:r>
            <a:br>
              <a:rPr lang="en-US" sz="2200" dirty="0" smtClean="0">
                <a:latin typeface="Bookman Old Style" pitchFamily="84" charset="0"/>
              </a:rPr>
            </a:br>
            <a:r>
              <a:rPr lang="en-US" sz="2200" dirty="0" smtClean="0">
                <a:latin typeface="Bookman Old Style" pitchFamily="84" charset="0"/>
              </a:rPr>
              <a:t>   for the time period, diverse, including Scots, Welsh, </a:t>
            </a:r>
            <a:br>
              <a:rPr lang="en-US" sz="2200" dirty="0" smtClean="0">
                <a:latin typeface="Bookman Old Style" pitchFamily="84" charset="0"/>
              </a:rPr>
            </a:br>
            <a:r>
              <a:rPr lang="en-US" sz="2200" dirty="0" smtClean="0">
                <a:latin typeface="Bookman Old Style" pitchFamily="84" charset="0"/>
              </a:rPr>
              <a:t>   Germans, Swiss, Italians, and Portuguese, </a:t>
            </a:r>
            <a:br>
              <a:rPr lang="en-US" sz="2200" dirty="0" smtClean="0">
                <a:latin typeface="Bookman Old Style" pitchFamily="84" charset="0"/>
              </a:rPr>
            </a:br>
            <a:r>
              <a:rPr lang="en-US" sz="2200" dirty="0" smtClean="0">
                <a:latin typeface="Bookman Old Style" pitchFamily="84" charset="0"/>
              </a:rPr>
              <a:t>   and Jewish settlers. </a:t>
            </a:r>
            <a:endParaRPr lang="en-US" sz="2200" b="1" dirty="0" smtClean="0">
              <a:latin typeface="Bookman Old Style" pitchFamily="8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3" descr="washington-crossing-the-delaware.jpg"/>
          <p:cNvPicPr>
            <a:picLocks noChangeAspect="1"/>
          </p:cNvPicPr>
          <p:nvPr/>
        </p:nvPicPr>
        <p:blipFill>
          <a:blip r:embed="rId2"/>
          <a:srcRect r="21892" b="21111"/>
          <a:stretch>
            <a:fillRect/>
          </a:stretch>
        </p:blipFill>
        <p:spPr bwMode="auto">
          <a:xfrm>
            <a:off x="0" y="0"/>
            <a:ext cx="9144000" cy="6858000"/>
          </a:xfrm>
          <a:prstGeom prst="rect">
            <a:avLst/>
          </a:prstGeom>
          <a:noFill/>
          <a:ln w="9525">
            <a:noFill/>
            <a:miter lim="800000"/>
            <a:headEnd/>
            <a:tailEnd/>
          </a:ln>
        </p:spPr>
      </p:pic>
      <p:sp>
        <p:nvSpPr>
          <p:cNvPr id="28674" name="Title 1"/>
          <p:cNvSpPr>
            <a:spLocks noGrp="1"/>
          </p:cNvSpPr>
          <p:nvPr>
            <p:ph type="title"/>
          </p:nvPr>
        </p:nvSpPr>
        <p:spPr>
          <a:xfrm>
            <a:off x="457200" y="0"/>
            <a:ext cx="8229600" cy="1143000"/>
          </a:xfrm>
        </p:spPr>
        <p:txBody>
          <a:bodyPr/>
          <a:lstStyle/>
          <a:p>
            <a:pPr eaLnBrk="1" hangingPunct="1"/>
            <a:r>
              <a:rPr lang="en-US" sz="5400" dirty="0" smtClean="0">
                <a:latin typeface="Blackadder ITC" charset="0"/>
              </a:rPr>
              <a:t>French and Indian War - Europe</a:t>
            </a:r>
          </a:p>
        </p:txBody>
      </p:sp>
      <p:sp>
        <p:nvSpPr>
          <p:cNvPr id="28675" name="Content Placeholder 2"/>
          <p:cNvSpPr>
            <a:spLocks noGrp="1"/>
          </p:cNvSpPr>
          <p:nvPr>
            <p:ph idx="1"/>
          </p:nvPr>
        </p:nvSpPr>
        <p:spPr>
          <a:xfrm>
            <a:off x="381000" y="838200"/>
            <a:ext cx="8534400" cy="5943600"/>
          </a:xfrm>
          <a:solidFill>
            <a:schemeClr val="bg1">
              <a:alpha val="70979"/>
            </a:schemeClr>
          </a:solidFill>
        </p:spPr>
        <p:txBody>
          <a:bodyPr/>
          <a:lstStyle/>
          <a:p>
            <a:pPr eaLnBrk="1" hangingPunct="1">
              <a:buFont typeface="Arial" pitchFamily="84" charset="0"/>
              <a:buNone/>
            </a:pPr>
            <a:r>
              <a:rPr lang="en-US" sz="2200" b="1" dirty="0" smtClean="0">
                <a:latin typeface="Bookman Old Style" pitchFamily="84" charset="0"/>
              </a:rPr>
              <a:t>-&gt;  The French and Indian War </a:t>
            </a:r>
            <a:r>
              <a:rPr lang="en-US" sz="2200" dirty="0" smtClean="0">
                <a:latin typeface="Bookman Old Style" pitchFamily="84" charset="0"/>
              </a:rPr>
              <a:t>began in 1754.</a:t>
            </a:r>
          </a:p>
          <a:p>
            <a:pPr eaLnBrk="1" hangingPunct="1"/>
            <a:r>
              <a:rPr lang="en-US" sz="2200" dirty="0" smtClean="0">
                <a:latin typeface="Bookman Old Style" pitchFamily="84" charset="0"/>
              </a:rPr>
              <a:t>The French and English had been at war for almost 50 years before this point. They fought 3 major wars between 1689 and 1748. </a:t>
            </a:r>
          </a:p>
          <a:p>
            <a:pPr eaLnBrk="1" hangingPunct="1"/>
            <a:r>
              <a:rPr lang="en-US" sz="2200" dirty="0" smtClean="0">
                <a:latin typeface="Bookman Old Style" pitchFamily="84" charset="0"/>
              </a:rPr>
              <a:t>Most of the fighting took place in Europe at first. Eventually though, it spilled </a:t>
            </a:r>
            <a:br>
              <a:rPr lang="en-US" sz="2200" dirty="0" smtClean="0">
                <a:latin typeface="Bookman Old Style" pitchFamily="84" charset="0"/>
              </a:rPr>
            </a:br>
            <a:r>
              <a:rPr lang="en-US" sz="2200" dirty="0" smtClean="0">
                <a:latin typeface="Bookman Old Style" pitchFamily="84" charset="0"/>
              </a:rPr>
              <a:t>over into the colonies.</a:t>
            </a:r>
          </a:p>
          <a:p>
            <a:pPr eaLnBrk="1" hangingPunct="1"/>
            <a:r>
              <a:rPr lang="en-US" sz="2200" dirty="0" smtClean="0">
                <a:latin typeface="Bookman Old Style" pitchFamily="84" charset="0"/>
              </a:rPr>
              <a:t>England and France both had </a:t>
            </a:r>
            <a:br>
              <a:rPr lang="en-US" sz="2200" dirty="0" smtClean="0">
                <a:latin typeface="Bookman Old Style" pitchFamily="84" charset="0"/>
              </a:rPr>
            </a:br>
            <a:r>
              <a:rPr lang="en-US" sz="2200" dirty="0" smtClean="0">
                <a:latin typeface="Bookman Old Style" pitchFamily="84" charset="0"/>
              </a:rPr>
              <a:t>colonies in North America. </a:t>
            </a:r>
          </a:p>
          <a:p>
            <a:pPr eaLnBrk="1" hangingPunct="1">
              <a:buFont typeface="Arial" pitchFamily="84" charset="0"/>
              <a:buNone/>
            </a:pPr>
            <a:r>
              <a:rPr lang="en-US" sz="2200" dirty="0" smtClean="0">
                <a:latin typeface="Bookman Old Style" pitchFamily="84" charset="0"/>
              </a:rPr>
              <a:t>- &gt; The French had colonies in </a:t>
            </a:r>
            <a:br>
              <a:rPr lang="en-US" sz="2200" dirty="0" smtClean="0">
                <a:latin typeface="Bookman Old Style" pitchFamily="84" charset="0"/>
              </a:rPr>
            </a:br>
            <a:r>
              <a:rPr lang="en-US" sz="2200" b="1" dirty="0" smtClean="0">
                <a:latin typeface="Bookman Old Style" pitchFamily="84" charset="0"/>
              </a:rPr>
              <a:t>Canada (New France) </a:t>
            </a:r>
            <a:r>
              <a:rPr lang="en-US" sz="2200" dirty="0" smtClean="0">
                <a:latin typeface="Bookman Old Style" pitchFamily="84" charset="0"/>
              </a:rPr>
              <a:t>and the </a:t>
            </a:r>
            <a:br>
              <a:rPr lang="en-US" sz="2200" dirty="0" smtClean="0">
                <a:latin typeface="Bookman Old Style" pitchFamily="84" charset="0"/>
              </a:rPr>
            </a:br>
            <a:r>
              <a:rPr lang="en-US" sz="2200" b="1" dirty="0" smtClean="0">
                <a:latin typeface="Bookman Old Style" pitchFamily="84" charset="0"/>
              </a:rPr>
              <a:t>Southern US (Louisiana). </a:t>
            </a:r>
            <a:endParaRPr lang="en-US" sz="2200" dirty="0" smtClean="0">
              <a:latin typeface="Bookman Old Style" pitchFamily="84" charset="0"/>
            </a:endParaRPr>
          </a:p>
          <a:p>
            <a:pPr eaLnBrk="1" hangingPunct="1">
              <a:buFont typeface="Arial" pitchFamily="84" charset="0"/>
              <a:buNone/>
            </a:pPr>
            <a:r>
              <a:rPr lang="en-US" sz="2200" dirty="0" smtClean="0">
                <a:latin typeface="Bookman Old Style" pitchFamily="84" charset="0"/>
              </a:rPr>
              <a:t>-  &gt;The British had colonies along </a:t>
            </a:r>
            <a:br>
              <a:rPr lang="en-US" sz="2200" dirty="0" smtClean="0">
                <a:latin typeface="Bookman Old Style" pitchFamily="84" charset="0"/>
              </a:rPr>
            </a:br>
            <a:r>
              <a:rPr lang="en-US" sz="2200" dirty="0" smtClean="0">
                <a:latin typeface="Bookman Old Style" pitchFamily="84" charset="0"/>
              </a:rPr>
              <a:t>the east coast of the United </a:t>
            </a:r>
            <a:br>
              <a:rPr lang="en-US" sz="2200" dirty="0" smtClean="0">
                <a:latin typeface="Bookman Old Style" pitchFamily="84" charset="0"/>
              </a:rPr>
            </a:br>
            <a:r>
              <a:rPr lang="en-US" sz="2200" dirty="0" smtClean="0">
                <a:latin typeface="Bookman Old Style" pitchFamily="84" charset="0"/>
              </a:rPr>
              <a:t>States. (13 colonies)</a:t>
            </a:r>
          </a:p>
        </p:txBody>
      </p:sp>
      <p:pic>
        <p:nvPicPr>
          <p:cNvPr id="28676" name="Picture 4" descr="C3S8b.jpg"/>
          <p:cNvPicPr>
            <a:picLocks noChangeAspect="1"/>
          </p:cNvPicPr>
          <p:nvPr/>
        </p:nvPicPr>
        <p:blipFill>
          <a:blip r:embed="rId3"/>
          <a:srcRect l="56000" t="30147"/>
          <a:stretch>
            <a:fillRect/>
          </a:stretch>
        </p:blipFill>
        <p:spPr bwMode="auto">
          <a:xfrm>
            <a:off x="5308600" y="2724150"/>
            <a:ext cx="3759200" cy="4057650"/>
          </a:xfrm>
          <a:prstGeom prst="rect">
            <a:avLst/>
          </a:prstGeom>
          <a:noFill/>
          <a:ln w="28575">
            <a:solidFill>
              <a:schemeClr val="accent1"/>
            </a:solid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3" descr="washington-crossing-the-delaware.jpg"/>
          <p:cNvPicPr>
            <a:picLocks noChangeAspect="1"/>
          </p:cNvPicPr>
          <p:nvPr/>
        </p:nvPicPr>
        <p:blipFill>
          <a:blip r:embed="rId2"/>
          <a:srcRect r="21892" b="21111"/>
          <a:stretch>
            <a:fillRect/>
          </a:stretch>
        </p:blipFill>
        <p:spPr bwMode="auto">
          <a:xfrm>
            <a:off x="0" y="0"/>
            <a:ext cx="9144000" cy="6858000"/>
          </a:xfrm>
          <a:prstGeom prst="rect">
            <a:avLst/>
          </a:prstGeom>
          <a:noFill/>
          <a:ln w="9525">
            <a:noFill/>
            <a:miter lim="800000"/>
            <a:headEnd/>
            <a:tailEnd/>
          </a:ln>
        </p:spPr>
      </p:pic>
      <p:sp>
        <p:nvSpPr>
          <p:cNvPr id="29698" name="Title 1"/>
          <p:cNvSpPr>
            <a:spLocks noGrp="1"/>
          </p:cNvSpPr>
          <p:nvPr>
            <p:ph type="title"/>
          </p:nvPr>
        </p:nvSpPr>
        <p:spPr>
          <a:xfrm>
            <a:off x="457200" y="0"/>
            <a:ext cx="8229600" cy="1143000"/>
          </a:xfrm>
        </p:spPr>
        <p:txBody>
          <a:bodyPr/>
          <a:lstStyle/>
          <a:p>
            <a:pPr eaLnBrk="1" hangingPunct="1"/>
            <a:r>
              <a:rPr lang="en-US" sz="5400" dirty="0" smtClean="0">
                <a:latin typeface="Blackadder ITC" charset="0"/>
              </a:rPr>
              <a:t>French and Indian War -Causes</a:t>
            </a:r>
          </a:p>
        </p:txBody>
      </p:sp>
      <p:sp>
        <p:nvSpPr>
          <p:cNvPr id="29699" name="Content Placeholder 2"/>
          <p:cNvSpPr>
            <a:spLocks noGrp="1"/>
          </p:cNvSpPr>
          <p:nvPr>
            <p:ph idx="1"/>
          </p:nvPr>
        </p:nvSpPr>
        <p:spPr>
          <a:xfrm>
            <a:off x="381000" y="838200"/>
            <a:ext cx="8534400" cy="5943600"/>
          </a:xfrm>
          <a:solidFill>
            <a:schemeClr val="bg1">
              <a:alpha val="70979"/>
            </a:schemeClr>
          </a:solidFill>
        </p:spPr>
        <p:txBody>
          <a:bodyPr/>
          <a:lstStyle/>
          <a:p>
            <a:pPr eaLnBrk="1" hangingPunct="1">
              <a:buFont typeface="Arial" pitchFamily="84" charset="0"/>
              <a:buNone/>
            </a:pPr>
            <a:r>
              <a:rPr lang="en-US" sz="2200" b="1" dirty="0" smtClean="0">
                <a:latin typeface="Bookman Old Style" pitchFamily="84" charset="0"/>
              </a:rPr>
              <a:t>-&gt;  Causes of the War: </a:t>
            </a:r>
            <a:endParaRPr lang="en-US" sz="2200" dirty="0" smtClean="0">
              <a:latin typeface="Bookman Old Style" pitchFamily="84" charset="0"/>
            </a:endParaRPr>
          </a:p>
          <a:p>
            <a:pPr eaLnBrk="1" hangingPunct="1">
              <a:buFont typeface="Arial" pitchFamily="84" charset="0"/>
              <a:buNone/>
            </a:pPr>
            <a:r>
              <a:rPr lang="en-US" sz="2200" dirty="0" smtClean="0">
                <a:latin typeface="Bookman Old Style" pitchFamily="84" charset="0"/>
              </a:rPr>
              <a:t>-&gt;  By the 1740s, British and </a:t>
            </a:r>
            <a:br>
              <a:rPr lang="en-US" sz="2200" dirty="0" smtClean="0">
                <a:latin typeface="Bookman Old Style" pitchFamily="84" charset="0"/>
              </a:rPr>
            </a:br>
            <a:r>
              <a:rPr lang="en-US" sz="2200" dirty="0" smtClean="0">
                <a:latin typeface="Bookman Old Style" pitchFamily="84" charset="0"/>
              </a:rPr>
              <a:t>French were interested in </a:t>
            </a:r>
            <a:br>
              <a:rPr lang="en-US" sz="2200" dirty="0" smtClean="0">
                <a:latin typeface="Bookman Old Style" pitchFamily="84" charset="0"/>
              </a:rPr>
            </a:br>
            <a:r>
              <a:rPr lang="en-US" sz="2200" dirty="0" smtClean="0">
                <a:latin typeface="Bookman Old Style" pitchFamily="84" charset="0"/>
              </a:rPr>
              <a:t>the </a:t>
            </a:r>
            <a:r>
              <a:rPr lang="en-US" sz="2200" b="1" dirty="0" smtClean="0">
                <a:latin typeface="Bookman Old Style" pitchFamily="84" charset="0"/>
              </a:rPr>
              <a:t>Ohio River Valley. </a:t>
            </a:r>
            <a:endParaRPr lang="en-US" sz="2200" dirty="0" smtClean="0">
              <a:latin typeface="Bookman Old Style" pitchFamily="84" charset="0"/>
            </a:endParaRPr>
          </a:p>
          <a:p>
            <a:pPr eaLnBrk="1" hangingPunct="1">
              <a:buFont typeface="Arial" pitchFamily="84" charset="0"/>
              <a:buNone/>
            </a:pPr>
            <a:r>
              <a:rPr lang="en-US" sz="2200" dirty="0" smtClean="0">
                <a:latin typeface="Bookman Old Style" pitchFamily="84" charset="0"/>
              </a:rPr>
              <a:t>-  </a:t>
            </a:r>
            <a:r>
              <a:rPr lang="en-US" sz="2200" u="sng" dirty="0" smtClean="0">
                <a:latin typeface="Bookman Old Style" pitchFamily="84" charset="0"/>
              </a:rPr>
              <a:t>The French </a:t>
            </a:r>
            <a:r>
              <a:rPr lang="en-US" sz="2200" dirty="0" smtClean="0">
                <a:latin typeface="Bookman Old Style" pitchFamily="84" charset="0"/>
              </a:rPr>
              <a:t>wanted the area </a:t>
            </a:r>
            <a:br>
              <a:rPr lang="en-US" sz="2200" dirty="0" smtClean="0">
                <a:latin typeface="Bookman Old Style" pitchFamily="84" charset="0"/>
              </a:rPr>
            </a:br>
            <a:r>
              <a:rPr lang="en-US" sz="2200" dirty="0" smtClean="0">
                <a:latin typeface="Bookman Old Style" pitchFamily="84" charset="0"/>
              </a:rPr>
              <a:t>because they found that the </a:t>
            </a:r>
            <a:br>
              <a:rPr lang="en-US" sz="2200" dirty="0" smtClean="0">
                <a:latin typeface="Bookman Old Style" pitchFamily="84" charset="0"/>
              </a:rPr>
            </a:br>
            <a:r>
              <a:rPr lang="en-US" sz="2200" dirty="0" smtClean="0">
                <a:latin typeface="Bookman Old Style" pitchFamily="84" charset="0"/>
              </a:rPr>
              <a:t>Ohio River would let them </a:t>
            </a:r>
            <a:br>
              <a:rPr lang="en-US" sz="2200" dirty="0" smtClean="0">
                <a:latin typeface="Bookman Old Style" pitchFamily="84" charset="0"/>
              </a:rPr>
            </a:br>
            <a:r>
              <a:rPr lang="en-US" sz="2200" dirty="0" smtClean="0">
                <a:latin typeface="Bookman Old Style" pitchFamily="84" charset="0"/>
              </a:rPr>
              <a:t>travel south much easier. </a:t>
            </a:r>
            <a:br>
              <a:rPr lang="en-US" sz="2200" dirty="0" smtClean="0">
                <a:latin typeface="Bookman Old Style" pitchFamily="84" charset="0"/>
              </a:rPr>
            </a:br>
            <a:r>
              <a:rPr lang="en-US" sz="2200" dirty="0" smtClean="0">
                <a:latin typeface="Bookman Old Style" pitchFamily="84" charset="0"/>
              </a:rPr>
              <a:t>This was good because it let </a:t>
            </a:r>
            <a:br>
              <a:rPr lang="en-US" sz="2200" dirty="0" smtClean="0">
                <a:latin typeface="Bookman Old Style" pitchFamily="84" charset="0"/>
              </a:rPr>
            </a:br>
            <a:r>
              <a:rPr lang="en-US" sz="2200" dirty="0" smtClean="0">
                <a:latin typeface="Bookman Old Style" pitchFamily="84" charset="0"/>
              </a:rPr>
              <a:t>French settlers travel from </a:t>
            </a:r>
            <a:br>
              <a:rPr lang="en-US" sz="2200" dirty="0" smtClean="0">
                <a:latin typeface="Bookman Old Style" pitchFamily="84" charset="0"/>
              </a:rPr>
            </a:br>
            <a:r>
              <a:rPr lang="en-US" sz="2200" dirty="0" smtClean="0">
                <a:latin typeface="Bookman Old Style" pitchFamily="84" charset="0"/>
              </a:rPr>
              <a:t>Canada (New France) to </a:t>
            </a:r>
            <a:br>
              <a:rPr lang="en-US" sz="2200" dirty="0" smtClean="0">
                <a:latin typeface="Bookman Old Style" pitchFamily="84" charset="0"/>
              </a:rPr>
            </a:br>
            <a:r>
              <a:rPr lang="en-US" sz="2200" dirty="0" smtClean="0">
                <a:latin typeface="Bookman Old Style" pitchFamily="84" charset="0"/>
              </a:rPr>
              <a:t>Louisiana a lot easier. </a:t>
            </a:r>
          </a:p>
          <a:p>
            <a:pPr eaLnBrk="1" hangingPunct="1">
              <a:buFont typeface="Arial" pitchFamily="84" charset="0"/>
              <a:buNone/>
            </a:pPr>
            <a:r>
              <a:rPr lang="en-US" sz="2200" dirty="0" smtClean="0">
                <a:latin typeface="Bookman Old Style" pitchFamily="84" charset="0"/>
              </a:rPr>
              <a:t>-  </a:t>
            </a:r>
            <a:r>
              <a:rPr lang="en-US" sz="2200" u="sng" dirty="0" smtClean="0">
                <a:latin typeface="Bookman Old Style" pitchFamily="84" charset="0"/>
              </a:rPr>
              <a:t>The British</a:t>
            </a:r>
            <a:r>
              <a:rPr lang="en-US" sz="2200" dirty="0" smtClean="0">
                <a:latin typeface="Bookman Old Style" pitchFamily="84" charset="0"/>
              </a:rPr>
              <a:t> wanted the area </a:t>
            </a:r>
            <a:br>
              <a:rPr lang="en-US" sz="2200" dirty="0" smtClean="0">
                <a:latin typeface="Bookman Old Style" pitchFamily="84" charset="0"/>
              </a:rPr>
            </a:br>
            <a:r>
              <a:rPr lang="en-US" sz="2200" dirty="0" smtClean="0">
                <a:latin typeface="Bookman Old Style" pitchFamily="84" charset="0"/>
              </a:rPr>
              <a:t>because of the fur trade; </a:t>
            </a:r>
            <a:br>
              <a:rPr lang="en-US" sz="2200" dirty="0" smtClean="0">
                <a:latin typeface="Bookman Old Style" pitchFamily="84" charset="0"/>
              </a:rPr>
            </a:br>
            <a:r>
              <a:rPr lang="en-US" sz="2200" dirty="0" smtClean="0">
                <a:latin typeface="Bookman Old Style" pitchFamily="84" charset="0"/>
              </a:rPr>
              <a:t>and for settlement in new </a:t>
            </a:r>
            <a:br>
              <a:rPr lang="en-US" sz="2200" dirty="0" smtClean="0">
                <a:latin typeface="Bookman Old Style" pitchFamily="84" charset="0"/>
              </a:rPr>
            </a:br>
            <a:r>
              <a:rPr lang="en-US" sz="2200" dirty="0" smtClean="0">
                <a:latin typeface="Bookman Old Style" pitchFamily="84" charset="0"/>
              </a:rPr>
              <a:t>land. The colonies were </a:t>
            </a:r>
            <a:br>
              <a:rPr lang="en-US" sz="2200" dirty="0" smtClean="0">
                <a:latin typeface="Bookman Old Style" pitchFamily="84" charset="0"/>
              </a:rPr>
            </a:br>
            <a:r>
              <a:rPr lang="en-US" sz="2200" dirty="0" smtClean="0">
                <a:latin typeface="Bookman Old Style" pitchFamily="84" charset="0"/>
              </a:rPr>
              <a:t>already getting crowded.</a:t>
            </a:r>
          </a:p>
          <a:p>
            <a:pPr eaLnBrk="1" hangingPunct="1"/>
            <a:endParaRPr lang="en-US" sz="2200" dirty="0" smtClean="0">
              <a:latin typeface="Bookman Old Style" pitchFamily="84" charset="0"/>
            </a:endParaRPr>
          </a:p>
        </p:txBody>
      </p:sp>
      <p:pic>
        <p:nvPicPr>
          <p:cNvPr id="29700" name="Picture 5" descr="117.jpg"/>
          <p:cNvPicPr>
            <a:picLocks noChangeAspect="1"/>
          </p:cNvPicPr>
          <p:nvPr/>
        </p:nvPicPr>
        <p:blipFill>
          <a:blip r:embed="rId3"/>
          <a:srcRect l="27985" t="20000" r="18810"/>
          <a:stretch>
            <a:fillRect/>
          </a:stretch>
        </p:blipFill>
        <p:spPr bwMode="auto">
          <a:xfrm>
            <a:off x="4724400" y="1066800"/>
            <a:ext cx="4343400"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3" descr="washington-crossing-the-delaware.jpg"/>
          <p:cNvPicPr>
            <a:picLocks noChangeAspect="1"/>
          </p:cNvPicPr>
          <p:nvPr/>
        </p:nvPicPr>
        <p:blipFill>
          <a:blip r:embed="rId2"/>
          <a:srcRect r="21892" b="21111"/>
          <a:stretch>
            <a:fillRect/>
          </a:stretch>
        </p:blipFill>
        <p:spPr bwMode="auto">
          <a:xfrm>
            <a:off x="0" y="0"/>
            <a:ext cx="9144000" cy="6858000"/>
          </a:xfrm>
          <a:prstGeom prst="rect">
            <a:avLst/>
          </a:prstGeom>
          <a:noFill/>
          <a:ln w="9525">
            <a:noFill/>
            <a:miter lim="800000"/>
            <a:headEnd/>
            <a:tailEnd/>
          </a:ln>
        </p:spPr>
      </p:pic>
      <p:sp>
        <p:nvSpPr>
          <p:cNvPr id="30722" name="Title 1"/>
          <p:cNvSpPr>
            <a:spLocks noGrp="1"/>
          </p:cNvSpPr>
          <p:nvPr>
            <p:ph type="title"/>
          </p:nvPr>
        </p:nvSpPr>
        <p:spPr>
          <a:xfrm>
            <a:off x="-211832" y="0"/>
            <a:ext cx="9536360" cy="1143000"/>
          </a:xfrm>
        </p:spPr>
        <p:txBody>
          <a:bodyPr/>
          <a:lstStyle/>
          <a:p>
            <a:pPr eaLnBrk="1" hangingPunct="1"/>
            <a:r>
              <a:rPr lang="en-US" sz="5400" dirty="0" smtClean="0">
                <a:latin typeface="Blackadder ITC" charset="0"/>
              </a:rPr>
              <a:t>French and Indian War – first conflicts</a:t>
            </a:r>
          </a:p>
        </p:txBody>
      </p:sp>
      <p:sp>
        <p:nvSpPr>
          <p:cNvPr id="30723" name="Content Placeholder 2"/>
          <p:cNvSpPr>
            <a:spLocks noGrp="1"/>
          </p:cNvSpPr>
          <p:nvPr>
            <p:ph idx="1"/>
          </p:nvPr>
        </p:nvSpPr>
        <p:spPr>
          <a:xfrm>
            <a:off x="381000" y="838200"/>
            <a:ext cx="8534400" cy="5943600"/>
          </a:xfrm>
          <a:solidFill>
            <a:schemeClr val="bg1">
              <a:alpha val="70979"/>
            </a:schemeClr>
          </a:solidFill>
        </p:spPr>
        <p:txBody>
          <a:bodyPr/>
          <a:lstStyle/>
          <a:p>
            <a:pPr eaLnBrk="1" hangingPunct="1"/>
            <a:r>
              <a:rPr lang="en-US" sz="2200" dirty="0" smtClean="0">
                <a:latin typeface="Bookman Old Style" pitchFamily="84" charset="0"/>
              </a:rPr>
              <a:t>In order to block the British settlers from getting into the Ohio River Valley, the French built a line of forts from Lake Ontario to the Ohio River.</a:t>
            </a:r>
          </a:p>
          <a:p>
            <a:pPr eaLnBrk="1" hangingPunct="1"/>
            <a:r>
              <a:rPr lang="en-US" sz="2200" dirty="0" smtClean="0">
                <a:latin typeface="Bookman Old Style" pitchFamily="84" charset="0"/>
              </a:rPr>
              <a:t>In response, the British built their own fort. Before they finished though, the French </a:t>
            </a:r>
            <a:br>
              <a:rPr lang="en-US" sz="2200" dirty="0" smtClean="0">
                <a:latin typeface="Bookman Old Style" pitchFamily="84" charset="0"/>
              </a:rPr>
            </a:br>
            <a:r>
              <a:rPr lang="en-US" sz="2200" dirty="0" smtClean="0">
                <a:latin typeface="Bookman Old Style" pitchFamily="84" charset="0"/>
              </a:rPr>
              <a:t>attacked, and took the fort. </a:t>
            </a:r>
          </a:p>
          <a:p>
            <a:pPr eaLnBrk="1" hangingPunct="1">
              <a:buFont typeface="Arial" pitchFamily="84" charset="0"/>
              <a:buNone/>
            </a:pPr>
            <a:r>
              <a:rPr lang="en-US" sz="2200" dirty="0" smtClean="0">
                <a:latin typeface="Bookman Old Style" pitchFamily="84" charset="0"/>
              </a:rPr>
              <a:t>-  The British asked George </a:t>
            </a:r>
            <a:br>
              <a:rPr lang="en-US" sz="2200" dirty="0" smtClean="0">
                <a:latin typeface="Bookman Old Style" pitchFamily="84" charset="0"/>
              </a:rPr>
            </a:br>
            <a:r>
              <a:rPr lang="en-US" sz="2200" dirty="0" smtClean="0">
                <a:latin typeface="Bookman Old Style" pitchFamily="84" charset="0"/>
              </a:rPr>
              <a:t>Washington to raise an army to </a:t>
            </a:r>
            <a:br>
              <a:rPr lang="en-US" sz="2200" dirty="0" smtClean="0">
                <a:latin typeface="Bookman Old Style" pitchFamily="84" charset="0"/>
              </a:rPr>
            </a:br>
            <a:r>
              <a:rPr lang="en-US" sz="2200" dirty="0" smtClean="0">
                <a:latin typeface="Bookman Old Style" pitchFamily="84" charset="0"/>
              </a:rPr>
              <a:t>get the French out of the Ohio </a:t>
            </a:r>
            <a:br>
              <a:rPr lang="en-US" sz="2200" dirty="0" smtClean="0">
                <a:latin typeface="Bookman Old Style" pitchFamily="84" charset="0"/>
              </a:rPr>
            </a:br>
            <a:r>
              <a:rPr lang="en-US" sz="2200" dirty="0" smtClean="0">
                <a:latin typeface="Bookman Old Style" pitchFamily="84" charset="0"/>
              </a:rPr>
              <a:t>River Valley. </a:t>
            </a:r>
          </a:p>
          <a:p>
            <a:pPr eaLnBrk="1" hangingPunct="1">
              <a:buFont typeface="Arial" pitchFamily="84" charset="0"/>
              <a:buNone/>
            </a:pPr>
            <a:r>
              <a:rPr lang="en-US" sz="2200" dirty="0" smtClean="0">
                <a:latin typeface="Bookman Old Style" pitchFamily="84" charset="0"/>
              </a:rPr>
              <a:t>-  Washington was not very </a:t>
            </a:r>
            <a:br>
              <a:rPr lang="en-US" sz="2200" dirty="0" smtClean="0">
                <a:latin typeface="Bookman Old Style" pitchFamily="84" charset="0"/>
              </a:rPr>
            </a:br>
            <a:r>
              <a:rPr lang="en-US" sz="2200" dirty="0" smtClean="0">
                <a:latin typeface="Bookman Old Style" pitchFamily="84" charset="0"/>
              </a:rPr>
              <a:t>successful. He had to retreat, and </a:t>
            </a:r>
            <a:br>
              <a:rPr lang="en-US" sz="2200" dirty="0" smtClean="0">
                <a:latin typeface="Bookman Old Style" pitchFamily="84" charset="0"/>
              </a:rPr>
            </a:br>
            <a:r>
              <a:rPr lang="en-US" sz="2200" dirty="0" smtClean="0">
                <a:latin typeface="Bookman Old Style" pitchFamily="84" charset="0"/>
              </a:rPr>
              <a:t>was eventually forced to surrender. </a:t>
            </a:r>
          </a:p>
          <a:p>
            <a:pPr eaLnBrk="1" hangingPunct="1"/>
            <a:r>
              <a:rPr lang="en-US" sz="2200" dirty="0" smtClean="0">
                <a:latin typeface="Bookman Old Style" pitchFamily="84" charset="0"/>
              </a:rPr>
              <a:t>However, he became a hero – he </a:t>
            </a:r>
            <a:br>
              <a:rPr lang="en-US" sz="2200" dirty="0" smtClean="0">
                <a:latin typeface="Bookman Old Style" pitchFamily="84" charset="0"/>
              </a:rPr>
            </a:br>
            <a:r>
              <a:rPr lang="en-US" sz="2200" dirty="0" smtClean="0">
                <a:latin typeface="Bookman Old Style" pitchFamily="84" charset="0"/>
              </a:rPr>
              <a:t>was a good “face for the war”.</a:t>
            </a:r>
          </a:p>
          <a:p>
            <a:pPr eaLnBrk="1" hangingPunct="1"/>
            <a:endParaRPr lang="en-US" sz="2200" dirty="0" smtClean="0">
              <a:latin typeface="Bookman Old Style" pitchFamily="84" charset="0"/>
            </a:endParaRPr>
          </a:p>
        </p:txBody>
      </p:sp>
      <p:pic>
        <p:nvPicPr>
          <p:cNvPr id="30724" name="Picture 4" descr="georgeWashington.jpg"/>
          <p:cNvPicPr>
            <a:picLocks noChangeAspect="1"/>
          </p:cNvPicPr>
          <p:nvPr/>
        </p:nvPicPr>
        <p:blipFill>
          <a:blip r:embed="rId3"/>
          <a:srcRect l="17857" t="15318" r="14285" b="21098"/>
          <a:stretch>
            <a:fillRect/>
          </a:stretch>
        </p:blipFill>
        <p:spPr bwMode="auto">
          <a:xfrm>
            <a:off x="5638800" y="2735263"/>
            <a:ext cx="3429000" cy="39703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3" descr="washington-crossing-the-delaware.jpg"/>
          <p:cNvPicPr>
            <a:picLocks noChangeAspect="1"/>
          </p:cNvPicPr>
          <p:nvPr/>
        </p:nvPicPr>
        <p:blipFill>
          <a:blip r:embed="rId2"/>
          <a:srcRect r="21892" b="21111"/>
          <a:stretch>
            <a:fillRect/>
          </a:stretch>
        </p:blipFill>
        <p:spPr bwMode="auto">
          <a:xfrm>
            <a:off x="0" y="0"/>
            <a:ext cx="9144000" cy="6858000"/>
          </a:xfrm>
          <a:prstGeom prst="rect">
            <a:avLst/>
          </a:prstGeom>
          <a:noFill/>
          <a:ln w="9525">
            <a:noFill/>
            <a:miter lim="800000"/>
            <a:headEnd/>
            <a:tailEnd/>
          </a:ln>
        </p:spPr>
      </p:pic>
      <p:sp>
        <p:nvSpPr>
          <p:cNvPr id="31746" name="Title 1"/>
          <p:cNvSpPr>
            <a:spLocks noGrp="1"/>
          </p:cNvSpPr>
          <p:nvPr>
            <p:ph type="title"/>
          </p:nvPr>
        </p:nvSpPr>
        <p:spPr>
          <a:xfrm>
            <a:off x="457200" y="0"/>
            <a:ext cx="8229600" cy="1143000"/>
          </a:xfrm>
        </p:spPr>
        <p:txBody>
          <a:bodyPr/>
          <a:lstStyle/>
          <a:p>
            <a:pPr eaLnBrk="1" hangingPunct="1"/>
            <a:r>
              <a:rPr lang="en-US" sz="5400" dirty="0" smtClean="0">
                <a:latin typeface="Blackadder ITC" charset="0"/>
              </a:rPr>
              <a:t>French and Indian War - Albany</a:t>
            </a:r>
          </a:p>
        </p:txBody>
      </p:sp>
      <p:sp>
        <p:nvSpPr>
          <p:cNvPr id="31747" name="Content Placeholder 2"/>
          <p:cNvSpPr>
            <a:spLocks noGrp="1"/>
          </p:cNvSpPr>
          <p:nvPr>
            <p:ph idx="1"/>
          </p:nvPr>
        </p:nvSpPr>
        <p:spPr>
          <a:xfrm>
            <a:off x="381000" y="838200"/>
            <a:ext cx="8534400" cy="5943600"/>
          </a:xfrm>
          <a:solidFill>
            <a:schemeClr val="bg1">
              <a:alpha val="70979"/>
            </a:schemeClr>
          </a:solidFill>
        </p:spPr>
        <p:txBody>
          <a:bodyPr/>
          <a:lstStyle/>
          <a:p>
            <a:pPr eaLnBrk="1" hangingPunct="1">
              <a:buFont typeface="Arial" pitchFamily="84" charset="0"/>
              <a:buNone/>
            </a:pPr>
            <a:r>
              <a:rPr lang="en-US" sz="2200" b="1" dirty="0" smtClean="0">
                <a:latin typeface="Bookman Old Style" pitchFamily="84" charset="0"/>
              </a:rPr>
              <a:t>-&gt;  The Albany Conference</a:t>
            </a:r>
            <a:endParaRPr lang="en-US" sz="2200" dirty="0" smtClean="0">
              <a:latin typeface="Bookman Old Style" pitchFamily="84" charset="0"/>
            </a:endParaRPr>
          </a:p>
          <a:p>
            <a:pPr eaLnBrk="1" hangingPunct="1"/>
            <a:r>
              <a:rPr lang="en-US" sz="2200" dirty="0" smtClean="0">
                <a:latin typeface="Bookman Old Style" pitchFamily="84" charset="0"/>
              </a:rPr>
              <a:t>Before fighting broke out in the Ohio River Valley, the British government urged the colonies to unite against the French threat. </a:t>
            </a:r>
          </a:p>
          <a:p>
            <a:pPr eaLnBrk="1" hangingPunct="1"/>
            <a:r>
              <a:rPr lang="en-US" sz="2200" dirty="0" smtClean="0">
                <a:latin typeface="Bookman Old Style" pitchFamily="84" charset="0"/>
              </a:rPr>
              <a:t>The colonies also wanted to negotiate a treaty with the local </a:t>
            </a:r>
            <a:r>
              <a:rPr lang="en-US" sz="2200" b="1" dirty="0" smtClean="0">
                <a:latin typeface="Bookman Old Style" pitchFamily="84" charset="0"/>
              </a:rPr>
              <a:t>Iroquois. </a:t>
            </a:r>
            <a:r>
              <a:rPr lang="en-US" sz="2200" dirty="0" smtClean="0">
                <a:latin typeface="Bookman Old Style" pitchFamily="84" charset="0"/>
              </a:rPr>
              <a:t>The Iroquois had control of land that the French needed to travel through.</a:t>
            </a:r>
          </a:p>
          <a:p>
            <a:pPr eaLnBrk="1" hangingPunct="1">
              <a:buFont typeface="Arial" pitchFamily="84" charset="0"/>
              <a:buNone/>
            </a:pPr>
            <a:r>
              <a:rPr lang="en-US" sz="2200" dirty="0" smtClean="0">
                <a:latin typeface="Bookman Old Style" pitchFamily="84" charset="0"/>
              </a:rPr>
              <a:t>-&gt;  In June 1754, colonists met with the Iroquois at the </a:t>
            </a:r>
            <a:r>
              <a:rPr lang="en-US" sz="2200" b="1" dirty="0" smtClean="0">
                <a:latin typeface="Bookman Old Style" pitchFamily="84" charset="0"/>
              </a:rPr>
              <a:t>Albany Conference. </a:t>
            </a:r>
            <a:endParaRPr lang="en-US" sz="2200" dirty="0" smtClean="0">
              <a:latin typeface="Bookman Old Style" pitchFamily="84" charset="0"/>
            </a:endParaRPr>
          </a:p>
          <a:p>
            <a:pPr eaLnBrk="1" hangingPunct="1">
              <a:buFont typeface="Arial" pitchFamily="84" charset="0"/>
              <a:buNone/>
            </a:pPr>
            <a:r>
              <a:rPr lang="en-US" sz="2200" b="1" dirty="0" smtClean="0">
                <a:latin typeface="Bookman Old Style" pitchFamily="84" charset="0"/>
              </a:rPr>
              <a:t>-&gt;  Results of the Albany Conference</a:t>
            </a:r>
            <a:endParaRPr lang="en-US" sz="2200" dirty="0" smtClean="0">
              <a:latin typeface="Bookman Old Style" pitchFamily="84" charset="0"/>
            </a:endParaRPr>
          </a:p>
          <a:p>
            <a:pPr lvl="1" eaLnBrk="1" hangingPunct="1"/>
            <a:r>
              <a:rPr lang="en-US" sz="1800" dirty="0" smtClean="0">
                <a:latin typeface="Bookman Old Style" pitchFamily="84" charset="0"/>
              </a:rPr>
              <a:t>&gt; Iroquois did not become allies with the British colonists, but the Iroquois did say they would be neutral.</a:t>
            </a:r>
          </a:p>
          <a:p>
            <a:pPr lvl="1" eaLnBrk="1" hangingPunct="1"/>
            <a:r>
              <a:rPr lang="en-US" sz="1800" dirty="0" smtClean="0">
                <a:latin typeface="Bookman Old Style" pitchFamily="84" charset="0"/>
              </a:rPr>
              <a:t>&gt; The colonies agreed that Britain should appoint one person in charge of the colonies.</a:t>
            </a:r>
          </a:p>
          <a:p>
            <a:pPr lvl="1" eaLnBrk="1" hangingPunct="1"/>
            <a:r>
              <a:rPr lang="en-US" sz="1800" dirty="0" smtClean="0">
                <a:latin typeface="Bookman Old Style" pitchFamily="84" charset="0"/>
              </a:rPr>
              <a:t>&gt; Resulted in the </a:t>
            </a:r>
            <a:r>
              <a:rPr lang="en-US" sz="1800" b="1" dirty="0" smtClean="0">
                <a:latin typeface="Bookman Old Style" pitchFamily="84" charset="0"/>
              </a:rPr>
              <a:t>Albany Plan of Union, </a:t>
            </a:r>
            <a:r>
              <a:rPr lang="en-US" sz="1800" dirty="0" smtClean="0">
                <a:latin typeface="Bookman Old Style" pitchFamily="84" charset="0"/>
              </a:rPr>
              <a:t>which said the colonies needed to unite under one central government. This was Ben Franklin’s idea. </a:t>
            </a:r>
          </a:p>
          <a:p>
            <a:pPr eaLnBrk="1" hangingPunct="1"/>
            <a:endParaRPr lang="en-US" sz="2200" dirty="0" smtClean="0">
              <a:latin typeface="Bookman Old Style" pitchFamily="8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3" descr="washington-crossing-the-delaware.jpg"/>
          <p:cNvPicPr>
            <a:picLocks noChangeAspect="1"/>
          </p:cNvPicPr>
          <p:nvPr/>
        </p:nvPicPr>
        <p:blipFill>
          <a:blip r:embed="rId2"/>
          <a:srcRect r="21892" b="21111"/>
          <a:stretch>
            <a:fillRect/>
          </a:stretch>
        </p:blipFill>
        <p:spPr bwMode="auto">
          <a:xfrm>
            <a:off x="0" y="0"/>
            <a:ext cx="9144000" cy="6858000"/>
          </a:xfrm>
          <a:prstGeom prst="rect">
            <a:avLst/>
          </a:prstGeom>
          <a:noFill/>
          <a:ln w="9525">
            <a:noFill/>
            <a:miter lim="800000"/>
            <a:headEnd/>
            <a:tailEnd/>
          </a:ln>
        </p:spPr>
      </p:pic>
      <p:sp>
        <p:nvSpPr>
          <p:cNvPr id="32770" name="Title 1"/>
          <p:cNvSpPr>
            <a:spLocks noGrp="1"/>
          </p:cNvSpPr>
          <p:nvPr>
            <p:ph type="title"/>
          </p:nvPr>
        </p:nvSpPr>
        <p:spPr>
          <a:xfrm>
            <a:off x="457200" y="0"/>
            <a:ext cx="8229600" cy="1143000"/>
          </a:xfrm>
        </p:spPr>
        <p:txBody>
          <a:bodyPr/>
          <a:lstStyle/>
          <a:p>
            <a:pPr eaLnBrk="1" hangingPunct="1"/>
            <a:r>
              <a:rPr lang="en-US" sz="5400" dirty="0" smtClean="0">
                <a:latin typeface="Blackadder ITC" charset="0"/>
              </a:rPr>
              <a:t>French and Indian War - Sides</a:t>
            </a:r>
          </a:p>
        </p:txBody>
      </p:sp>
      <p:sp>
        <p:nvSpPr>
          <p:cNvPr id="32771" name="Content Placeholder 2"/>
          <p:cNvSpPr>
            <a:spLocks noGrp="1"/>
          </p:cNvSpPr>
          <p:nvPr>
            <p:ph idx="1"/>
          </p:nvPr>
        </p:nvSpPr>
        <p:spPr>
          <a:xfrm>
            <a:off x="381000" y="838200"/>
            <a:ext cx="8534400" cy="5943600"/>
          </a:xfrm>
          <a:solidFill>
            <a:schemeClr val="bg1">
              <a:alpha val="70979"/>
            </a:schemeClr>
          </a:solidFill>
        </p:spPr>
        <p:txBody>
          <a:bodyPr/>
          <a:lstStyle/>
          <a:p>
            <a:pPr eaLnBrk="1" hangingPunct="1"/>
            <a:r>
              <a:rPr lang="en-US" sz="2200" b="1" dirty="0" smtClean="0">
                <a:latin typeface="Bookman Old Style" pitchFamily="84" charset="0"/>
              </a:rPr>
              <a:t>Sides of the War</a:t>
            </a:r>
          </a:p>
          <a:p>
            <a:pPr eaLnBrk="1" hangingPunct="1"/>
            <a:r>
              <a:rPr lang="en-US" sz="2200" dirty="0" smtClean="0">
                <a:latin typeface="Bookman Old Style" pitchFamily="84" charset="0"/>
              </a:rPr>
              <a:t>French &amp; Native American groups</a:t>
            </a:r>
          </a:p>
          <a:p>
            <a:pPr lvl="1" eaLnBrk="1" hangingPunct="1"/>
            <a:r>
              <a:rPr lang="en-US" sz="2000" dirty="0" smtClean="0">
                <a:latin typeface="Bookman Old Style" pitchFamily="84" charset="0"/>
              </a:rPr>
              <a:t>The French had many Native American </a:t>
            </a:r>
            <a:r>
              <a:rPr lang="en-US" sz="2000" dirty="0" smtClean="0">
                <a:latin typeface="Bookman Old Style" pitchFamily="84" charset="0"/>
              </a:rPr>
              <a:t>allies, especially the </a:t>
            </a:r>
            <a:r>
              <a:rPr lang="en-US" sz="2000" dirty="0" err="1" smtClean="0">
                <a:latin typeface="Bookman Old Style" pitchFamily="84" charset="0"/>
              </a:rPr>
              <a:t>Algonquins</a:t>
            </a:r>
            <a:r>
              <a:rPr lang="en-US" sz="2000" dirty="0" smtClean="0">
                <a:latin typeface="Bookman Old Style" pitchFamily="84" charset="0"/>
              </a:rPr>
              <a:t>. </a:t>
            </a:r>
            <a:r>
              <a:rPr lang="en-US" sz="2000" dirty="0" smtClean="0">
                <a:latin typeface="Bookman Old Style" pitchFamily="84" charset="0"/>
              </a:rPr>
              <a:t>They had worked with the Native Americans in Canada, and they supported French control of the Ohio River </a:t>
            </a:r>
            <a:r>
              <a:rPr lang="en-US" sz="2000" dirty="0" smtClean="0">
                <a:latin typeface="Bookman Old Style" pitchFamily="84" charset="0"/>
              </a:rPr>
              <a:t>Valley.</a:t>
            </a:r>
          </a:p>
          <a:p>
            <a:pPr eaLnBrk="1" hangingPunct="1"/>
            <a:r>
              <a:rPr lang="en-US" sz="2200" dirty="0" smtClean="0">
                <a:latin typeface="Bookman Old Style" pitchFamily="84" charset="0"/>
              </a:rPr>
              <a:t>British </a:t>
            </a:r>
            <a:r>
              <a:rPr lang="en-US" sz="2200" dirty="0" smtClean="0">
                <a:latin typeface="Bookman Old Style" pitchFamily="84" charset="0"/>
              </a:rPr>
              <a:t>Colonists</a:t>
            </a:r>
          </a:p>
          <a:p>
            <a:pPr lvl="1" eaLnBrk="1" hangingPunct="1"/>
            <a:r>
              <a:rPr lang="en-US" sz="2000" dirty="0" smtClean="0">
                <a:latin typeface="Bookman Old Style" pitchFamily="84" charset="0"/>
              </a:rPr>
              <a:t>British Colonists </a:t>
            </a:r>
            <a:br>
              <a:rPr lang="en-US" sz="2000" dirty="0" smtClean="0">
                <a:latin typeface="Bookman Old Style" pitchFamily="84" charset="0"/>
              </a:rPr>
            </a:br>
            <a:r>
              <a:rPr lang="en-US" sz="2000" dirty="0" smtClean="0">
                <a:latin typeface="Bookman Old Style" pitchFamily="84" charset="0"/>
              </a:rPr>
              <a:t>united as one union </a:t>
            </a:r>
            <a:br>
              <a:rPr lang="en-US" sz="2000" dirty="0" smtClean="0">
                <a:latin typeface="Bookman Old Style" pitchFamily="84" charset="0"/>
              </a:rPr>
            </a:br>
            <a:r>
              <a:rPr lang="en-US" sz="2000" dirty="0" smtClean="0">
                <a:latin typeface="Bookman Old Style" pitchFamily="84" charset="0"/>
              </a:rPr>
              <a:t>for the first time. </a:t>
            </a:r>
            <a:endParaRPr lang="en-US" sz="2000" dirty="0" smtClean="0">
              <a:latin typeface="Bookman Old Style" pitchFamily="84" charset="0"/>
            </a:endParaRPr>
          </a:p>
          <a:p>
            <a:pPr lvl="1" eaLnBrk="1" hangingPunct="1"/>
            <a:r>
              <a:rPr lang="en-US" sz="2000" dirty="0" smtClean="0">
                <a:latin typeface="Bookman Old Style" pitchFamily="84" charset="0"/>
              </a:rPr>
              <a:t>Eventually </a:t>
            </a:r>
            <a:r>
              <a:rPr lang="en-US" sz="2000" smtClean="0">
                <a:latin typeface="Bookman Old Style" pitchFamily="84" charset="0"/>
              </a:rPr>
              <a:t>the </a:t>
            </a:r>
            <a:br>
              <a:rPr lang="en-US" sz="2000" smtClean="0">
                <a:latin typeface="Bookman Old Style" pitchFamily="84" charset="0"/>
              </a:rPr>
            </a:br>
            <a:r>
              <a:rPr lang="en-US" sz="2000" smtClean="0">
                <a:latin typeface="Bookman Old Style" pitchFamily="84" charset="0"/>
              </a:rPr>
              <a:t>Iroquois </a:t>
            </a:r>
            <a:r>
              <a:rPr lang="en-US" sz="2000" dirty="0" smtClean="0">
                <a:latin typeface="Bookman Old Style" pitchFamily="84" charset="0"/>
              </a:rPr>
              <a:t>would </a:t>
            </a:r>
            <a:r>
              <a:rPr lang="en-US" sz="2000" smtClean="0">
                <a:latin typeface="Bookman Old Style" pitchFamily="84" charset="0"/>
              </a:rPr>
              <a:t>join </a:t>
            </a:r>
            <a:br>
              <a:rPr lang="en-US" sz="2000" smtClean="0">
                <a:latin typeface="Bookman Old Style" pitchFamily="84" charset="0"/>
              </a:rPr>
            </a:br>
            <a:r>
              <a:rPr lang="en-US" sz="2000" smtClean="0">
                <a:latin typeface="Bookman Old Style" pitchFamily="84" charset="0"/>
              </a:rPr>
              <a:t>the </a:t>
            </a:r>
            <a:r>
              <a:rPr lang="en-US" sz="2000" dirty="0" smtClean="0">
                <a:latin typeface="Bookman Old Style" pitchFamily="84" charset="0"/>
              </a:rPr>
              <a:t>British</a:t>
            </a:r>
            <a:endParaRPr lang="en-US" sz="2000" dirty="0" smtClean="0">
              <a:latin typeface="Bookman Old Style" pitchFamily="84" charset="0"/>
            </a:endParaRPr>
          </a:p>
          <a:p>
            <a:pPr lvl="1" eaLnBrk="1" hangingPunct="1"/>
            <a:r>
              <a:rPr lang="en-US" sz="2000" dirty="0" smtClean="0">
                <a:latin typeface="Bookman Old Style" pitchFamily="84" charset="0"/>
              </a:rPr>
              <a:t>They wanted access </a:t>
            </a:r>
            <a:br>
              <a:rPr lang="en-US" sz="2000" dirty="0" smtClean="0">
                <a:latin typeface="Bookman Old Style" pitchFamily="84" charset="0"/>
              </a:rPr>
            </a:br>
            <a:r>
              <a:rPr lang="en-US" sz="2000" dirty="0" smtClean="0">
                <a:latin typeface="Bookman Old Style" pitchFamily="84" charset="0"/>
              </a:rPr>
              <a:t>to the Ohio River </a:t>
            </a:r>
            <a:br>
              <a:rPr lang="en-US" sz="2000" dirty="0" smtClean="0">
                <a:latin typeface="Bookman Old Style" pitchFamily="84" charset="0"/>
              </a:rPr>
            </a:br>
            <a:r>
              <a:rPr lang="en-US" sz="2000" dirty="0" smtClean="0">
                <a:latin typeface="Bookman Old Style" pitchFamily="84" charset="0"/>
              </a:rPr>
              <a:t>Valley for land and </a:t>
            </a:r>
            <a:br>
              <a:rPr lang="en-US" sz="2000" dirty="0" smtClean="0">
                <a:latin typeface="Bookman Old Style" pitchFamily="84" charset="0"/>
              </a:rPr>
            </a:br>
            <a:r>
              <a:rPr lang="en-US" sz="2000" dirty="0" smtClean="0">
                <a:latin typeface="Bookman Old Style" pitchFamily="84" charset="0"/>
              </a:rPr>
              <a:t>for the fur trade. </a:t>
            </a:r>
          </a:p>
        </p:txBody>
      </p:sp>
      <p:pic>
        <p:nvPicPr>
          <p:cNvPr id="32772" name="Picture 5" descr="C3S8a.jpg"/>
          <p:cNvPicPr>
            <a:picLocks noChangeAspect="1"/>
          </p:cNvPicPr>
          <p:nvPr/>
        </p:nvPicPr>
        <p:blipFill>
          <a:blip r:embed="rId3"/>
          <a:srcRect/>
          <a:stretch>
            <a:fillRect/>
          </a:stretch>
        </p:blipFill>
        <p:spPr bwMode="auto">
          <a:xfrm>
            <a:off x="3886200" y="3124200"/>
            <a:ext cx="5183188" cy="3594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3" descr="washington-crossing-the-delaware.jpg"/>
          <p:cNvPicPr>
            <a:picLocks noChangeAspect="1"/>
          </p:cNvPicPr>
          <p:nvPr/>
        </p:nvPicPr>
        <p:blipFill>
          <a:blip r:embed="rId2"/>
          <a:srcRect r="21892" b="21111"/>
          <a:stretch>
            <a:fillRect/>
          </a:stretch>
        </p:blipFill>
        <p:spPr bwMode="auto">
          <a:xfrm>
            <a:off x="0" y="0"/>
            <a:ext cx="9144000" cy="6858000"/>
          </a:xfrm>
          <a:prstGeom prst="rect">
            <a:avLst/>
          </a:prstGeom>
          <a:noFill/>
          <a:ln w="9525">
            <a:noFill/>
            <a:miter lim="800000"/>
            <a:headEnd/>
            <a:tailEnd/>
          </a:ln>
        </p:spPr>
      </p:pic>
      <p:sp>
        <p:nvSpPr>
          <p:cNvPr id="33794" name="Title 1"/>
          <p:cNvSpPr>
            <a:spLocks noGrp="1"/>
          </p:cNvSpPr>
          <p:nvPr>
            <p:ph type="title"/>
          </p:nvPr>
        </p:nvSpPr>
        <p:spPr>
          <a:xfrm>
            <a:off x="457200" y="0"/>
            <a:ext cx="8229600" cy="1143000"/>
          </a:xfrm>
        </p:spPr>
        <p:txBody>
          <a:bodyPr/>
          <a:lstStyle/>
          <a:p>
            <a:pPr eaLnBrk="1" hangingPunct="1"/>
            <a:r>
              <a:rPr lang="en-US" sz="5400" dirty="0" smtClean="0">
                <a:latin typeface="Blackadder ITC" charset="0"/>
              </a:rPr>
              <a:t>French and Indian War - End</a:t>
            </a:r>
          </a:p>
        </p:txBody>
      </p:sp>
      <p:sp>
        <p:nvSpPr>
          <p:cNvPr id="33795" name="Content Placeholder 2"/>
          <p:cNvSpPr>
            <a:spLocks noGrp="1"/>
          </p:cNvSpPr>
          <p:nvPr>
            <p:ph idx="1"/>
          </p:nvPr>
        </p:nvSpPr>
        <p:spPr>
          <a:xfrm>
            <a:off x="381000" y="838200"/>
            <a:ext cx="8534400" cy="5943600"/>
          </a:xfrm>
          <a:solidFill>
            <a:schemeClr val="bg1">
              <a:alpha val="70979"/>
            </a:schemeClr>
          </a:solidFill>
        </p:spPr>
        <p:txBody>
          <a:bodyPr/>
          <a:lstStyle/>
          <a:p>
            <a:pPr eaLnBrk="1" hangingPunct="1"/>
            <a:r>
              <a:rPr lang="en-US" sz="2200" dirty="0" smtClean="0">
                <a:latin typeface="Bookman Old Style" pitchFamily="84" charset="0"/>
              </a:rPr>
              <a:t>The French and Indian war lasted for two years. </a:t>
            </a:r>
          </a:p>
          <a:p>
            <a:pPr eaLnBrk="1" hangingPunct="1">
              <a:buFont typeface="Arial" pitchFamily="84" charset="0"/>
              <a:buNone/>
            </a:pPr>
            <a:r>
              <a:rPr lang="en-US" sz="2200" dirty="0" smtClean="0">
                <a:latin typeface="Bookman Old Style" pitchFamily="84" charset="0"/>
              </a:rPr>
              <a:t>-  By 1756, the fighting in America had spread back to Europe, becoming a conflict known as the </a:t>
            </a:r>
            <a:r>
              <a:rPr lang="en-US" sz="2200" b="1" dirty="0" smtClean="0">
                <a:latin typeface="Bookman Old Style" pitchFamily="84" charset="0"/>
              </a:rPr>
              <a:t>Seven Years’ War. </a:t>
            </a:r>
            <a:endParaRPr lang="en-US" sz="2200" dirty="0" smtClean="0">
              <a:latin typeface="Bookman Old Style" pitchFamily="84" charset="0"/>
            </a:endParaRPr>
          </a:p>
          <a:p>
            <a:pPr eaLnBrk="1" hangingPunct="1"/>
            <a:r>
              <a:rPr lang="en-US" sz="2200" dirty="0" smtClean="0">
                <a:latin typeface="Bookman Old Style" pitchFamily="84" charset="0"/>
              </a:rPr>
              <a:t>Britain’s allies fought the French in Europe, most of the actual British troops </a:t>
            </a:r>
            <a:br>
              <a:rPr lang="en-US" sz="2200" dirty="0" smtClean="0">
                <a:latin typeface="Bookman Old Style" pitchFamily="84" charset="0"/>
              </a:rPr>
            </a:br>
            <a:r>
              <a:rPr lang="en-US" sz="2200" dirty="0" smtClean="0">
                <a:latin typeface="Bookman Old Style" pitchFamily="84" charset="0"/>
              </a:rPr>
              <a:t>were sent to America.</a:t>
            </a:r>
          </a:p>
          <a:p>
            <a:pPr eaLnBrk="1" hangingPunct="1">
              <a:buFont typeface="Arial" pitchFamily="84" charset="0"/>
              <a:buNone/>
            </a:pPr>
            <a:r>
              <a:rPr lang="en-US" sz="2200" dirty="0" smtClean="0">
                <a:latin typeface="Bookman Old Style" pitchFamily="84" charset="0"/>
              </a:rPr>
              <a:t>-  Because France was </a:t>
            </a:r>
            <a:br>
              <a:rPr lang="en-US" sz="2200" dirty="0" smtClean="0">
                <a:latin typeface="Bookman Old Style" pitchFamily="84" charset="0"/>
              </a:rPr>
            </a:br>
            <a:r>
              <a:rPr lang="en-US" sz="2200" dirty="0" smtClean="0">
                <a:latin typeface="Bookman Old Style" pitchFamily="84" charset="0"/>
              </a:rPr>
              <a:t>distracted by the war in</a:t>
            </a:r>
            <a:br>
              <a:rPr lang="en-US" sz="2200" dirty="0" smtClean="0">
                <a:latin typeface="Bookman Old Style" pitchFamily="84" charset="0"/>
              </a:rPr>
            </a:br>
            <a:r>
              <a:rPr lang="en-US" sz="2200" dirty="0" smtClean="0">
                <a:latin typeface="Bookman Old Style" pitchFamily="84" charset="0"/>
              </a:rPr>
              <a:t>Europe, they stopped </a:t>
            </a:r>
            <a:br>
              <a:rPr lang="en-US" sz="2200" dirty="0" smtClean="0">
                <a:latin typeface="Bookman Old Style" pitchFamily="84" charset="0"/>
              </a:rPr>
            </a:br>
            <a:r>
              <a:rPr lang="en-US" sz="2200" dirty="0" smtClean="0">
                <a:latin typeface="Bookman Old Style" pitchFamily="84" charset="0"/>
              </a:rPr>
              <a:t>focusing as much on </a:t>
            </a:r>
            <a:br>
              <a:rPr lang="en-US" sz="2200" dirty="0" smtClean="0">
                <a:latin typeface="Bookman Old Style" pitchFamily="84" charset="0"/>
              </a:rPr>
            </a:br>
            <a:r>
              <a:rPr lang="en-US" sz="2200" dirty="0" smtClean="0">
                <a:latin typeface="Bookman Old Style" pitchFamily="84" charset="0"/>
              </a:rPr>
              <a:t>the war in America. </a:t>
            </a:r>
          </a:p>
          <a:p>
            <a:pPr eaLnBrk="1" hangingPunct="1">
              <a:buFont typeface="Arial" pitchFamily="84" charset="0"/>
              <a:buNone/>
            </a:pPr>
            <a:r>
              <a:rPr lang="en-US" sz="2200" dirty="0" smtClean="0">
                <a:latin typeface="Bookman Old Style" pitchFamily="84" charset="0"/>
              </a:rPr>
              <a:t>-  Soon, the Iroquois saw </a:t>
            </a:r>
            <a:br>
              <a:rPr lang="en-US" sz="2200" dirty="0" smtClean="0">
                <a:latin typeface="Bookman Old Style" pitchFamily="84" charset="0"/>
              </a:rPr>
            </a:br>
            <a:r>
              <a:rPr lang="en-US" sz="2200" dirty="0" smtClean="0">
                <a:latin typeface="Bookman Old Style" pitchFamily="84" charset="0"/>
              </a:rPr>
              <a:t>that the French were </a:t>
            </a:r>
            <a:br>
              <a:rPr lang="en-US" sz="2200" dirty="0" smtClean="0">
                <a:latin typeface="Bookman Old Style" pitchFamily="84" charset="0"/>
              </a:rPr>
            </a:br>
            <a:r>
              <a:rPr lang="en-US" sz="2200" dirty="0" smtClean="0">
                <a:latin typeface="Bookman Old Style" pitchFamily="84" charset="0"/>
              </a:rPr>
              <a:t>losing, and no longer </a:t>
            </a:r>
            <a:br>
              <a:rPr lang="en-US" sz="2200" dirty="0" smtClean="0">
                <a:latin typeface="Bookman Old Style" pitchFamily="84" charset="0"/>
              </a:rPr>
            </a:br>
            <a:r>
              <a:rPr lang="en-US" sz="2200" dirty="0" smtClean="0">
                <a:latin typeface="Bookman Old Style" pitchFamily="84" charset="0"/>
              </a:rPr>
              <a:t>wanted to support them.</a:t>
            </a:r>
          </a:p>
          <a:p>
            <a:pPr eaLnBrk="1" hangingPunct="1">
              <a:buFont typeface="Arial" pitchFamily="84" charset="0"/>
              <a:buNone/>
            </a:pPr>
            <a:endParaRPr lang="en-US" sz="2200" dirty="0" smtClean="0">
              <a:latin typeface="Bookman Old Style" pitchFamily="84" charset="0"/>
            </a:endParaRPr>
          </a:p>
        </p:txBody>
      </p:sp>
      <p:pic>
        <p:nvPicPr>
          <p:cNvPr id="33796" name="Picture 4" descr="C3S8b.jpg"/>
          <p:cNvPicPr>
            <a:picLocks noChangeAspect="1"/>
          </p:cNvPicPr>
          <p:nvPr/>
        </p:nvPicPr>
        <p:blipFill>
          <a:blip r:embed="rId3"/>
          <a:srcRect t="42657" r="53171"/>
          <a:stretch>
            <a:fillRect/>
          </a:stretch>
        </p:blipFill>
        <p:spPr bwMode="auto">
          <a:xfrm>
            <a:off x="4267200" y="2759075"/>
            <a:ext cx="4800600" cy="3997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3" descr="washington-crossing-the-delaware.jpg"/>
          <p:cNvPicPr>
            <a:picLocks noChangeAspect="1"/>
          </p:cNvPicPr>
          <p:nvPr/>
        </p:nvPicPr>
        <p:blipFill>
          <a:blip r:embed="rId2"/>
          <a:srcRect r="21892" b="21111"/>
          <a:stretch>
            <a:fillRect/>
          </a:stretch>
        </p:blipFill>
        <p:spPr bwMode="auto">
          <a:xfrm>
            <a:off x="0" y="0"/>
            <a:ext cx="9144000" cy="6858000"/>
          </a:xfrm>
          <a:prstGeom prst="rect">
            <a:avLst/>
          </a:prstGeom>
          <a:noFill/>
          <a:ln w="9525">
            <a:noFill/>
            <a:miter lim="800000"/>
            <a:headEnd/>
            <a:tailEnd/>
          </a:ln>
        </p:spPr>
      </p:pic>
      <p:sp>
        <p:nvSpPr>
          <p:cNvPr id="16386" name="Title 1"/>
          <p:cNvSpPr>
            <a:spLocks noGrp="1"/>
          </p:cNvSpPr>
          <p:nvPr>
            <p:ph type="title"/>
          </p:nvPr>
        </p:nvSpPr>
        <p:spPr>
          <a:xfrm>
            <a:off x="457200" y="0"/>
            <a:ext cx="8229600" cy="1143000"/>
          </a:xfrm>
        </p:spPr>
        <p:txBody>
          <a:bodyPr/>
          <a:lstStyle/>
          <a:p>
            <a:pPr eaLnBrk="1" hangingPunct="1"/>
            <a:r>
              <a:rPr lang="en-US" sz="5400" dirty="0" smtClean="0">
                <a:latin typeface="Blackadder ITC" charset="0"/>
              </a:rPr>
              <a:t>English Exploration</a:t>
            </a:r>
          </a:p>
        </p:txBody>
      </p:sp>
      <p:sp>
        <p:nvSpPr>
          <p:cNvPr id="3" name="Content Placeholder 2"/>
          <p:cNvSpPr>
            <a:spLocks noGrp="1"/>
          </p:cNvSpPr>
          <p:nvPr>
            <p:ph idx="1"/>
          </p:nvPr>
        </p:nvSpPr>
        <p:spPr>
          <a:xfrm>
            <a:off x="457200" y="1066800"/>
            <a:ext cx="8229600" cy="5410200"/>
          </a:xfrm>
          <a:solidFill>
            <a:schemeClr val="bg1">
              <a:alpha val="71000"/>
            </a:schemeClr>
          </a:solidFill>
        </p:spPr>
        <p:txBody>
          <a:bodyPr rtlCol="0">
            <a:normAutofit fontScale="77500" lnSpcReduction="20000"/>
          </a:bodyPr>
          <a:lstStyle/>
          <a:p>
            <a:pPr eaLnBrk="1" fontAlgn="auto" hangingPunct="1">
              <a:spcAft>
                <a:spcPts val="0"/>
              </a:spcAft>
              <a:buFont typeface="Arial" pitchFamily="34" charset="0"/>
              <a:buChar char="•"/>
              <a:defRPr/>
            </a:pPr>
            <a:r>
              <a:rPr lang="en-US" dirty="0" smtClean="0">
                <a:latin typeface="Bookman Old Style" pitchFamily="18" charset="0"/>
                <a:ea typeface="+mn-ea"/>
                <a:cs typeface="+mn-cs"/>
              </a:rPr>
              <a:t>The first English explorers were sent by the Tudors – Henry VII and Elizabeth I. </a:t>
            </a:r>
          </a:p>
          <a:p>
            <a:pPr eaLnBrk="1" fontAlgn="auto" hangingPunct="1">
              <a:spcAft>
                <a:spcPts val="0"/>
              </a:spcAft>
              <a:buFont typeface="Arial" pitchFamily="34" charset="0"/>
              <a:buChar char="•"/>
              <a:defRPr/>
            </a:pPr>
            <a:r>
              <a:rPr lang="en-US" dirty="0" smtClean="0">
                <a:latin typeface="Bookman Old Style" pitchFamily="18" charset="0"/>
                <a:ea typeface="+mn-ea"/>
                <a:cs typeface="+mn-cs"/>
              </a:rPr>
              <a:t>Henry VII sent John Cabot. Cabot landed in Canada, however, the English government did not have enough money to make permanent settlements. </a:t>
            </a:r>
          </a:p>
          <a:p>
            <a:pPr eaLnBrk="1" fontAlgn="auto" hangingPunct="1">
              <a:spcAft>
                <a:spcPts val="0"/>
              </a:spcAft>
              <a:buFont typeface="Arial" pitchFamily="34" charset="0"/>
              <a:buNone/>
              <a:defRPr/>
            </a:pPr>
            <a:r>
              <a:rPr lang="en-US" dirty="0" smtClean="0">
                <a:latin typeface="Bookman Old Style" pitchFamily="18" charset="0"/>
                <a:ea typeface="+mn-ea"/>
                <a:cs typeface="+mn-cs"/>
              </a:rPr>
              <a:t>- &gt; Eventually, the </a:t>
            </a:r>
            <a:r>
              <a:rPr lang="en-US" b="1" dirty="0" smtClean="0">
                <a:latin typeface="Bookman Old Style" pitchFamily="18" charset="0"/>
                <a:ea typeface="+mn-ea"/>
                <a:cs typeface="+mn-cs"/>
              </a:rPr>
              <a:t>Reformation </a:t>
            </a:r>
            <a:r>
              <a:rPr lang="en-US" dirty="0" smtClean="0">
                <a:latin typeface="Bookman Old Style" pitchFamily="18" charset="0"/>
                <a:ea typeface="+mn-ea"/>
                <a:cs typeface="+mn-cs"/>
              </a:rPr>
              <a:t>divided Europe, and led to many different religious groups springing up in England. </a:t>
            </a:r>
            <a:endParaRPr lang="en-US" dirty="0">
              <a:latin typeface="Bookman Old Style" pitchFamily="18" charset="0"/>
              <a:ea typeface="+mn-ea"/>
              <a:cs typeface="+mn-cs"/>
            </a:endParaRPr>
          </a:p>
          <a:p>
            <a:pPr marL="0" indent="0" eaLnBrk="1" fontAlgn="auto" hangingPunct="1">
              <a:spcAft>
                <a:spcPts val="0"/>
              </a:spcAft>
              <a:buNone/>
              <a:defRPr/>
            </a:pPr>
            <a:r>
              <a:rPr lang="en-US" dirty="0" smtClean="0">
                <a:latin typeface="Bookman Old Style" pitchFamily="18" charset="0"/>
                <a:ea typeface="+mn-ea"/>
                <a:cs typeface="+mn-cs"/>
              </a:rPr>
              <a:t>- &gt; Many of these groups wanted religious freedom. </a:t>
            </a:r>
          </a:p>
          <a:p>
            <a:pPr eaLnBrk="1" fontAlgn="auto" hangingPunct="1">
              <a:spcAft>
                <a:spcPts val="0"/>
              </a:spcAft>
              <a:buFontTx/>
              <a:buChar char="-"/>
              <a:defRPr/>
            </a:pPr>
            <a:r>
              <a:rPr lang="en-US" dirty="0" smtClean="0">
                <a:latin typeface="Bookman Old Style" pitchFamily="18" charset="0"/>
                <a:ea typeface="+mn-ea"/>
                <a:cs typeface="+mn-cs"/>
              </a:rPr>
              <a:t>England was also looking for more trading opportunities. If there were colonies, they would have to buy English goods.</a:t>
            </a:r>
          </a:p>
          <a:p>
            <a:pPr marL="0" indent="0" eaLnBrk="1" fontAlgn="auto" hangingPunct="1">
              <a:spcAft>
                <a:spcPts val="0"/>
              </a:spcAft>
              <a:buNone/>
              <a:defRPr/>
            </a:pPr>
            <a:r>
              <a:rPr lang="en-US" dirty="0" smtClean="0">
                <a:latin typeface="Bookman Old Style" pitchFamily="18" charset="0"/>
                <a:ea typeface="+mn-ea"/>
                <a:cs typeface="+mn-cs"/>
              </a:rPr>
              <a:t>-&gt; The first attempt at an English colony in</a:t>
            </a:r>
            <a:br>
              <a:rPr lang="en-US" dirty="0" smtClean="0">
                <a:latin typeface="Bookman Old Style" pitchFamily="18" charset="0"/>
                <a:ea typeface="+mn-ea"/>
                <a:cs typeface="+mn-cs"/>
              </a:rPr>
            </a:br>
            <a:r>
              <a:rPr lang="en-US" dirty="0" smtClean="0">
                <a:latin typeface="Bookman Old Style" pitchFamily="18" charset="0"/>
                <a:ea typeface="+mn-ea"/>
                <a:cs typeface="+mn-cs"/>
              </a:rPr>
              <a:t>    America was </a:t>
            </a:r>
            <a:r>
              <a:rPr lang="en-US" b="1" i="1" dirty="0" smtClean="0">
                <a:latin typeface="Bookman Old Style" pitchFamily="18" charset="0"/>
                <a:ea typeface="+mn-ea"/>
                <a:cs typeface="+mn-cs"/>
              </a:rPr>
              <a:t>Roanoke, </a:t>
            </a:r>
            <a:r>
              <a:rPr lang="en-US" dirty="0" smtClean="0">
                <a:latin typeface="Bookman Old Style" pitchFamily="18" charset="0"/>
                <a:ea typeface="+mn-ea"/>
                <a:cs typeface="+mn-cs"/>
              </a:rPr>
              <a:t>in what is now North</a:t>
            </a:r>
            <a:br>
              <a:rPr lang="en-US" dirty="0" smtClean="0">
                <a:latin typeface="Bookman Old Style" pitchFamily="18" charset="0"/>
                <a:ea typeface="+mn-ea"/>
                <a:cs typeface="+mn-cs"/>
              </a:rPr>
            </a:br>
            <a:r>
              <a:rPr lang="en-US" dirty="0" smtClean="0">
                <a:latin typeface="Bookman Old Style" pitchFamily="18" charset="0"/>
                <a:ea typeface="+mn-ea"/>
                <a:cs typeface="+mn-cs"/>
              </a:rPr>
              <a:t>    Carolina. </a:t>
            </a:r>
          </a:p>
          <a:p>
            <a:pPr eaLnBrk="1" fontAlgn="auto" hangingPunct="1">
              <a:spcAft>
                <a:spcPts val="0"/>
              </a:spcAft>
              <a:buFont typeface="Arial" pitchFamily="34" charset="0"/>
              <a:buNone/>
              <a:defRPr/>
            </a:pPr>
            <a:endParaRPr lang="en-US" dirty="0">
              <a:latin typeface="Bookman Old Style" pitchFamily="18" charset="0"/>
              <a:ea typeface="+mn-ea"/>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3" descr="washington-crossing-the-delaware.jpg"/>
          <p:cNvPicPr>
            <a:picLocks noChangeAspect="1"/>
          </p:cNvPicPr>
          <p:nvPr/>
        </p:nvPicPr>
        <p:blipFill>
          <a:blip r:embed="rId2"/>
          <a:srcRect r="21892" b="21111"/>
          <a:stretch>
            <a:fillRect/>
          </a:stretch>
        </p:blipFill>
        <p:spPr bwMode="auto">
          <a:xfrm>
            <a:off x="0" y="0"/>
            <a:ext cx="9144000" cy="6858000"/>
          </a:xfrm>
          <a:prstGeom prst="rect">
            <a:avLst/>
          </a:prstGeom>
          <a:noFill/>
          <a:ln w="9525">
            <a:noFill/>
            <a:miter lim="800000"/>
            <a:headEnd/>
            <a:tailEnd/>
          </a:ln>
        </p:spPr>
      </p:pic>
      <p:sp>
        <p:nvSpPr>
          <p:cNvPr id="34818" name="Title 1"/>
          <p:cNvSpPr>
            <a:spLocks noGrp="1"/>
          </p:cNvSpPr>
          <p:nvPr>
            <p:ph type="title"/>
          </p:nvPr>
        </p:nvSpPr>
        <p:spPr>
          <a:xfrm>
            <a:off x="457200" y="0"/>
            <a:ext cx="8229600" cy="1143000"/>
          </a:xfrm>
        </p:spPr>
        <p:txBody>
          <a:bodyPr/>
          <a:lstStyle/>
          <a:p>
            <a:pPr eaLnBrk="1" hangingPunct="1"/>
            <a:r>
              <a:rPr lang="en-US" sz="5400" dirty="0" smtClean="0">
                <a:latin typeface="Blackadder ITC" charset="0"/>
              </a:rPr>
              <a:t>French and Indian War - Treaty</a:t>
            </a:r>
          </a:p>
        </p:txBody>
      </p:sp>
      <p:sp>
        <p:nvSpPr>
          <p:cNvPr id="34819" name="Content Placeholder 2"/>
          <p:cNvSpPr>
            <a:spLocks noGrp="1"/>
          </p:cNvSpPr>
          <p:nvPr>
            <p:ph idx="1"/>
          </p:nvPr>
        </p:nvSpPr>
        <p:spPr>
          <a:xfrm>
            <a:off x="381000" y="838200"/>
            <a:ext cx="8534400" cy="5943600"/>
          </a:xfrm>
          <a:solidFill>
            <a:schemeClr val="bg1">
              <a:alpha val="70979"/>
            </a:schemeClr>
          </a:solidFill>
        </p:spPr>
        <p:txBody>
          <a:bodyPr/>
          <a:lstStyle/>
          <a:p>
            <a:pPr eaLnBrk="1" hangingPunct="1"/>
            <a:r>
              <a:rPr lang="en-US" sz="2200" dirty="0" smtClean="0">
                <a:latin typeface="Bookman Old Style" pitchFamily="84" charset="0"/>
              </a:rPr>
              <a:t>Though Spain joined the war to support the French, it wasn’t enough.</a:t>
            </a:r>
          </a:p>
          <a:p>
            <a:pPr eaLnBrk="1" hangingPunct="1"/>
            <a:r>
              <a:rPr lang="en-US" sz="2200" b="1" dirty="0" smtClean="0">
                <a:latin typeface="Bookman Old Style" pitchFamily="84" charset="0"/>
              </a:rPr>
              <a:t>Results of the War:</a:t>
            </a:r>
          </a:p>
          <a:p>
            <a:pPr eaLnBrk="1" hangingPunct="1">
              <a:buFont typeface="Arial" pitchFamily="84" charset="0"/>
              <a:buNone/>
            </a:pPr>
            <a:r>
              <a:rPr lang="en-US" sz="2200" b="1" dirty="0" smtClean="0">
                <a:latin typeface="Bookman Old Style" pitchFamily="84" charset="0"/>
              </a:rPr>
              <a:t>-&gt; The Treaty of Paris </a:t>
            </a:r>
            <a:r>
              <a:rPr lang="en-US" sz="2200" dirty="0" smtClean="0">
                <a:latin typeface="Bookman Old Style" pitchFamily="84" charset="0"/>
              </a:rPr>
              <a:t>ended the war in 1763.</a:t>
            </a:r>
          </a:p>
          <a:p>
            <a:pPr eaLnBrk="1" hangingPunct="1">
              <a:buFont typeface="Arial" pitchFamily="84" charset="0"/>
              <a:buNone/>
            </a:pPr>
            <a:r>
              <a:rPr lang="en-US" sz="2200" dirty="0" smtClean="0">
                <a:latin typeface="Bookman Old Style" pitchFamily="84" charset="0"/>
              </a:rPr>
              <a:t>- France had lost almost all of its land in North America. Canada became a British colony, and all American land </a:t>
            </a:r>
            <a:r>
              <a:rPr lang="en-US" sz="2200" b="1" dirty="0" smtClean="0">
                <a:latin typeface="Bookman Old Style" pitchFamily="84" charset="0"/>
              </a:rPr>
              <a:t>east</a:t>
            </a:r>
            <a:r>
              <a:rPr lang="en-US" sz="2200" dirty="0" smtClean="0">
                <a:latin typeface="Bookman Old Style" pitchFamily="84" charset="0"/>
              </a:rPr>
              <a:t> of the Mississippi. </a:t>
            </a:r>
          </a:p>
          <a:p>
            <a:pPr eaLnBrk="1" hangingPunct="1">
              <a:buFont typeface="Arial" pitchFamily="84" charset="0"/>
              <a:buNone/>
            </a:pPr>
            <a:r>
              <a:rPr lang="en-US" sz="2200" dirty="0" smtClean="0">
                <a:latin typeface="Bookman Old Style" pitchFamily="84" charset="0"/>
              </a:rPr>
              <a:t>- At this point, Spain gave </a:t>
            </a:r>
            <a:br>
              <a:rPr lang="en-US" sz="2200" dirty="0" smtClean="0">
                <a:latin typeface="Bookman Old Style" pitchFamily="84" charset="0"/>
              </a:rPr>
            </a:br>
            <a:r>
              <a:rPr lang="en-US" sz="2200" dirty="0" smtClean="0">
                <a:latin typeface="Bookman Old Style" pitchFamily="84" charset="0"/>
              </a:rPr>
              <a:t>Florida to Britain in </a:t>
            </a:r>
            <a:br>
              <a:rPr lang="en-US" sz="2200" dirty="0" smtClean="0">
                <a:latin typeface="Bookman Old Style" pitchFamily="84" charset="0"/>
              </a:rPr>
            </a:br>
            <a:r>
              <a:rPr lang="en-US" sz="2200" dirty="0" smtClean="0">
                <a:latin typeface="Bookman Old Style" pitchFamily="84" charset="0"/>
              </a:rPr>
              <a:t>order to maintain </a:t>
            </a:r>
            <a:br>
              <a:rPr lang="en-US" sz="2200" dirty="0" smtClean="0">
                <a:latin typeface="Bookman Old Style" pitchFamily="84" charset="0"/>
              </a:rPr>
            </a:br>
            <a:r>
              <a:rPr lang="en-US" sz="2200" dirty="0" smtClean="0">
                <a:latin typeface="Bookman Old Style" pitchFamily="84" charset="0"/>
              </a:rPr>
              <a:t>control of Cuba.</a:t>
            </a:r>
          </a:p>
          <a:p>
            <a:pPr eaLnBrk="1" hangingPunct="1">
              <a:buFont typeface="Arial" pitchFamily="84" charset="0"/>
              <a:buNone/>
            </a:pPr>
            <a:r>
              <a:rPr lang="en-US" sz="2200" dirty="0" smtClean="0">
                <a:latin typeface="Bookman Old Style" pitchFamily="84" charset="0"/>
              </a:rPr>
              <a:t>- To compensate (pay </a:t>
            </a:r>
            <a:br>
              <a:rPr lang="en-US" sz="2200" dirty="0" smtClean="0">
                <a:latin typeface="Bookman Old Style" pitchFamily="84" charset="0"/>
              </a:rPr>
            </a:br>
            <a:r>
              <a:rPr lang="en-US" sz="2200" dirty="0" smtClean="0">
                <a:latin typeface="Bookman Old Style" pitchFamily="84" charset="0"/>
              </a:rPr>
              <a:t>back) Spain for its </a:t>
            </a:r>
            <a:br>
              <a:rPr lang="en-US" sz="2200" dirty="0" smtClean="0">
                <a:latin typeface="Bookman Old Style" pitchFamily="84" charset="0"/>
              </a:rPr>
            </a:br>
            <a:r>
              <a:rPr lang="en-US" sz="2200" dirty="0" smtClean="0">
                <a:latin typeface="Bookman Old Style" pitchFamily="84" charset="0"/>
              </a:rPr>
              <a:t>losses, France gave </a:t>
            </a:r>
            <a:br>
              <a:rPr lang="en-US" sz="2200" dirty="0" smtClean="0">
                <a:latin typeface="Bookman Old Style" pitchFamily="84" charset="0"/>
              </a:rPr>
            </a:br>
            <a:r>
              <a:rPr lang="en-US" sz="2200" dirty="0" smtClean="0">
                <a:latin typeface="Bookman Old Style" pitchFamily="84" charset="0"/>
              </a:rPr>
              <a:t>Spain all of the land </a:t>
            </a:r>
            <a:br>
              <a:rPr lang="en-US" sz="2200" dirty="0" smtClean="0">
                <a:latin typeface="Bookman Old Style" pitchFamily="84" charset="0"/>
              </a:rPr>
            </a:br>
            <a:r>
              <a:rPr lang="en-US" sz="2200" b="1" dirty="0" smtClean="0">
                <a:latin typeface="Bookman Old Style" pitchFamily="84" charset="0"/>
              </a:rPr>
              <a:t>west</a:t>
            </a:r>
            <a:r>
              <a:rPr lang="en-US" sz="2200" dirty="0" smtClean="0">
                <a:latin typeface="Bookman Old Style" pitchFamily="84" charset="0"/>
              </a:rPr>
              <a:t> of the Mississippi. </a:t>
            </a:r>
          </a:p>
          <a:p>
            <a:pPr eaLnBrk="1" hangingPunct="1">
              <a:buFont typeface="Arial" pitchFamily="84" charset="0"/>
              <a:buNone/>
            </a:pPr>
            <a:endParaRPr lang="en-US" sz="2200" dirty="0" smtClean="0">
              <a:latin typeface="Bookman Old Style" pitchFamily="84" charset="0"/>
            </a:endParaRPr>
          </a:p>
        </p:txBody>
      </p:sp>
      <p:pic>
        <p:nvPicPr>
          <p:cNvPr id="34820" name="Picture 4" descr="blog-1pr2ul2.jpg"/>
          <p:cNvPicPr>
            <a:picLocks noChangeAspect="1"/>
          </p:cNvPicPr>
          <p:nvPr/>
        </p:nvPicPr>
        <p:blipFill>
          <a:blip r:embed="rId3"/>
          <a:srcRect/>
          <a:stretch>
            <a:fillRect/>
          </a:stretch>
        </p:blipFill>
        <p:spPr bwMode="auto">
          <a:xfrm>
            <a:off x="4165600" y="3105150"/>
            <a:ext cx="4902200" cy="3676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3" descr="washington-crossing-the-delaware.jpg"/>
          <p:cNvPicPr>
            <a:picLocks noChangeAspect="1"/>
          </p:cNvPicPr>
          <p:nvPr/>
        </p:nvPicPr>
        <p:blipFill>
          <a:blip r:embed="rId2"/>
          <a:srcRect r="21892" b="21111"/>
          <a:stretch>
            <a:fillRect/>
          </a:stretch>
        </p:blipFill>
        <p:spPr bwMode="auto">
          <a:xfrm>
            <a:off x="0" y="0"/>
            <a:ext cx="9144000" cy="6858000"/>
          </a:xfrm>
          <a:prstGeom prst="rect">
            <a:avLst/>
          </a:prstGeom>
          <a:noFill/>
          <a:ln w="9525">
            <a:noFill/>
            <a:miter lim="800000"/>
            <a:headEnd/>
            <a:tailEnd/>
          </a:ln>
        </p:spPr>
      </p:pic>
      <p:sp>
        <p:nvSpPr>
          <p:cNvPr id="35842" name="Title 1"/>
          <p:cNvSpPr>
            <a:spLocks noGrp="1"/>
          </p:cNvSpPr>
          <p:nvPr>
            <p:ph type="title"/>
          </p:nvPr>
        </p:nvSpPr>
        <p:spPr>
          <a:xfrm>
            <a:off x="457200" y="0"/>
            <a:ext cx="8229600" cy="1143000"/>
          </a:xfrm>
        </p:spPr>
        <p:txBody>
          <a:bodyPr/>
          <a:lstStyle/>
          <a:p>
            <a:pPr eaLnBrk="1" hangingPunct="1"/>
            <a:r>
              <a:rPr lang="en-US" sz="5400" dirty="0" smtClean="0">
                <a:latin typeface="Blackadder ITC" charset="0"/>
              </a:rPr>
              <a:t>French and Indian War - Results</a:t>
            </a:r>
          </a:p>
        </p:txBody>
      </p:sp>
      <p:sp>
        <p:nvSpPr>
          <p:cNvPr id="35843" name="Content Placeholder 2"/>
          <p:cNvSpPr>
            <a:spLocks noGrp="1"/>
          </p:cNvSpPr>
          <p:nvPr>
            <p:ph idx="1"/>
          </p:nvPr>
        </p:nvSpPr>
        <p:spPr>
          <a:xfrm>
            <a:off x="381000" y="838200"/>
            <a:ext cx="8534400" cy="5943600"/>
          </a:xfrm>
          <a:solidFill>
            <a:schemeClr val="bg1">
              <a:alpha val="70979"/>
            </a:schemeClr>
          </a:solidFill>
        </p:spPr>
        <p:txBody>
          <a:bodyPr/>
          <a:lstStyle/>
          <a:p>
            <a:pPr eaLnBrk="1" hangingPunct="1"/>
            <a:r>
              <a:rPr lang="en-US" sz="2200" b="1" dirty="0" smtClean="0">
                <a:latin typeface="Bookman Old Style" pitchFamily="84" charset="0"/>
              </a:rPr>
              <a:t>Gains and Losses</a:t>
            </a:r>
          </a:p>
          <a:p>
            <a:pPr eaLnBrk="1" hangingPunct="1"/>
            <a:r>
              <a:rPr lang="en-US" sz="2200" dirty="0" smtClean="0">
                <a:latin typeface="Bookman Old Style" pitchFamily="84" charset="0"/>
              </a:rPr>
              <a:t>The French </a:t>
            </a:r>
          </a:p>
          <a:p>
            <a:pPr lvl="1" eaLnBrk="1" hangingPunct="1"/>
            <a:r>
              <a:rPr lang="en-US" sz="1800" dirty="0" smtClean="0">
                <a:latin typeface="Bookman Old Style" pitchFamily="84" charset="0"/>
              </a:rPr>
              <a:t>Gained nothing</a:t>
            </a:r>
          </a:p>
          <a:p>
            <a:pPr lvl="1" eaLnBrk="1" hangingPunct="1"/>
            <a:r>
              <a:rPr lang="en-US" sz="1800" dirty="0" smtClean="0">
                <a:latin typeface="Bookman Old Style" pitchFamily="84" charset="0"/>
              </a:rPr>
              <a:t>Lost all land in North America</a:t>
            </a:r>
          </a:p>
          <a:p>
            <a:pPr eaLnBrk="1" hangingPunct="1"/>
            <a:r>
              <a:rPr lang="en-US" sz="2200" dirty="0" smtClean="0">
                <a:latin typeface="Bookman Old Style" pitchFamily="84" charset="0"/>
              </a:rPr>
              <a:t>The Native Americans</a:t>
            </a:r>
          </a:p>
          <a:p>
            <a:pPr lvl="1" eaLnBrk="1" hangingPunct="1"/>
            <a:r>
              <a:rPr lang="en-US" sz="1800" dirty="0" smtClean="0">
                <a:latin typeface="Bookman Old Style" pitchFamily="84" charset="0"/>
              </a:rPr>
              <a:t>Gained nothing</a:t>
            </a:r>
          </a:p>
          <a:p>
            <a:pPr lvl="1" eaLnBrk="1" hangingPunct="1"/>
            <a:r>
              <a:rPr lang="en-US" sz="1800" dirty="0" smtClean="0">
                <a:latin typeface="Bookman Old Style" pitchFamily="84" charset="0"/>
              </a:rPr>
              <a:t>Lost land</a:t>
            </a:r>
          </a:p>
          <a:p>
            <a:pPr lvl="1" eaLnBrk="1" hangingPunct="1"/>
            <a:r>
              <a:rPr lang="en-US" sz="1800" dirty="0" smtClean="0">
                <a:latin typeface="Bookman Old Style" pitchFamily="84" charset="0"/>
              </a:rPr>
              <a:t>Lost lives</a:t>
            </a:r>
          </a:p>
          <a:p>
            <a:pPr lvl="1" eaLnBrk="1" hangingPunct="1"/>
            <a:r>
              <a:rPr lang="en-US" sz="1800" dirty="0" smtClean="0">
                <a:latin typeface="Bookman Old Style" pitchFamily="84" charset="0"/>
              </a:rPr>
              <a:t>Lost their only European ally </a:t>
            </a:r>
            <a:br>
              <a:rPr lang="en-US" sz="1800" dirty="0" smtClean="0">
                <a:latin typeface="Bookman Old Style" pitchFamily="84" charset="0"/>
              </a:rPr>
            </a:br>
            <a:r>
              <a:rPr lang="en-US" sz="1800" dirty="0" smtClean="0">
                <a:latin typeface="Bookman Old Style" pitchFamily="84" charset="0"/>
              </a:rPr>
              <a:t>in North America</a:t>
            </a:r>
          </a:p>
          <a:p>
            <a:pPr eaLnBrk="1" hangingPunct="1"/>
            <a:r>
              <a:rPr lang="en-US" sz="2200" dirty="0" smtClean="0">
                <a:latin typeface="Bookman Old Style" pitchFamily="84" charset="0"/>
              </a:rPr>
              <a:t>The British</a:t>
            </a:r>
          </a:p>
          <a:p>
            <a:pPr lvl="1" eaLnBrk="1" hangingPunct="1"/>
            <a:r>
              <a:rPr lang="en-US" sz="1800" dirty="0" smtClean="0">
                <a:latin typeface="Bookman Old Style" pitchFamily="84" charset="0"/>
              </a:rPr>
              <a:t>Gained land in the Ohio River </a:t>
            </a:r>
            <a:br>
              <a:rPr lang="en-US" sz="1800" dirty="0" smtClean="0">
                <a:latin typeface="Bookman Old Style" pitchFamily="84" charset="0"/>
              </a:rPr>
            </a:br>
            <a:r>
              <a:rPr lang="en-US" sz="1800" dirty="0" smtClean="0">
                <a:latin typeface="Bookman Old Style" pitchFamily="84" charset="0"/>
              </a:rPr>
              <a:t>Valley</a:t>
            </a:r>
          </a:p>
          <a:p>
            <a:pPr lvl="1" eaLnBrk="1" hangingPunct="1"/>
            <a:r>
              <a:rPr lang="en-US" sz="1800" dirty="0" smtClean="0">
                <a:latin typeface="Bookman Old Style" pitchFamily="84" charset="0"/>
              </a:rPr>
              <a:t>Gained land east of the </a:t>
            </a:r>
            <a:br>
              <a:rPr lang="en-US" sz="1800" dirty="0" smtClean="0">
                <a:latin typeface="Bookman Old Style" pitchFamily="84" charset="0"/>
              </a:rPr>
            </a:br>
            <a:r>
              <a:rPr lang="en-US" sz="1800" dirty="0" smtClean="0">
                <a:latin typeface="Bookman Old Style" pitchFamily="84" charset="0"/>
              </a:rPr>
              <a:t>Mississippi</a:t>
            </a:r>
          </a:p>
          <a:p>
            <a:pPr lvl="1" eaLnBrk="1" hangingPunct="1"/>
            <a:r>
              <a:rPr lang="en-US" sz="1800" dirty="0" smtClean="0">
                <a:latin typeface="Bookman Old Style" pitchFamily="84" charset="0"/>
              </a:rPr>
              <a:t>Gained land in Canada</a:t>
            </a:r>
          </a:p>
          <a:p>
            <a:pPr lvl="1" eaLnBrk="1" hangingPunct="1"/>
            <a:r>
              <a:rPr lang="en-US" sz="1800" dirty="0" smtClean="0">
                <a:latin typeface="Bookman Old Style" pitchFamily="84" charset="0"/>
              </a:rPr>
              <a:t>Gained Florida</a:t>
            </a:r>
          </a:p>
          <a:p>
            <a:pPr eaLnBrk="1" hangingPunct="1">
              <a:buFont typeface="Arial" pitchFamily="84" charset="0"/>
              <a:buNone/>
            </a:pPr>
            <a:endParaRPr lang="en-US" sz="2200" dirty="0" smtClean="0">
              <a:latin typeface="Bookman Old Style" pitchFamily="84" charset="0"/>
            </a:endParaRPr>
          </a:p>
        </p:txBody>
      </p:sp>
      <p:pic>
        <p:nvPicPr>
          <p:cNvPr id="35844" name="Picture 4" descr="french_and_indian_war.jpg"/>
          <p:cNvPicPr>
            <a:picLocks noChangeAspect="1"/>
          </p:cNvPicPr>
          <p:nvPr/>
        </p:nvPicPr>
        <p:blipFill>
          <a:blip r:embed="rId3"/>
          <a:srcRect r="16418"/>
          <a:stretch>
            <a:fillRect/>
          </a:stretch>
        </p:blipFill>
        <p:spPr bwMode="auto">
          <a:xfrm>
            <a:off x="4800600" y="990600"/>
            <a:ext cx="4267200" cy="4140200"/>
          </a:xfrm>
          <a:prstGeom prst="rect">
            <a:avLst/>
          </a:prstGeom>
          <a:noFill/>
          <a:ln w="9525">
            <a:noFill/>
            <a:miter lim="800000"/>
            <a:headEnd/>
            <a:tailEnd/>
          </a:ln>
        </p:spPr>
      </p:pic>
      <p:sp>
        <p:nvSpPr>
          <p:cNvPr id="35845" name="TextBox 5"/>
          <p:cNvSpPr txBox="1">
            <a:spLocks noChangeArrowheads="1"/>
          </p:cNvSpPr>
          <p:nvPr/>
        </p:nvSpPr>
        <p:spPr bwMode="auto">
          <a:xfrm>
            <a:off x="4800600" y="5486400"/>
            <a:ext cx="3810000" cy="984250"/>
          </a:xfrm>
          <a:prstGeom prst="rect">
            <a:avLst/>
          </a:prstGeom>
          <a:noFill/>
          <a:ln w="9525">
            <a:noFill/>
            <a:miter lim="800000"/>
            <a:headEnd/>
            <a:tailEnd/>
          </a:ln>
        </p:spPr>
        <p:txBody>
          <a:bodyPr>
            <a:prstTxWarp prst="textNoShape">
              <a:avLst/>
            </a:prstTxWarp>
            <a:spAutoFit/>
          </a:bodyPr>
          <a:lstStyle/>
          <a:p>
            <a:pPr>
              <a:buFont typeface="Arial" pitchFamily="84" charset="0"/>
              <a:buChar char="•"/>
            </a:pPr>
            <a:r>
              <a:rPr lang="en-US" sz="2200" dirty="0">
                <a:latin typeface="Bookman Old Style" pitchFamily="84" charset="0"/>
              </a:rPr>
              <a:t>  The Spanish</a:t>
            </a:r>
          </a:p>
          <a:p>
            <a:pPr lvl="1"/>
            <a:r>
              <a:rPr lang="en-US" sz="1800" dirty="0">
                <a:latin typeface="Bookman Old Style" pitchFamily="84" charset="0"/>
              </a:rPr>
              <a:t>-  Gained land west of the </a:t>
            </a:r>
            <a:br>
              <a:rPr lang="en-US" sz="1800" dirty="0">
                <a:latin typeface="Bookman Old Style" pitchFamily="84" charset="0"/>
              </a:rPr>
            </a:br>
            <a:r>
              <a:rPr lang="en-US" sz="1800" dirty="0">
                <a:latin typeface="Bookman Old Style" pitchFamily="84" charset="0"/>
              </a:rPr>
              <a:t>   Mississippi</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3" descr="washington-crossing-the-delaware.jpg"/>
          <p:cNvPicPr>
            <a:picLocks noChangeAspect="1"/>
          </p:cNvPicPr>
          <p:nvPr/>
        </p:nvPicPr>
        <p:blipFill>
          <a:blip r:embed="rId2"/>
          <a:srcRect r="21892" b="21111"/>
          <a:stretch>
            <a:fillRect/>
          </a:stretch>
        </p:blipFill>
        <p:spPr bwMode="auto">
          <a:xfrm>
            <a:off x="0" y="0"/>
            <a:ext cx="9144000" cy="6858000"/>
          </a:xfrm>
          <a:prstGeom prst="rect">
            <a:avLst/>
          </a:prstGeom>
          <a:noFill/>
          <a:ln w="9525">
            <a:noFill/>
            <a:miter lim="800000"/>
            <a:headEnd/>
            <a:tailEnd/>
          </a:ln>
        </p:spPr>
      </p:pic>
      <p:sp>
        <p:nvSpPr>
          <p:cNvPr id="36866" name="Title 1"/>
          <p:cNvSpPr>
            <a:spLocks noGrp="1"/>
          </p:cNvSpPr>
          <p:nvPr>
            <p:ph type="title"/>
          </p:nvPr>
        </p:nvSpPr>
        <p:spPr>
          <a:xfrm>
            <a:off x="457200" y="0"/>
            <a:ext cx="8229600" cy="1143000"/>
          </a:xfrm>
        </p:spPr>
        <p:txBody>
          <a:bodyPr/>
          <a:lstStyle/>
          <a:p>
            <a:pPr eaLnBrk="1" hangingPunct="1"/>
            <a:r>
              <a:rPr lang="en-US" sz="5400" smtClean="0">
                <a:latin typeface="Blackadder ITC" charset="0"/>
              </a:rPr>
              <a:t>French and Indian War</a:t>
            </a:r>
          </a:p>
        </p:txBody>
      </p:sp>
      <p:sp>
        <p:nvSpPr>
          <p:cNvPr id="36867" name="Content Placeholder 2"/>
          <p:cNvSpPr>
            <a:spLocks noGrp="1"/>
          </p:cNvSpPr>
          <p:nvPr>
            <p:ph idx="1"/>
          </p:nvPr>
        </p:nvSpPr>
        <p:spPr>
          <a:xfrm>
            <a:off x="381000" y="838200"/>
            <a:ext cx="8534400" cy="5943600"/>
          </a:xfrm>
          <a:solidFill>
            <a:schemeClr val="bg1">
              <a:alpha val="70979"/>
            </a:schemeClr>
          </a:solidFill>
        </p:spPr>
        <p:txBody>
          <a:bodyPr/>
          <a:lstStyle/>
          <a:p>
            <a:pPr eaLnBrk="1" hangingPunct="1"/>
            <a:r>
              <a:rPr lang="en-US" sz="2200" smtClean="0">
                <a:latin typeface="Bookman Old Style" pitchFamily="84" charset="0"/>
              </a:rPr>
              <a:t>The French </a:t>
            </a:r>
          </a:p>
          <a:p>
            <a:pPr lvl="1" eaLnBrk="1" hangingPunct="1"/>
            <a:r>
              <a:rPr lang="en-US" sz="1800" smtClean="0">
                <a:latin typeface="Bookman Old Style" pitchFamily="84" charset="0"/>
              </a:rPr>
              <a:t>Gained nothing</a:t>
            </a:r>
          </a:p>
          <a:p>
            <a:pPr lvl="1" eaLnBrk="1" hangingPunct="1"/>
            <a:r>
              <a:rPr lang="en-US" sz="1800" smtClean="0">
                <a:latin typeface="Bookman Old Style" pitchFamily="84" charset="0"/>
              </a:rPr>
              <a:t>Lost all land in North America</a:t>
            </a:r>
          </a:p>
          <a:p>
            <a:pPr eaLnBrk="1" hangingPunct="1"/>
            <a:r>
              <a:rPr lang="en-US" sz="2200" smtClean="0">
                <a:latin typeface="Bookman Old Style" pitchFamily="84" charset="0"/>
              </a:rPr>
              <a:t>The Native Americans</a:t>
            </a:r>
          </a:p>
          <a:p>
            <a:pPr lvl="1" eaLnBrk="1" hangingPunct="1"/>
            <a:r>
              <a:rPr lang="en-US" sz="1800" smtClean="0">
                <a:latin typeface="Bookman Old Style" pitchFamily="84" charset="0"/>
              </a:rPr>
              <a:t>Gained nothing</a:t>
            </a:r>
          </a:p>
          <a:p>
            <a:pPr lvl="1" eaLnBrk="1" hangingPunct="1"/>
            <a:r>
              <a:rPr lang="en-US" sz="1800" smtClean="0">
                <a:latin typeface="Bookman Old Style" pitchFamily="84" charset="0"/>
              </a:rPr>
              <a:t>Lost land</a:t>
            </a:r>
          </a:p>
          <a:p>
            <a:pPr lvl="1" eaLnBrk="1" hangingPunct="1"/>
            <a:r>
              <a:rPr lang="en-US" sz="1800" smtClean="0">
                <a:latin typeface="Bookman Old Style" pitchFamily="84" charset="0"/>
              </a:rPr>
              <a:t>Lost lives</a:t>
            </a:r>
          </a:p>
          <a:p>
            <a:pPr lvl="1" eaLnBrk="1" hangingPunct="1"/>
            <a:r>
              <a:rPr lang="en-US" sz="1800" smtClean="0">
                <a:latin typeface="Bookman Old Style" pitchFamily="84" charset="0"/>
              </a:rPr>
              <a:t>Lost their only European ally in North America</a:t>
            </a:r>
          </a:p>
          <a:p>
            <a:pPr eaLnBrk="1" hangingPunct="1"/>
            <a:r>
              <a:rPr lang="en-US" sz="2200" smtClean="0">
                <a:latin typeface="Bookman Old Style" pitchFamily="84" charset="0"/>
              </a:rPr>
              <a:t>The British</a:t>
            </a:r>
          </a:p>
          <a:p>
            <a:pPr lvl="1" eaLnBrk="1" hangingPunct="1"/>
            <a:r>
              <a:rPr lang="en-US" sz="1800" smtClean="0">
                <a:latin typeface="Bookman Old Style" pitchFamily="84" charset="0"/>
              </a:rPr>
              <a:t>Gained land in the Ohio River Valley</a:t>
            </a:r>
          </a:p>
          <a:p>
            <a:pPr lvl="1" eaLnBrk="1" hangingPunct="1"/>
            <a:r>
              <a:rPr lang="en-US" sz="1800" smtClean="0">
                <a:latin typeface="Bookman Old Style" pitchFamily="84" charset="0"/>
              </a:rPr>
              <a:t>Gained land east of the Mississippi</a:t>
            </a:r>
          </a:p>
          <a:p>
            <a:pPr lvl="1" eaLnBrk="1" hangingPunct="1"/>
            <a:r>
              <a:rPr lang="en-US" sz="1800" smtClean="0">
                <a:latin typeface="Bookman Old Style" pitchFamily="84" charset="0"/>
              </a:rPr>
              <a:t>Gained land in Canada</a:t>
            </a:r>
          </a:p>
          <a:p>
            <a:pPr lvl="1" eaLnBrk="1" hangingPunct="1"/>
            <a:r>
              <a:rPr lang="en-US" sz="1800" smtClean="0">
                <a:latin typeface="Bookman Old Style" pitchFamily="84" charset="0"/>
              </a:rPr>
              <a:t>Gained Florida</a:t>
            </a:r>
          </a:p>
          <a:p>
            <a:pPr eaLnBrk="1" hangingPunct="1"/>
            <a:r>
              <a:rPr lang="en-US" sz="2200" smtClean="0">
                <a:latin typeface="Bookman Old Style" pitchFamily="84" charset="0"/>
              </a:rPr>
              <a:t>The Spanish</a:t>
            </a:r>
          </a:p>
          <a:p>
            <a:pPr lvl="1" eaLnBrk="1" hangingPunct="1"/>
            <a:r>
              <a:rPr lang="en-US" sz="1800" smtClean="0">
                <a:latin typeface="Bookman Old Style" pitchFamily="84" charset="0"/>
              </a:rPr>
              <a:t>Gained land west of the Mississippi</a:t>
            </a:r>
          </a:p>
          <a:p>
            <a:pPr eaLnBrk="1" hangingPunct="1">
              <a:buFont typeface="Arial" pitchFamily="84" charset="0"/>
              <a:buNone/>
            </a:pPr>
            <a:endParaRPr lang="en-US" sz="2200" smtClean="0">
              <a:latin typeface="Bookman Old Style" pitchFamily="84" charset="0"/>
            </a:endParaRPr>
          </a:p>
        </p:txBody>
      </p:sp>
      <p:pic>
        <p:nvPicPr>
          <p:cNvPr id="36868" name="Picture 4" descr="NorthAmerica1762-83.png"/>
          <p:cNvPicPr>
            <a:picLocks noChangeAspect="1"/>
          </p:cNvPicPr>
          <p:nvPr/>
        </p:nvPicPr>
        <p:blipFill>
          <a:blip r:embed="rId3"/>
          <a:srcRect/>
          <a:stretch>
            <a:fillRect/>
          </a:stretch>
        </p:blipFill>
        <p:spPr bwMode="auto">
          <a:xfrm>
            <a:off x="76200" y="0"/>
            <a:ext cx="899477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3" descr="washington-crossing-the-delaware.jpg"/>
          <p:cNvPicPr>
            <a:picLocks noChangeAspect="1"/>
          </p:cNvPicPr>
          <p:nvPr/>
        </p:nvPicPr>
        <p:blipFill>
          <a:blip r:embed="rId2"/>
          <a:srcRect r="21892" b="21111"/>
          <a:stretch>
            <a:fillRect/>
          </a:stretch>
        </p:blipFill>
        <p:spPr bwMode="auto">
          <a:xfrm>
            <a:off x="0" y="0"/>
            <a:ext cx="9144000" cy="6858000"/>
          </a:xfrm>
          <a:prstGeom prst="rect">
            <a:avLst/>
          </a:prstGeom>
          <a:noFill/>
          <a:ln w="9525">
            <a:noFill/>
            <a:miter lim="800000"/>
            <a:headEnd/>
            <a:tailEnd/>
          </a:ln>
        </p:spPr>
      </p:pic>
      <p:sp>
        <p:nvSpPr>
          <p:cNvPr id="37890" name="Title 1"/>
          <p:cNvSpPr>
            <a:spLocks noGrp="1"/>
          </p:cNvSpPr>
          <p:nvPr>
            <p:ph type="title"/>
          </p:nvPr>
        </p:nvSpPr>
        <p:spPr>
          <a:xfrm>
            <a:off x="457200" y="0"/>
            <a:ext cx="8229600" cy="1143000"/>
          </a:xfrm>
        </p:spPr>
        <p:txBody>
          <a:bodyPr/>
          <a:lstStyle/>
          <a:p>
            <a:pPr eaLnBrk="1" hangingPunct="1"/>
            <a:r>
              <a:rPr lang="en-US" sz="5400" smtClean="0">
                <a:latin typeface="Blackadder ITC" charset="0"/>
              </a:rPr>
              <a:t>British Acts</a:t>
            </a:r>
          </a:p>
        </p:txBody>
      </p:sp>
      <p:sp>
        <p:nvSpPr>
          <p:cNvPr id="37891" name="Content Placeholder 2"/>
          <p:cNvSpPr>
            <a:spLocks noGrp="1"/>
          </p:cNvSpPr>
          <p:nvPr>
            <p:ph idx="1"/>
          </p:nvPr>
        </p:nvSpPr>
        <p:spPr>
          <a:xfrm>
            <a:off x="381000" y="838200"/>
            <a:ext cx="8534400" cy="5943600"/>
          </a:xfrm>
          <a:solidFill>
            <a:schemeClr val="bg1">
              <a:alpha val="70979"/>
            </a:schemeClr>
          </a:solidFill>
        </p:spPr>
        <p:txBody>
          <a:bodyPr/>
          <a:lstStyle/>
          <a:p>
            <a:pPr eaLnBrk="1" hangingPunct="1"/>
            <a:r>
              <a:rPr lang="en-US" sz="2200" smtClean="0">
                <a:latin typeface="Bookman Old Style" pitchFamily="84" charset="0"/>
              </a:rPr>
              <a:t>Though Britain won the French and Indian War in 1763, there was a new problem.</a:t>
            </a:r>
          </a:p>
          <a:p>
            <a:pPr eaLnBrk="1" hangingPunct="1"/>
            <a:r>
              <a:rPr lang="en-US" sz="2200" smtClean="0">
                <a:latin typeface="Bookman Old Style" pitchFamily="84" charset="0"/>
              </a:rPr>
              <a:t>Britain had spent a ton of money on the war, and was now in a lot of debt.</a:t>
            </a:r>
          </a:p>
          <a:p>
            <a:pPr eaLnBrk="1" hangingPunct="1"/>
            <a:r>
              <a:rPr lang="en-US" sz="2200" smtClean="0">
                <a:latin typeface="Bookman Old Style" pitchFamily="84" charset="0"/>
              </a:rPr>
              <a:t>Britain thought that the Colonies (America) should help them pay off the debt. </a:t>
            </a:r>
          </a:p>
          <a:p>
            <a:pPr lvl="1" eaLnBrk="1" hangingPunct="1"/>
            <a:r>
              <a:rPr lang="en-US" sz="2200" smtClean="0">
                <a:latin typeface="Bookman Old Style" pitchFamily="84" charset="0"/>
              </a:rPr>
              <a:t>The Colonies now had the chance to settle in new lands.</a:t>
            </a:r>
          </a:p>
          <a:p>
            <a:pPr lvl="1" eaLnBrk="1" hangingPunct="1"/>
            <a:r>
              <a:rPr lang="en-US" sz="2200" smtClean="0">
                <a:latin typeface="Bookman Old Style" pitchFamily="84" charset="0"/>
              </a:rPr>
              <a:t>It cost Britain a lot of money to sent British officers and troops to America to fight the French. </a:t>
            </a:r>
          </a:p>
          <a:p>
            <a:pPr lvl="1" eaLnBrk="1" hangingPunct="1"/>
            <a:r>
              <a:rPr lang="en-US" sz="2200" smtClean="0">
                <a:latin typeface="Bookman Old Style" pitchFamily="84" charset="0"/>
              </a:rPr>
              <a:t>The British thought that, since the colonists got more out of the war, they should have to pay for it.</a:t>
            </a:r>
          </a:p>
          <a:p>
            <a:pPr lvl="1" eaLnBrk="1" hangingPunct="1"/>
            <a:r>
              <a:rPr lang="en-US" sz="2200" smtClean="0">
                <a:latin typeface="Bookman Old Style" pitchFamily="84" charset="0"/>
              </a:rPr>
              <a:t>The colonists disagreed. They thought that Britain, as their parent country, should deal with its own debt. </a:t>
            </a:r>
          </a:p>
          <a:p>
            <a:pPr eaLnBrk="1" hangingPunct="1">
              <a:buFont typeface="Arial" pitchFamily="84" charset="0"/>
              <a:buNone/>
            </a:pPr>
            <a:r>
              <a:rPr lang="en-US" sz="2200" smtClean="0">
                <a:latin typeface="Bookman Old Style" pitchFamily="84" charset="0"/>
              </a:rPr>
              <a:t>-  To pay the debt from the French and Indian War, Britain wanted to raise taxes on the colonies. </a:t>
            </a:r>
          </a:p>
          <a:p>
            <a:pPr eaLnBrk="1" hangingPunct="1">
              <a:buFont typeface="Arial" pitchFamily="84" charset="0"/>
              <a:buNone/>
            </a:pPr>
            <a:endParaRPr lang="en-US" sz="2200" smtClean="0">
              <a:latin typeface="Bookman Old Style" pitchFamily="8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3" descr="washington-crossing-the-delaware.jpg"/>
          <p:cNvPicPr>
            <a:picLocks noChangeAspect="1"/>
          </p:cNvPicPr>
          <p:nvPr/>
        </p:nvPicPr>
        <p:blipFill>
          <a:blip r:embed="rId2"/>
          <a:srcRect r="21892" b="21111"/>
          <a:stretch>
            <a:fillRect/>
          </a:stretch>
        </p:blipFill>
        <p:spPr bwMode="auto">
          <a:xfrm>
            <a:off x="0" y="0"/>
            <a:ext cx="9144000" cy="6858000"/>
          </a:xfrm>
          <a:prstGeom prst="rect">
            <a:avLst/>
          </a:prstGeom>
          <a:noFill/>
          <a:ln w="9525">
            <a:noFill/>
            <a:miter lim="800000"/>
            <a:headEnd/>
            <a:tailEnd/>
          </a:ln>
        </p:spPr>
      </p:pic>
      <p:sp>
        <p:nvSpPr>
          <p:cNvPr id="38914" name="Title 1"/>
          <p:cNvSpPr>
            <a:spLocks noGrp="1"/>
          </p:cNvSpPr>
          <p:nvPr>
            <p:ph type="title"/>
          </p:nvPr>
        </p:nvSpPr>
        <p:spPr>
          <a:xfrm>
            <a:off x="457200" y="0"/>
            <a:ext cx="8229600" cy="1143000"/>
          </a:xfrm>
        </p:spPr>
        <p:txBody>
          <a:bodyPr/>
          <a:lstStyle/>
          <a:p>
            <a:pPr eaLnBrk="1" hangingPunct="1"/>
            <a:r>
              <a:rPr lang="en-US" sz="5400" smtClean="0">
                <a:latin typeface="Blackadder ITC" charset="0"/>
              </a:rPr>
              <a:t>British Acts</a:t>
            </a:r>
          </a:p>
        </p:txBody>
      </p:sp>
      <p:sp>
        <p:nvSpPr>
          <p:cNvPr id="38915" name="Content Placeholder 2"/>
          <p:cNvSpPr>
            <a:spLocks noGrp="1"/>
          </p:cNvSpPr>
          <p:nvPr>
            <p:ph idx="1"/>
          </p:nvPr>
        </p:nvSpPr>
        <p:spPr>
          <a:xfrm>
            <a:off x="381000" y="838200"/>
            <a:ext cx="8534400" cy="5943600"/>
          </a:xfrm>
          <a:solidFill>
            <a:schemeClr val="bg1">
              <a:alpha val="70979"/>
            </a:schemeClr>
          </a:solidFill>
        </p:spPr>
        <p:txBody>
          <a:bodyPr/>
          <a:lstStyle/>
          <a:p>
            <a:pPr eaLnBrk="1" hangingPunct="1"/>
            <a:r>
              <a:rPr lang="en-US" sz="2100" smtClean="0">
                <a:latin typeface="Bookman Old Style" pitchFamily="84" charset="0"/>
              </a:rPr>
              <a:t>Thanks to the F&amp;I War, the colonies </a:t>
            </a:r>
            <a:br>
              <a:rPr lang="en-US" sz="2100" smtClean="0">
                <a:latin typeface="Bookman Old Style" pitchFamily="84" charset="0"/>
              </a:rPr>
            </a:br>
            <a:r>
              <a:rPr lang="en-US" sz="2100" smtClean="0">
                <a:latin typeface="Bookman Old Style" pitchFamily="84" charset="0"/>
              </a:rPr>
              <a:t>now had control over the Ohio River </a:t>
            </a:r>
            <a:br>
              <a:rPr lang="en-US" sz="2100" smtClean="0">
                <a:latin typeface="Bookman Old Style" pitchFamily="84" charset="0"/>
              </a:rPr>
            </a:br>
            <a:r>
              <a:rPr lang="en-US" sz="2100" smtClean="0">
                <a:latin typeface="Bookman Old Style" pitchFamily="84" charset="0"/>
              </a:rPr>
              <a:t>Valley, and they wanted to settle </a:t>
            </a:r>
            <a:br>
              <a:rPr lang="en-US" sz="2100" smtClean="0">
                <a:latin typeface="Bookman Old Style" pitchFamily="84" charset="0"/>
              </a:rPr>
            </a:br>
            <a:r>
              <a:rPr lang="en-US" sz="2100" smtClean="0">
                <a:latin typeface="Bookman Old Style" pitchFamily="84" charset="0"/>
              </a:rPr>
              <a:t>there.</a:t>
            </a:r>
          </a:p>
          <a:p>
            <a:pPr eaLnBrk="1" hangingPunct="1"/>
            <a:r>
              <a:rPr lang="en-US" sz="2100" smtClean="0">
                <a:latin typeface="Bookman Old Style" pitchFamily="84" charset="0"/>
              </a:rPr>
              <a:t>However, many Native Americans </a:t>
            </a:r>
            <a:br>
              <a:rPr lang="en-US" sz="2100" smtClean="0">
                <a:latin typeface="Bookman Old Style" pitchFamily="84" charset="0"/>
              </a:rPr>
            </a:br>
            <a:r>
              <a:rPr lang="en-US" sz="2100" smtClean="0">
                <a:latin typeface="Bookman Old Style" pitchFamily="84" charset="0"/>
              </a:rPr>
              <a:t>didn’t want the colonists there. </a:t>
            </a:r>
          </a:p>
          <a:p>
            <a:pPr eaLnBrk="1" hangingPunct="1">
              <a:buFont typeface="Arial" pitchFamily="84" charset="0"/>
              <a:buNone/>
            </a:pPr>
            <a:r>
              <a:rPr lang="en-US" sz="2100" smtClean="0">
                <a:latin typeface="Bookman Old Style" pitchFamily="84" charset="0"/>
              </a:rPr>
              <a:t>-   The Native American groups </a:t>
            </a:r>
            <a:br>
              <a:rPr lang="en-US" sz="2100" smtClean="0">
                <a:latin typeface="Bookman Old Style" pitchFamily="84" charset="0"/>
              </a:rPr>
            </a:br>
            <a:r>
              <a:rPr lang="en-US" sz="2100" smtClean="0">
                <a:latin typeface="Bookman Old Style" pitchFamily="84" charset="0"/>
              </a:rPr>
              <a:t>(Delaware, Ottawa, Shawnee and </a:t>
            </a:r>
            <a:br>
              <a:rPr lang="en-US" sz="2100" smtClean="0">
                <a:latin typeface="Bookman Old Style" pitchFamily="84" charset="0"/>
              </a:rPr>
            </a:br>
            <a:r>
              <a:rPr lang="en-US" sz="2100" smtClean="0">
                <a:latin typeface="Bookman Old Style" pitchFamily="84" charset="0"/>
              </a:rPr>
              <a:t>Seneca) banded together and said </a:t>
            </a:r>
            <a:br>
              <a:rPr lang="en-US" sz="2100" smtClean="0">
                <a:latin typeface="Bookman Old Style" pitchFamily="84" charset="0"/>
              </a:rPr>
            </a:br>
            <a:r>
              <a:rPr lang="en-US" sz="2100" smtClean="0">
                <a:latin typeface="Bookman Old Style" pitchFamily="84" charset="0"/>
              </a:rPr>
              <a:t>that the land WEST of the </a:t>
            </a:r>
            <a:br>
              <a:rPr lang="en-US" sz="2100" smtClean="0">
                <a:latin typeface="Bookman Old Style" pitchFamily="84" charset="0"/>
              </a:rPr>
            </a:br>
            <a:r>
              <a:rPr lang="en-US" sz="2100" smtClean="0">
                <a:latin typeface="Bookman Old Style" pitchFamily="84" charset="0"/>
              </a:rPr>
              <a:t>Appalachian Mountains and EAST </a:t>
            </a:r>
            <a:br>
              <a:rPr lang="en-US" sz="2100" smtClean="0">
                <a:latin typeface="Bookman Old Style" pitchFamily="84" charset="0"/>
              </a:rPr>
            </a:br>
            <a:r>
              <a:rPr lang="en-US" sz="2100" smtClean="0">
                <a:latin typeface="Bookman Old Style" pitchFamily="84" charset="0"/>
              </a:rPr>
              <a:t>of the Ohio River belonged to Native </a:t>
            </a:r>
            <a:br>
              <a:rPr lang="en-US" sz="2100" smtClean="0">
                <a:latin typeface="Bookman Old Style" pitchFamily="84" charset="0"/>
              </a:rPr>
            </a:br>
            <a:r>
              <a:rPr lang="en-US" sz="2100" smtClean="0">
                <a:latin typeface="Bookman Old Style" pitchFamily="84" charset="0"/>
              </a:rPr>
              <a:t>Americans.</a:t>
            </a:r>
          </a:p>
          <a:p>
            <a:pPr eaLnBrk="1" hangingPunct="1"/>
            <a:r>
              <a:rPr lang="en-US" sz="2100" smtClean="0">
                <a:latin typeface="Bookman Old Style" pitchFamily="84" charset="0"/>
              </a:rPr>
              <a:t>When the colonists started moving over the Appalachians and settling in the land that they had ‘won’ during the F&amp;I War, they were met with aggressive Native Americans, who used lethal force. </a:t>
            </a:r>
          </a:p>
        </p:txBody>
      </p:sp>
      <p:pic>
        <p:nvPicPr>
          <p:cNvPr id="38916" name="Picture 4" descr="NorthAmerica1762-83.png"/>
          <p:cNvPicPr>
            <a:picLocks noChangeAspect="1"/>
          </p:cNvPicPr>
          <p:nvPr/>
        </p:nvPicPr>
        <p:blipFill>
          <a:blip r:embed="rId3"/>
          <a:srcRect l="30496" t="22667" r="23761" b="9332"/>
          <a:stretch>
            <a:fillRect/>
          </a:stretch>
        </p:blipFill>
        <p:spPr bwMode="auto">
          <a:xfrm>
            <a:off x="5638800" y="1066800"/>
            <a:ext cx="3429000"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3" descr="washington-crossing-the-delaware.jpg"/>
          <p:cNvPicPr>
            <a:picLocks noChangeAspect="1"/>
          </p:cNvPicPr>
          <p:nvPr/>
        </p:nvPicPr>
        <p:blipFill>
          <a:blip r:embed="rId2"/>
          <a:srcRect r="21892" b="21111"/>
          <a:stretch>
            <a:fillRect/>
          </a:stretch>
        </p:blipFill>
        <p:spPr bwMode="auto">
          <a:xfrm>
            <a:off x="0" y="0"/>
            <a:ext cx="9144000" cy="6858000"/>
          </a:xfrm>
          <a:prstGeom prst="rect">
            <a:avLst/>
          </a:prstGeom>
          <a:noFill/>
          <a:ln w="9525">
            <a:noFill/>
            <a:miter lim="800000"/>
            <a:headEnd/>
            <a:tailEnd/>
          </a:ln>
        </p:spPr>
      </p:pic>
      <p:sp>
        <p:nvSpPr>
          <p:cNvPr id="39938" name="Title 1"/>
          <p:cNvSpPr>
            <a:spLocks noGrp="1"/>
          </p:cNvSpPr>
          <p:nvPr>
            <p:ph type="title"/>
          </p:nvPr>
        </p:nvSpPr>
        <p:spPr>
          <a:xfrm>
            <a:off x="457200" y="0"/>
            <a:ext cx="8229600" cy="1143000"/>
          </a:xfrm>
        </p:spPr>
        <p:txBody>
          <a:bodyPr/>
          <a:lstStyle/>
          <a:p>
            <a:pPr eaLnBrk="1" hangingPunct="1"/>
            <a:r>
              <a:rPr lang="en-US" sz="5400" smtClean="0">
                <a:latin typeface="Blackadder ITC" charset="0"/>
              </a:rPr>
              <a:t>British Acts</a:t>
            </a:r>
          </a:p>
        </p:txBody>
      </p:sp>
      <p:sp>
        <p:nvSpPr>
          <p:cNvPr id="39939" name="Content Placeholder 2"/>
          <p:cNvSpPr>
            <a:spLocks noGrp="1"/>
          </p:cNvSpPr>
          <p:nvPr>
            <p:ph idx="1"/>
          </p:nvPr>
        </p:nvSpPr>
        <p:spPr>
          <a:xfrm>
            <a:off x="381000" y="838200"/>
            <a:ext cx="8534400" cy="5943600"/>
          </a:xfrm>
          <a:solidFill>
            <a:schemeClr val="bg1">
              <a:alpha val="70979"/>
            </a:schemeClr>
          </a:solidFill>
        </p:spPr>
        <p:txBody>
          <a:bodyPr/>
          <a:lstStyle/>
          <a:p>
            <a:pPr eaLnBrk="1" hangingPunct="1">
              <a:buFont typeface="Arial" pitchFamily="84" charset="0"/>
              <a:buNone/>
            </a:pPr>
            <a:r>
              <a:rPr lang="en-US" sz="2400" dirty="0" smtClean="0">
                <a:latin typeface="Bookman Old Style" pitchFamily="84" charset="0"/>
              </a:rPr>
              <a:t>-&gt;  A coalition of Native American groups (Ottawa, Delaware, Shawnee, Seneca) were led by a man named Pontiac. </a:t>
            </a:r>
          </a:p>
          <a:p>
            <a:pPr eaLnBrk="1" hangingPunct="1"/>
            <a:r>
              <a:rPr lang="en-US" sz="2400" dirty="0" smtClean="0">
                <a:latin typeface="Bookman Old Style" pitchFamily="84" charset="0"/>
              </a:rPr>
              <a:t>Pontiac wanted to make </a:t>
            </a:r>
            <a:br>
              <a:rPr lang="en-US" sz="2400" dirty="0" smtClean="0">
                <a:latin typeface="Bookman Old Style" pitchFamily="84" charset="0"/>
              </a:rPr>
            </a:br>
            <a:r>
              <a:rPr lang="en-US" sz="2400" dirty="0" smtClean="0">
                <a:latin typeface="Bookman Old Style" pitchFamily="84" charset="0"/>
              </a:rPr>
              <a:t>sure that he, and the </a:t>
            </a:r>
            <a:br>
              <a:rPr lang="en-US" sz="2400" dirty="0" smtClean="0">
                <a:latin typeface="Bookman Old Style" pitchFamily="84" charset="0"/>
              </a:rPr>
            </a:br>
            <a:r>
              <a:rPr lang="en-US" sz="2400" dirty="0" smtClean="0">
                <a:latin typeface="Bookman Old Style" pitchFamily="84" charset="0"/>
              </a:rPr>
              <a:t>groups he controlled, were </a:t>
            </a:r>
            <a:br>
              <a:rPr lang="en-US" sz="2400" dirty="0" smtClean="0">
                <a:latin typeface="Bookman Old Style" pitchFamily="84" charset="0"/>
              </a:rPr>
            </a:br>
            <a:r>
              <a:rPr lang="en-US" sz="2400" dirty="0" smtClean="0">
                <a:latin typeface="Bookman Old Style" pitchFamily="84" charset="0"/>
              </a:rPr>
              <a:t>not pushed around by the </a:t>
            </a:r>
            <a:br>
              <a:rPr lang="en-US" sz="2400" dirty="0" smtClean="0">
                <a:latin typeface="Bookman Old Style" pitchFamily="84" charset="0"/>
              </a:rPr>
            </a:br>
            <a:r>
              <a:rPr lang="en-US" sz="2400" dirty="0" smtClean="0">
                <a:latin typeface="Bookman Old Style" pitchFamily="84" charset="0"/>
              </a:rPr>
              <a:t>colonists. </a:t>
            </a:r>
          </a:p>
          <a:p>
            <a:pPr eaLnBrk="1" hangingPunct="1">
              <a:buFont typeface="Arial" pitchFamily="84" charset="0"/>
              <a:buNone/>
            </a:pPr>
            <a:r>
              <a:rPr lang="en-US" sz="2400" dirty="0" smtClean="0">
                <a:latin typeface="Bookman Old Style" pitchFamily="84" charset="0"/>
              </a:rPr>
              <a:t>-&gt;  Pontiac said that, if any </a:t>
            </a:r>
            <a:br>
              <a:rPr lang="en-US" sz="2400" dirty="0" smtClean="0">
                <a:latin typeface="Bookman Old Style" pitchFamily="84" charset="0"/>
              </a:rPr>
            </a:br>
            <a:r>
              <a:rPr lang="en-US" sz="2400" dirty="0" smtClean="0">
                <a:latin typeface="Bookman Old Style" pitchFamily="84" charset="0"/>
              </a:rPr>
              <a:t>colonists crossed the </a:t>
            </a:r>
            <a:br>
              <a:rPr lang="en-US" sz="2400" dirty="0" smtClean="0">
                <a:latin typeface="Bookman Old Style" pitchFamily="84" charset="0"/>
              </a:rPr>
            </a:br>
            <a:r>
              <a:rPr lang="en-US" sz="2400" dirty="0" smtClean="0">
                <a:latin typeface="Bookman Old Style" pitchFamily="84" charset="0"/>
              </a:rPr>
              <a:t>Appalachians, they would </a:t>
            </a:r>
            <a:br>
              <a:rPr lang="en-US" sz="2400" dirty="0" smtClean="0">
                <a:latin typeface="Bookman Old Style" pitchFamily="84" charset="0"/>
              </a:rPr>
            </a:br>
            <a:r>
              <a:rPr lang="en-US" sz="2400" dirty="0" smtClean="0">
                <a:latin typeface="Bookman Old Style" pitchFamily="84" charset="0"/>
              </a:rPr>
              <a:t>be killed. He made good </a:t>
            </a:r>
            <a:br>
              <a:rPr lang="en-US" sz="2400" dirty="0" smtClean="0">
                <a:latin typeface="Bookman Old Style" pitchFamily="84" charset="0"/>
              </a:rPr>
            </a:br>
            <a:r>
              <a:rPr lang="en-US" sz="2400" dirty="0" smtClean="0">
                <a:latin typeface="Bookman Old Style" pitchFamily="84" charset="0"/>
              </a:rPr>
              <a:t>on his promise. </a:t>
            </a:r>
          </a:p>
        </p:txBody>
      </p:sp>
      <p:pic>
        <p:nvPicPr>
          <p:cNvPr id="39940" name="Picture 5" descr="Ottawa Chief Pontiac.png"/>
          <p:cNvPicPr>
            <a:picLocks noChangeAspect="1"/>
          </p:cNvPicPr>
          <p:nvPr/>
        </p:nvPicPr>
        <p:blipFill>
          <a:blip r:embed="rId3"/>
          <a:srcRect/>
          <a:stretch>
            <a:fillRect/>
          </a:stretch>
        </p:blipFill>
        <p:spPr bwMode="auto">
          <a:xfrm>
            <a:off x="4981575" y="1905000"/>
            <a:ext cx="3886200"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3" descr="washington-crossing-the-delaware.jpg"/>
          <p:cNvPicPr>
            <a:picLocks noChangeAspect="1"/>
          </p:cNvPicPr>
          <p:nvPr/>
        </p:nvPicPr>
        <p:blipFill>
          <a:blip r:embed="rId2"/>
          <a:srcRect r="21892" b="21111"/>
          <a:stretch>
            <a:fillRect/>
          </a:stretch>
        </p:blipFill>
        <p:spPr bwMode="auto">
          <a:xfrm>
            <a:off x="0" y="0"/>
            <a:ext cx="9144000" cy="6858000"/>
          </a:xfrm>
          <a:prstGeom prst="rect">
            <a:avLst/>
          </a:prstGeom>
          <a:noFill/>
          <a:ln w="9525">
            <a:noFill/>
            <a:miter lim="800000"/>
            <a:headEnd/>
            <a:tailEnd/>
          </a:ln>
        </p:spPr>
      </p:pic>
      <p:sp>
        <p:nvSpPr>
          <p:cNvPr id="40962" name="Title 1"/>
          <p:cNvSpPr>
            <a:spLocks noGrp="1"/>
          </p:cNvSpPr>
          <p:nvPr>
            <p:ph type="title"/>
          </p:nvPr>
        </p:nvSpPr>
        <p:spPr>
          <a:xfrm>
            <a:off x="457200" y="0"/>
            <a:ext cx="8229600" cy="1143000"/>
          </a:xfrm>
        </p:spPr>
        <p:txBody>
          <a:bodyPr/>
          <a:lstStyle/>
          <a:p>
            <a:pPr eaLnBrk="1" hangingPunct="1"/>
            <a:r>
              <a:rPr lang="en-US" sz="5400" smtClean="0">
                <a:latin typeface="Blackadder ITC" charset="0"/>
              </a:rPr>
              <a:t>British Acts</a:t>
            </a:r>
          </a:p>
        </p:txBody>
      </p:sp>
      <p:sp>
        <p:nvSpPr>
          <p:cNvPr id="40963" name="Content Placeholder 2"/>
          <p:cNvSpPr>
            <a:spLocks noGrp="1"/>
          </p:cNvSpPr>
          <p:nvPr>
            <p:ph idx="1"/>
          </p:nvPr>
        </p:nvSpPr>
        <p:spPr>
          <a:xfrm>
            <a:off x="381000" y="838200"/>
            <a:ext cx="8534400" cy="5943600"/>
          </a:xfrm>
          <a:solidFill>
            <a:schemeClr val="bg1">
              <a:alpha val="70979"/>
            </a:schemeClr>
          </a:solidFill>
        </p:spPr>
        <p:txBody>
          <a:bodyPr/>
          <a:lstStyle/>
          <a:p>
            <a:pPr eaLnBrk="1" hangingPunct="1">
              <a:buFont typeface="Arial" pitchFamily="84" charset="0"/>
              <a:buNone/>
            </a:pPr>
            <a:r>
              <a:rPr lang="en-US" sz="2400" dirty="0" smtClean="0">
                <a:latin typeface="Bookman Old Style" pitchFamily="84" charset="0"/>
              </a:rPr>
              <a:t>- &gt; In October of 1763, King George (Britain) issued the </a:t>
            </a:r>
            <a:r>
              <a:rPr lang="en-US" sz="2400" b="1" dirty="0" smtClean="0">
                <a:latin typeface="Bookman Old Style" pitchFamily="84" charset="0"/>
              </a:rPr>
              <a:t>Proclamation of 1763</a:t>
            </a:r>
            <a:r>
              <a:rPr lang="en-US" sz="2400" dirty="0" smtClean="0">
                <a:latin typeface="Bookman Old Style" pitchFamily="84" charset="0"/>
              </a:rPr>
              <a:t>.</a:t>
            </a:r>
          </a:p>
          <a:p>
            <a:pPr eaLnBrk="1" hangingPunct="1">
              <a:buFont typeface="Arial" pitchFamily="84" charset="0"/>
              <a:buNone/>
            </a:pPr>
            <a:r>
              <a:rPr lang="en-US" sz="2400" dirty="0" smtClean="0">
                <a:latin typeface="Bookman Old Style" pitchFamily="84" charset="0"/>
              </a:rPr>
              <a:t>- &gt; This Proclamation said that the colonists could not settle WEST of the Appalachian mountains without permission from the British government. </a:t>
            </a:r>
          </a:p>
          <a:p>
            <a:pPr eaLnBrk="1" hangingPunct="1"/>
            <a:r>
              <a:rPr lang="en-US" sz="2400" dirty="0" smtClean="0">
                <a:latin typeface="Bookman Old Style" pitchFamily="84" charset="0"/>
              </a:rPr>
              <a:t>Britain did not want to limit the colonists, but Britain couldn’t think of a better way to deal with Pontiac’s threat, and wanted to </a:t>
            </a:r>
            <a:br>
              <a:rPr lang="en-US" sz="2400" dirty="0" smtClean="0">
                <a:latin typeface="Bookman Old Style" pitchFamily="84" charset="0"/>
              </a:rPr>
            </a:br>
            <a:r>
              <a:rPr lang="en-US" sz="2400" dirty="0" smtClean="0">
                <a:latin typeface="Bookman Old Style" pitchFamily="84" charset="0"/>
              </a:rPr>
              <a:t>protect the colonists. </a:t>
            </a:r>
          </a:p>
          <a:p>
            <a:pPr eaLnBrk="1" hangingPunct="1"/>
            <a:r>
              <a:rPr lang="en-US" sz="2400" dirty="0" smtClean="0">
                <a:latin typeface="Bookman Old Style" pitchFamily="84" charset="0"/>
              </a:rPr>
              <a:t>However, the </a:t>
            </a:r>
            <a:br>
              <a:rPr lang="en-US" sz="2400" dirty="0" smtClean="0">
                <a:latin typeface="Bookman Old Style" pitchFamily="84" charset="0"/>
              </a:rPr>
            </a:br>
            <a:r>
              <a:rPr lang="en-US" sz="2400" dirty="0" smtClean="0">
                <a:latin typeface="Bookman Old Style" pitchFamily="84" charset="0"/>
              </a:rPr>
              <a:t>Proclamation made many </a:t>
            </a:r>
            <a:br>
              <a:rPr lang="en-US" sz="2400" dirty="0" smtClean="0">
                <a:latin typeface="Bookman Old Style" pitchFamily="84" charset="0"/>
              </a:rPr>
            </a:br>
            <a:r>
              <a:rPr lang="en-US" sz="2400" dirty="0" smtClean="0">
                <a:latin typeface="Bookman Old Style" pitchFamily="84" charset="0"/>
              </a:rPr>
              <a:t>colonists upset. They had </a:t>
            </a:r>
            <a:br>
              <a:rPr lang="en-US" sz="2400" dirty="0" smtClean="0">
                <a:latin typeface="Bookman Old Style" pitchFamily="84" charset="0"/>
              </a:rPr>
            </a:br>
            <a:r>
              <a:rPr lang="en-US" sz="2400" dirty="0" smtClean="0">
                <a:latin typeface="Bookman Old Style" pitchFamily="84" charset="0"/>
              </a:rPr>
              <a:t>fought a war for access to </a:t>
            </a:r>
            <a:br>
              <a:rPr lang="en-US" sz="2400" dirty="0" smtClean="0">
                <a:latin typeface="Bookman Old Style" pitchFamily="84" charset="0"/>
              </a:rPr>
            </a:br>
            <a:r>
              <a:rPr lang="en-US" sz="2400" dirty="0" smtClean="0">
                <a:latin typeface="Bookman Old Style" pitchFamily="84" charset="0"/>
              </a:rPr>
              <a:t>the land, and they </a:t>
            </a:r>
            <a:br>
              <a:rPr lang="en-US" sz="2400" dirty="0" smtClean="0">
                <a:latin typeface="Bookman Old Style" pitchFamily="84" charset="0"/>
              </a:rPr>
            </a:br>
            <a:r>
              <a:rPr lang="en-US" sz="2400" dirty="0" smtClean="0">
                <a:latin typeface="Bookman Old Style" pitchFamily="84" charset="0"/>
              </a:rPr>
              <a:t>wanted to expand.</a:t>
            </a:r>
          </a:p>
        </p:txBody>
      </p:sp>
      <p:pic>
        <p:nvPicPr>
          <p:cNvPr id="40964" name="Picture 6" descr="EF6BE0CF-9A17-5D88-87AC169629AE35A1.jpg"/>
          <p:cNvPicPr>
            <a:picLocks noChangeAspect="1"/>
          </p:cNvPicPr>
          <p:nvPr/>
        </p:nvPicPr>
        <p:blipFill>
          <a:blip r:embed="rId3"/>
          <a:srcRect r="3391" b="6779"/>
          <a:stretch>
            <a:fillRect/>
          </a:stretch>
        </p:blipFill>
        <p:spPr bwMode="auto">
          <a:xfrm>
            <a:off x="4724400" y="3638550"/>
            <a:ext cx="4343400" cy="3143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3" descr="washington-crossing-the-delaware.jpg"/>
          <p:cNvPicPr>
            <a:picLocks noChangeAspect="1"/>
          </p:cNvPicPr>
          <p:nvPr/>
        </p:nvPicPr>
        <p:blipFill>
          <a:blip r:embed="rId2"/>
          <a:srcRect r="21892" b="21111"/>
          <a:stretch>
            <a:fillRect/>
          </a:stretch>
        </p:blipFill>
        <p:spPr bwMode="auto">
          <a:xfrm>
            <a:off x="0" y="0"/>
            <a:ext cx="9144000" cy="6858000"/>
          </a:xfrm>
          <a:prstGeom prst="rect">
            <a:avLst/>
          </a:prstGeom>
          <a:noFill/>
          <a:ln w="9525">
            <a:noFill/>
            <a:miter lim="800000"/>
            <a:headEnd/>
            <a:tailEnd/>
          </a:ln>
        </p:spPr>
      </p:pic>
      <p:sp>
        <p:nvSpPr>
          <p:cNvPr id="41986" name="Title 1"/>
          <p:cNvSpPr>
            <a:spLocks noGrp="1"/>
          </p:cNvSpPr>
          <p:nvPr>
            <p:ph type="title"/>
          </p:nvPr>
        </p:nvSpPr>
        <p:spPr>
          <a:xfrm>
            <a:off x="457200" y="0"/>
            <a:ext cx="8229600" cy="1143000"/>
          </a:xfrm>
        </p:spPr>
        <p:txBody>
          <a:bodyPr/>
          <a:lstStyle/>
          <a:p>
            <a:pPr eaLnBrk="1" hangingPunct="1"/>
            <a:r>
              <a:rPr lang="en-US" sz="5400" smtClean="0">
                <a:latin typeface="Blackadder ITC" charset="0"/>
              </a:rPr>
              <a:t>British Acts</a:t>
            </a:r>
          </a:p>
        </p:txBody>
      </p:sp>
      <p:sp>
        <p:nvSpPr>
          <p:cNvPr id="41987" name="Content Placeholder 2"/>
          <p:cNvSpPr>
            <a:spLocks noGrp="1"/>
          </p:cNvSpPr>
          <p:nvPr>
            <p:ph idx="1"/>
          </p:nvPr>
        </p:nvSpPr>
        <p:spPr>
          <a:xfrm>
            <a:off x="381000" y="838200"/>
            <a:ext cx="8534400" cy="5943600"/>
          </a:xfrm>
          <a:solidFill>
            <a:schemeClr val="bg1">
              <a:alpha val="70979"/>
            </a:schemeClr>
          </a:solidFill>
        </p:spPr>
        <p:txBody>
          <a:bodyPr/>
          <a:lstStyle/>
          <a:p>
            <a:pPr eaLnBrk="1" hangingPunct="1">
              <a:buFont typeface="Arial" pitchFamily="84" charset="0"/>
              <a:buNone/>
            </a:pPr>
            <a:r>
              <a:rPr lang="en-US" sz="2300" dirty="0" smtClean="0">
                <a:latin typeface="Bookman Old Style" pitchFamily="84" charset="0"/>
              </a:rPr>
              <a:t>-  </a:t>
            </a:r>
            <a:r>
              <a:rPr lang="en-US" sz="2400" dirty="0" smtClean="0">
                <a:latin typeface="Bookman Old Style" pitchFamily="84" charset="0"/>
              </a:rPr>
              <a:t>While the Proclamation </a:t>
            </a:r>
            <a:br>
              <a:rPr lang="en-US" sz="2400" dirty="0" smtClean="0">
                <a:latin typeface="Bookman Old Style" pitchFamily="84" charset="0"/>
              </a:rPr>
            </a:br>
            <a:r>
              <a:rPr lang="en-US" sz="2400" dirty="0" smtClean="0">
                <a:latin typeface="Bookman Old Style" pitchFamily="84" charset="0"/>
              </a:rPr>
              <a:t>of 1763 was making </a:t>
            </a:r>
            <a:br>
              <a:rPr lang="en-US" sz="2400" dirty="0" smtClean="0">
                <a:latin typeface="Bookman Old Style" pitchFamily="84" charset="0"/>
              </a:rPr>
            </a:br>
            <a:r>
              <a:rPr lang="en-US" sz="2400" dirty="0" smtClean="0">
                <a:latin typeface="Bookman Old Style" pitchFamily="84" charset="0"/>
              </a:rPr>
              <a:t>western farmers angry, </a:t>
            </a:r>
            <a:br>
              <a:rPr lang="en-US" sz="2400" dirty="0" smtClean="0">
                <a:latin typeface="Bookman Old Style" pitchFamily="84" charset="0"/>
              </a:rPr>
            </a:br>
            <a:r>
              <a:rPr lang="en-US" sz="2400" dirty="0" smtClean="0">
                <a:latin typeface="Bookman Old Style" pitchFamily="84" charset="0"/>
              </a:rPr>
              <a:t>there were also new </a:t>
            </a:r>
            <a:br>
              <a:rPr lang="en-US" sz="2400" dirty="0" smtClean="0">
                <a:latin typeface="Bookman Old Style" pitchFamily="84" charset="0"/>
              </a:rPr>
            </a:br>
            <a:r>
              <a:rPr lang="en-US" sz="2400" dirty="0" smtClean="0">
                <a:latin typeface="Bookman Old Style" pitchFamily="84" charset="0"/>
              </a:rPr>
              <a:t>laws on the east coast, </a:t>
            </a:r>
            <a:br>
              <a:rPr lang="en-US" sz="2400" dirty="0" smtClean="0">
                <a:latin typeface="Bookman Old Style" pitchFamily="84" charset="0"/>
              </a:rPr>
            </a:br>
            <a:r>
              <a:rPr lang="en-US" sz="2400" dirty="0" smtClean="0">
                <a:latin typeface="Bookman Old Style" pitchFamily="84" charset="0"/>
              </a:rPr>
              <a:t>making merchants </a:t>
            </a:r>
            <a:br>
              <a:rPr lang="en-US" sz="2400" dirty="0" smtClean="0">
                <a:latin typeface="Bookman Old Style" pitchFamily="84" charset="0"/>
              </a:rPr>
            </a:br>
            <a:r>
              <a:rPr lang="en-US" sz="2400" dirty="0" smtClean="0">
                <a:latin typeface="Bookman Old Style" pitchFamily="84" charset="0"/>
              </a:rPr>
              <a:t>angry.</a:t>
            </a:r>
          </a:p>
          <a:p>
            <a:pPr eaLnBrk="1" hangingPunct="1">
              <a:buFont typeface="Arial" pitchFamily="84" charset="0"/>
              <a:buNone/>
            </a:pPr>
            <a:r>
              <a:rPr lang="en-US" sz="2400" b="1" dirty="0" smtClean="0">
                <a:latin typeface="Bookman Old Style" pitchFamily="84" charset="0"/>
              </a:rPr>
              <a:t>- &gt; George Grenville </a:t>
            </a:r>
            <a:r>
              <a:rPr lang="en-US" sz="2400" dirty="0" smtClean="0">
                <a:latin typeface="Bookman Old Style" pitchFamily="84" charset="0"/>
              </a:rPr>
              <a:t>was </a:t>
            </a:r>
            <a:br>
              <a:rPr lang="en-US" sz="2400" dirty="0" smtClean="0">
                <a:latin typeface="Bookman Old Style" pitchFamily="84" charset="0"/>
              </a:rPr>
            </a:br>
            <a:r>
              <a:rPr lang="en-US" sz="2400" dirty="0" smtClean="0">
                <a:latin typeface="Bookman Old Style" pitchFamily="84" charset="0"/>
              </a:rPr>
              <a:t>prime minister of </a:t>
            </a:r>
            <a:br>
              <a:rPr lang="en-US" sz="2400" dirty="0" smtClean="0">
                <a:latin typeface="Bookman Old Style" pitchFamily="84" charset="0"/>
              </a:rPr>
            </a:br>
            <a:r>
              <a:rPr lang="en-US" sz="2400" dirty="0" smtClean="0">
                <a:latin typeface="Bookman Old Style" pitchFamily="84" charset="0"/>
              </a:rPr>
              <a:t>Britain. He wanted to crack down on smuggling, so that he could tax imports and exports, and bring down British debt.</a:t>
            </a:r>
          </a:p>
          <a:p>
            <a:pPr eaLnBrk="1" hangingPunct="1"/>
            <a:r>
              <a:rPr lang="en-US" sz="2400" dirty="0" smtClean="0">
                <a:latin typeface="Bookman Old Style" pitchFamily="84" charset="0"/>
              </a:rPr>
              <a:t>These new taxes just made the colonists want to smuggle </a:t>
            </a:r>
            <a:r>
              <a:rPr lang="en-US" sz="2400" i="1" dirty="0" smtClean="0">
                <a:latin typeface="Bookman Old Style" pitchFamily="84" charset="0"/>
              </a:rPr>
              <a:t>more</a:t>
            </a:r>
            <a:r>
              <a:rPr lang="en-US" sz="2400" dirty="0" smtClean="0">
                <a:latin typeface="Bookman Old Style" pitchFamily="84" charset="0"/>
              </a:rPr>
              <a:t>, to avoid paying the customs tax. </a:t>
            </a:r>
          </a:p>
        </p:txBody>
      </p:sp>
      <p:pic>
        <p:nvPicPr>
          <p:cNvPr id="41988" name="Picture 5" descr="103113089.jpg"/>
          <p:cNvPicPr>
            <a:picLocks noChangeAspect="1"/>
          </p:cNvPicPr>
          <p:nvPr/>
        </p:nvPicPr>
        <p:blipFill>
          <a:blip r:embed="rId3"/>
          <a:srcRect b="52237"/>
          <a:stretch>
            <a:fillRect/>
          </a:stretch>
        </p:blipFill>
        <p:spPr bwMode="auto">
          <a:xfrm>
            <a:off x="4419600" y="898525"/>
            <a:ext cx="4419600" cy="3216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3" descr="washington-crossing-the-delaware.jpg"/>
          <p:cNvPicPr>
            <a:picLocks noChangeAspect="1"/>
          </p:cNvPicPr>
          <p:nvPr/>
        </p:nvPicPr>
        <p:blipFill>
          <a:blip r:embed="rId2"/>
          <a:srcRect r="21892" b="21111"/>
          <a:stretch>
            <a:fillRect/>
          </a:stretch>
        </p:blipFill>
        <p:spPr bwMode="auto">
          <a:xfrm>
            <a:off x="0" y="0"/>
            <a:ext cx="9144000" cy="6858000"/>
          </a:xfrm>
          <a:prstGeom prst="rect">
            <a:avLst/>
          </a:prstGeom>
          <a:noFill/>
          <a:ln w="9525">
            <a:noFill/>
            <a:miter lim="800000"/>
            <a:headEnd/>
            <a:tailEnd/>
          </a:ln>
        </p:spPr>
      </p:pic>
      <p:sp>
        <p:nvSpPr>
          <p:cNvPr id="43010" name="Title 1"/>
          <p:cNvSpPr>
            <a:spLocks noGrp="1"/>
          </p:cNvSpPr>
          <p:nvPr>
            <p:ph type="title"/>
          </p:nvPr>
        </p:nvSpPr>
        <p:spPr>
          <a:xfrm>
            <a:off x="457200" y="0"/>
            <a:ext cx="8229600" cy="1143000"/>
          </a:xfrm>
        </p:spPr>
        <p:txBody>
          <a:bodyPr/>
          <a:lstStyle/>
          <a:p>
            <a:pPr eaLnBrk="1" hangingPunct="1"/>
            <a:r>
              <a:rPr lang="en-US" sz="5400" smtClean="0">
                <a:latin typeface="Blackadder ITC" charset="0"/>
              </a:rPr>
              <a:t>British Acts</a:t>
            </a:r>
          </a:p>
        </p:txBody>
      </p:sp>
      <p:sp>
        <p:nvSpPr>
          <p:cNvPr id="43011" name="Content Placeholder 2"/>
          <p:cNvSpPr>
            <a:spLocks noGrp="1"/>
          </p:cNvSpPr>
          <p:nvPr>
            <p:ph idx="1"/>
          </p:nvPr>
        </p:nvSpPr>
        <p:spPr>
          <a:xfrm>
            <a:off x="381000" y="838200"/>
            <a:ext cx="8534400" cy="5943600"/>
          </a:xfrm>
          <a:solidFill>
            <a:schemeClr val="bg1">
              <a:alpha val="70979"/>
            </a:schemeClr>
          </a:solidFill>
        </p:spPr>
        <p:txBody>
          <a:bodyPr/>
          <a:lstStyle/>
          <a:p>
            <a:pPr marL="0" indent="0" eaLnBrk="1" hangingPunct="1">
              <a:buNone/>
            </a:pPr>
            <a:r>
              <a:rPr lang="en-US" sz="2300" b="1" dirty="0" smtClean="0">
                <a:latin typeface="Bookman Old Style" pitchFamily="84" charset="0"/>
              </a:rPr>
              <a:t>-&gt; Sugar Act - 1764: </a:t>
            </a:r>
            <a:endParaRPr lang="en-US" sz="2300" dirty="0" smtClean="0">
              <a:latin typeface="Bookman Old Style" pitchFamily="84" charset="0"/>
            </a:endParaRPr>
          </a:p>
          <a:p>
            <a:pPr eaLnBrk="1" hangingPunct="1"/>
            <a:r>
              <a:rPr lang="en-US" sz="2300" dirty="0" smtClean="0">
                <a:latin typeface="Bookman Old Style" pitchFamily="84" charset="0"/>
              </a:rPr>
              <a:t>George Grenville introduced the </a:t>
            </a:r>
            <a:r>
              <a:rPr lang="en-US" sz="2300" i="1" dirty="0" smtClean="0">
                <a:latin typeface="Bookman Old Style" pitchFamily="84" charset="0"/>
              </a:rPr>
              <a:t>American Revenue Act</a:t>
            </a:r>
            <a:r>
              <a:rPr lang="en-US" sz="2300" dirty="0" smtClean="0">
                <a:latin typeface="Bookman Old Style" pitchFamily="84" charset="0"/>
              </a:rPr>
              <a:t>, aka the Sugar Act. </a:t>
            </a:r>
          </a:p>
          <a:p>
            <a:pPr eaLnBrk="1" hangingPunct="1">
              <a:buFont typeface="Arial" pitchFamily="84" charset="0"/>
              <a:buNone/>
            </a:pPr>
            <a:r>
              <a:rPr lang="en-US" sz="2300" dirty="0" smtClean="0">
                <a:latin typeface="Bookman Old Style" pitchFamily="84" charset="0"/>
              </a:rPr>
              <a:t>-  &gt; The Sugar act increased taxes on sugar and molasses imported from other countries.</a:t>
            </a:r>
          </a:p>
          <a:p>
            <a:pPr eaLnBrk="1" hangingPunct="1"/>
            <a:r>
              <a:rPr lang="en-US" sz="2300" dirty="0" smtClean="0">
                <a:latin typeface="Bookman Old Style" pitchFamily="84" charset="0"/>
              </a:rPr>
              <a:t>This was to encourage the colonists to buy sugar made in the southern colonies, and produced in Britain. </a:t>
            </a:r>
          </a:p>
          <a:p>
            <a:pPr eaLnBrk="1" hangingPunct="1">
              <a:buFont typeface="Arial" pitchFamily="84" charset="0"/>
              <a:buNone/>
            </a:pPr>
            <a:r>
              <a:rPr lang="en-US" sz="2300" dirty="0" smtClean="0">
                <a:latin typeface="Bookman Old Style" pitchFamily="84" charset="0"/>
              </a:rPr>
              <a:t>-  This also made the punishment for smuggling even more strict – saying that smugglers were “guilty until proven innocent”. </a:t>
            </a:r>
          </a:p>
          <a:p>
            <a:pPr eaLnBrk="1" hangingPunct="1">
              <a:buFont typeface="Arial" pitchFamily="84" charset="0"/>
              <a:buNone/>
            </a:pPr>
            <a:r>
              <a:rPr lang="en-US" sz="2300" dirty="0" smtClean="0">
                <a:latin typeface="Bookman Old Style" pitchFamily="84" charset="0"/>
              </a:rPr>
              <a:t>-&gt;   This is the first time people started becoming angry about “Taxation without Representation”. </a:t>
            </a:r>
          </a:p>
          <a:p>
            <a:pPr eaLnBrk="1" hangingPunct="1"/>
            <a:r>
              <a:rPr lang="en-US" sz="2300" dirty="0" smtClean="0">
                <a:latin typeface="Bookman Old Style" pitchFamily="84" charset="0"/>
              </a:rPr>
              <a:t>The colonists had no votes in Parliament, and so could not give their say as to what they thought about the taxes.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3" descr="washington-crossing-the-delaware.jpg"/>
          <p:cNvPicPr>
            <a:picLocks noChangeAspect="1"/>
          </p:cNvPicPr>
          <p:nvPr/>
        </p:nvPicPr>
        <p:blipFill>
          <a:blip r:embed="rId2"/>
          <a:srcRect r="21892" b="21111"/>
          <a:stretch>
            <a:fillRect/>
          </a:stretch>
        </p:blipFill>
        <p:spPr bwMode="auto">
          <a:xfrm>
            <a:off x="0" y="0"/>
            <a:ext cx="9144000" cy="6858000"/>
          </a:xfrm>
          <a:prstGeom prst="rect">
            <a:avLst/>
          </a:prstGeom>
          <a:noFill/>
          <a:ln w="9525">
            <a:noFill/>
            <a:miter lim="800000"/>
            <a:headEnd/>
            <a:tailEnd/>
          </a:ln>
        </p:spPr>
      </p:pic>
      <p:sp>
        <p:nvSpPr>
          <p:cNvPr id="44034" name="Title 1"/>
          <p:cNvSpPr>
            <a:spLocks noGrp="1"/>
          </p:cNvSpPr>
          <p:nvPr>
            <p:ph type="title"/>
          </p:nvPr>
        </p:nvSpPr>
        <p:spPr>
          <a:xfrm>
            <a:off x="457200" y="0"/>
            <a:ext cx="8229600" cy="1143000"/>
          </a:xfrm>
        </p:spPr>
        <p:txBody>
          <a:bodyPr/>
          <a:lstStyle/>
          <a:p>
            <a:pPr eaLnBrk="1" hangingPunct="1"/>
            <a:r>
              <a:rPr lang="en-US" sz="5400" smtClean="0">
                <a:latin typeface="Blackadder ITC" charset="0"/>
              </a:rPr>
              <a:t>British Acts</a:t>
            </a:r>
          </a:p>
        </p:txBody>
      </p:sp>
      <p:sp>
        <p:nvSpPr>
          <p:cNvPr id="44035" name="Content Placeholder 2"/>
          <p:cNvSpPr>
            <a:spLocks noGrp="1"/>
          </p:cNvSpPr>
          <p:nvPr>
            <p:ph idx="1"/>
          </p:nvPr>
        </p:nvSpPr>
        <p:spPr>
          <a:xfrm>
            <a:off x="381000" y="838200"/>
            <a:ext cx="8534400" cy="5943600"/>
          </a:xfrm>
          <a:solidFill>
            <a:schemeClr val="bg1">
              <a:alpha val="70979"/>
            </a:schemeClr>
          </a:solidFill>
        </p:spPr>
        <p:txBody>
          <a:bodyPr/>
          <a:lstStyle/>
          <a:p>
            <a:pPr marL="0" indent="0" eaLnBrk="1" hangingPunct="1">
              <a:buNone/>
            </a:pPr>
            <a:r>
              <a:rPr lang="en-US" sz="2800" b="1" dirty="0" smtClean="0">
                <a:latin typeface="Bookman Old Style" pitchFamily="84" charset="0"/>
              </a:rPr>
              <a:t>-&gt; Stamp Act - 1765: </a:t>
            </a:r>
            <a:endParaRPr lang="en-US" sz="2800" dirty="0" smtClean="0">
              <a:latin typeface="Bookman Old Style" pitchFamily="84" charset="0"/>
            </a:endParaRPr>
          </a:p>
          <a:p>
            <a:pPr eaLnBrk="1" hangingPunct="1">
              <a:buFont typeface="Arial" pitchFamily="84" charset="0"/>
              <a:buNone/>
            </a:pPr>
            <a:r>
              <a:rPr lang="en-US" sz="2800" dirty="0" smtClean="0">
                <a:latin typeface="Bookman Old Style" pitchFamily="84" charset="0"/>
              </a:rPr>
              <a:t>- &gt; The Stamp Act required </a:t>
            </a:r>
            <a:br>
              <a:rPr lang="en-US" sz="2800" dirty="0" smtClean="0">
                <a:latin typeface="Bookman Old Style" pitchFamily="84" charset="0"/>
              </a:rPr>
            </a:br>
            <a:r>
              <a:rPr lang="en-US" sz="2800" dirty="0" smtClean="0">
                <a:latin typeface="Bookman Old Style" pitchFamily="84" charset="0"/>
              </a:rPr>
              <a:t>special stamps to be </a:t>
            </a:r>
            <a:br>
              <a:rPr lang="en-US" sz="2800" dirty="0" smtClean="0">
                <a:latin typeface="Bookman Old Style" pitchFamily="84" charset="0"/>
              </a:rPr>
            </a:br>
            <a:r>
              <a:rPr lang="en-US" sz="2800" dirty="0" smtClean="0">
                <a:latin typeface="Bookman Old Style" pitchFamily="84" charset="0"/>
              </a:rPr>
              <a:t>placed on legal </a:t>
            </a:r>
            <a:br>
              <a:rPr lang="en-US" sz="2800" dirty="0" smtClean="0">
                <a:latin typeface="Bookman Old Style" pitchFamily="84" charset="0"/>
              </a:rPr>
            </a:br>
            <a:r>
              <a:rPr lang="en-US" sz="2800" dirty="0" smtClean="0">
                <a:latin typeface="Bookman Old Style" pitchFamily="84" charset="0"/>
              </a:rPr>
              <a:t>documents, in order for </a:t>
            </a:r>
            <a:br>
              <a:rPr lang="en-US" sz="2800" dirty="0" smtClean="0">
                <a:latin typeface="Bookman Old Style" pitchFamily="84" charset="0"/>
              </a:rPr>
            </a:br>
            <a:r>
              <a:rPr lang="en-US" sz="2800" dirty="0" smtClean="0">
                <a:latin typeface="Bookman Old Style" pitchFamily="84" charset="0"/>
              </a:rPr>
              <a:t>them to be recognized. </a:t>
            </a:r>
          </a:p>
          <a:p>
            <a:pPr eaLnBrk="1" hangingPunct="1">
              <a:buFont typeface="Arial" pitchFamily="84" charset="0"/>
              <a:buNone/>
            </a:pPr>
            <a:r>
              <a:rPr lang="en-US" sz="2800" dirty="0" smtClean="0">
                <a:latin typeface="Bookman Old Style" pitchFamily="84" charset="0"/>
              </a:rPr>
              <a:t>-  This included newspapers, </a:t>
            </a:r>
            <a:br>
              <a:rPr lang="en-US" sz="2800" dirty="0" smtClean="0">
                <a:latin typeface="Bookman Old Style" pitchFamily="84" charset="0"/>
              </a:rPr>
            </a:br>
            <a:r>
              <a:rPr lang="en-US" sz="2800" dirty="0" smtClean="0">
                <a:latin typeface="Bookman Old Style" pitchFamily="84" charset="0"/>
              </a:rPr>
              <a:t>wills, licenses, diplomas, </a:t>
            </a:r>
            <a:br>
              <a:rPr lang="en-US" sz="2800" dirty="0" smtClean="0">
                <a:latin typeface="Bookman Old Style" pitchFamily="84" charset="0"/>
              </a:rPr>
            </a:br>
            <a:r>
              <a:rPr lang="en-US" sz="2800" dirty="0" smtClean="0">
                <a:latin typeface="Bookman Old Style" pitchFamily="84" charset="0"/>
              </a:rPr>
              <a:t>birth certificates, and </a:t>
            </a:r>
            <a:br>
              <a:rPr lang="en-US" sz="2800" dirty="0" smtClean="0">
                <a:latin typeface="Bookman Old Style" pitchFamily="84" charset="0"/>
              </a:rPr>
            </a:br>
            <a:r>
              <a:rPr lang="en-US" sz="2800" dirty="0" smtClean="0">
                <a:latin typeface="Bookman Old Style" pitchFamily="84" charset="0"/>
              </a:rPr>
              <a:t>marriage licenses.</a:t>
            </a:r>
          </a:p>
          <a:p>
            <a:pPr eaLnBrk="1" hangingPunct="1"/>
            <a:r>
              <a:rPr lang="en-US" sz="2800" dirty="0" smtClean="0">
                <a:latin typeface="Bookman Old Style" pitchFamily="84" charset="0"/>
              </a:rPr>
              <a:t>The British had taxed trade before, but this was the first tax directly placed on the colonists.</a:t>
            </a:r>
          </a:p>
        </p:txBody>
      </p:sp>
      <p:pic>
        <p:nvPicPr>
          <p:cNvPr id="44036" name="Picture 5" descr="zpage007b.gif"/>
          <p:cNvPicPr>
            <a:picLocks noChangeAspect="1"/>
          </p:cNvPicPr>
          <p:nvPr/>
        </p:nvPicPr>
        <p:blipFill>
          <a:blip r:embed="rId3">
            <a:alphaModFix amt="64000"/>
          </a:blip>
          <a:srcRect/>
          <a:stretch>
            <a:fillRect/>
          </a:stretch>
        </p:blipFill>
        <p:spPr bwMode="auto">
          <a:xfrm>
            <a:off x="5445125" y="990600"/>
            <a:ext cx="3622675" cy="4419600"/>
          </a:xfrm>
          <a:prstGeom prst="rect">
            <a:avLst/>
          </a:prstGeom>
          <a:solidFill>
            <a:srgbClr val="FEECBE">
              <a:alpha val="63921"/>
            </a:srgbClr>
          </a:solid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3" descr="washington-crossing-the-delaware.jpg"/>
          <p:cNvPicPr>
            <a:picLocks noChangeAspect="1"/>
          </p:cNvPicPr>
          <p:nvPr/>
        </p:nvPicPr>
        <p:blipFill>
          <a:blip r:embed="rId2"/>
          <a:srcRect r="21892" b="21111"/>
          <a:stretch>
            <a:fillRect/>
          </a:stretch>
        </p:blipFill>
        <p:spPr bwMode="auto">
          <a:xfrm>
            <a:off x="0" y="0"/>
            <a:ext cx="9144000" cy="6858000"/>
          </a:xfrm>
          <a:prstGeom prst="rect">
            <a:avLst/>
          </a:prstGeom>
          <a:noFill/>
          <a:ln w="9525">
            <a:noFill/>
            <a:miter lim="800000"/>
            <a:headEnd/>
            <a:tailEnd/>
          </a:ln>
        </p:spPr>
      </p:pic>
      <p:sp>
        <p:nvSpPr>
          <p:cNvPr id="17410" name="Title 1"/>
          <p:cNvSpPr>
            <a:spLocks noGrp="1"/>
          </p:cNvSpPr>
          <p:nvPr>
            <p:ph type="title"/>
          </p:nvPr>
        </p:nvSpPr>
        <p:spPr>
          <a:xfrm>
            <a:off x="457200" y="0"/>
            <a:ext cx="8229600" cy="1143000"/>
          </a:xfrm>
        </p:spPr>
        <p:txBody>
          <a:bodyPr/>
          <a:lstStyle/>
          <a:p>
            <a:pPr eaLnBrk="1" hangingPunct="1"/>
            <a:r>
              <a:rPr lang="en-US" sz="5400" dirty="0" smtClean="0">
                <a:latin typeface="Blackadder ITC" charset="0"/>
              </a:rPr>
              <a:t>Sir Walter Raleigh</a:t>
            </a:r>
          </a:p>
        </p:txBody>
      </p:sp>
      <p:sp>
        <p:nvSpPr>
          <p:cNvPr id="3" name="Content Placeholder 2"/>
          <p:cNvSpPr>
            <a:spLocks noGrp="1"/>
          </p:cNvSpPr>
          <p:nvPr>
            <p:ph idx="1"/>
          </p:nvPr>
        </p:nvSpPr>
        <p:spPr>
          <a:xfrm>
            <a:off x="457200" y="1066800"/>
            <a:ext cx="8229600" cy="5410200"/>
          </a:xfrm>
          <a:solidFill>
            <a:schemeClr val="bg1">
              <a:alpha val="71000"/>
            </a:schemeClr>
          </a:solidFill>
        </p:spPr>
        <p:txBody>
          <a:bodyPr rtlCol="0">
            <a:normAutofit fontScale="92500" lnSpcReduction="20000"/>
          </a:bodyPr>
          <a:lstStyle/>
          <a:p>
            <a:pPr marL="0" indent="0" eaLnBrk="1" fontAlgn="auto" hangingPunct="1">
              <a:spcAft>
                <a:spcPts val="0"/>
              </a:spcAft>
              <a:buNone/>
              <a:defRPr/>
            </a:pPr>
            <a:r>
              <a:rPr lang="en-US" sz="2800" dirty="0" smtClean="0">
                <a:latin typeface="Bookman Old Style" pitchFamily="18" charset="0"/>
                <a:ea typeface="+mn-ea"/>
                <a:cs typeface="+mn-cs"/>
              </a:rPr>
              <a:t>-&gt; The first attempt at a</a:t>
            </a:r>
            <a:br>
              <a:rPr lang="en-US" sz="2800" dirty="0" smtClean="0">
                <a:latin typeface="Bookman Old Style" pitchFamily="18" charset="0"/>
                <a:ea typeface="+mn-ea"/>
                <a:cs typeface="+mn-cs"/>
              </a:rPr>
            </a:br>
            <a:r>
              <a:rPr lang="en-US" sz="2800" dirty="0" smtClean="0">
                <a:latin typeface="Bookman Old Style" pitchFamily="18" charset="0"/>
                <a:ea typeface="+mn-ea"/>
                <a:cs typeface="+mn-cs"/>
              </a:rPr>
              <a:t>  permanent English colony</a:t>
            </a:r>
            <a:br>
              <a:rPr lang="en-US" sz="2800" dirty="0" smtClean="0">
                <a:latin typeface="Bookman Old Style" pitchFamily="18" charset="0"/>
                <a:ea typeface="+mn-ea"/>
                <a:cs typeface="+mn-cs"/>
              </a:rPr>
            </a:br>
            <a:r>
              <a:rPr lang="en-US" sz="2800" dirty="0" smtClean="0">
                <a:latin typeface="Bookman Old Style" pitchFamily="18" charset="0"/>
                <a:ea typeface="+mn-ea"/>
                <a:cs typeface="+mn-cs"/>
              </a:rPr>
              <a:t>  was Roanoke.</a:t>
            </a:r>
          </a:p>
          <a:p>
            <a:pPr eaLnBrk="1" fontAlgn="auto" hangingPunct="1">
              <a:spcAft>
                <a:spcPts val="0"/>
              </a:spcAft>
              <a:buFont typeface="Arial" pitchFamily="34" charset="0"/>
              <a:buNone/>
              <a:defRPr/>
            </a:pPr>
            <a:r>
              <a:rPr lang="en-US" sz="2800" dirty="0" smtClean="0">
                <a:latin typeface="Bookman Old Style" pitchFamily="18" charset="0"/>
                <a:ea typeface="+mn-ea"/>
                <a:cs typeface="+mn-cs"/>
              </a:rPr>
              <a:t>- Founded by Sir Walter Raleigh </a:t>
            </a:r>
            <a:br>
              <a:rPr lang="en-US" sz="2800" dirty="0" smtClean="0">
                <a:latin typeface="Bookman Old Style" pitchFamily="18" charset="0"/>
                <a:ea typeface="+mn-ea"/>
                <a:cs typeface="+mn-cs"/>
              </a:rPr>
            </a:br>
            <a:r>
              <a:rPr lang="en-US" sz="2800" dirty="0" smtClean="0">
                <a:latin typeface="Bookman Old Style" pitchFamily="18" charset="0"/>
                <a:ea typeface="+mn-ea"/>
                <a:cs typeface="+mn-cs"/>
              </a:rPr>
              <a:t>– English explorer and </a:t>
            </a:r>
            <a:br>
              <a:rPr lang="en-US" sz="2800" dirty="0" smtClean="0">
                <a:latin typeface="Bookman Old Style" pitchFamily="18" charset="0"/>
                <a:ea typeface="+mn-ea"/>
                <a:cs typeface="+mn-cs"/>
              </a:rPr>
            </a:br>
            <a:r>
              <a:rPr lang="en-US" sz="2800" dirty="0" smtClean="0">
                <a:latin typeface="Bookman Old Style" pitchFamily="18" charset="0"/>
                <a:ea typeface="+mn-ea"/>
                <a:cs typeface="+mn-cs"/>
              </a:rPr>
              <a:t>privateer (pirate). </a:t>
            </a:r>
          </a:p>
          <a:p>
            <a:pPr eaLnBrk="1" fontAlgn="auto" hangingPunct="1">
              <a:spcAft>
                <a:spcPts val="0"/>
              </a:spcAft>
              <a:buFont typeface="Arial" pitchFamily="34" charset="0"/>
              <a:buChar char="•"/>
              <a:defRPr/>
            </a:pPr>
            <a:r>
              <a:rPr lang="en-US" sz="2800" dirty="0" smtClean="0">
                <a:latin typeface="Bookman Old Style" pitchFamily="18" charset="0"/>
                <a:ea typeface="+mn-ea"/>
                <a:cs typeface="+mn-cs"/>
              </a:rPr>
              <a:t>Raleigh settled on an island </a:t>
            </a:r>
            <a:br>
              <a:rPr lang="en-US" sz="2800" dirty="0" smtClean="0">
                <a:latin typeface="Bookman Old Style" pitchFamily="18" charset="0"/>
                <a:ea typeface="+mn-ea"/>
                <a:cs typeface="+mn-cs"/>
              </a:rPr>
            </a:br>
            <a:r>
              <a:rPr lang="en-US" sz="2800" dirty="0" smtClean="0">
                <a:latin typeface="Bookman Old Style" pitchFamily="18" charset="0"/>
                <a:ea typeface="+mn-ea"/>
                <a:cs typeface="+mn-cs"/>
              </a:rPr>
              <a:t>off the coast of Virginia and </a:t>
            </a:r>
            <a:br>
              <a:rPr lang="en-US" sz="2800" dirty="0" smtClean="0">
                <a:latin typeface="Bookman Old Style" pitchFamily="18" charset="0"/>
                <a:ea typeface="+mn-ea"/>
                <a:cs typeface="+mn-cs"/>
              </a:rPr>
            </a:br>
            <a:r>
              <a:rPr lang="en-US" sz="2800" dirty="0" smtClean="0">
                <a:latin typeface="Bookman Old Style" pitchFamily="18" charset="0"/>
                <a:ea typeface="+mn-ea"/>
                <a:cs typeface="+mn-cs"/>
              </a:rPr>
              <a:t>North Carolina. He named </a:t>
            </a:r>
            <a:br>
              <a:rPr lang="en-US" sz="2800" dirty="0" smtClean="0">
                <a:latin typeface="Bookman Old Style" pitchFamily="18" charset="0"/>
                <a:ea typeface="+mn-ea"/>
                <a:cs typeface="+mn-cs"/>
              </a:rPr>
            </a:br>
            <a:r>
              <a:rPr lang="en-US" sz="2800" dirty="0" smtClean="0">
                <a:latin typeface="Bookman Old Style" pitchFamily="18" charset="0"/>
                <a:ea typeface="+mn-ea"/>
                <a:cs typeface="+mn-cs"/>
              </a:rPr>
              <a:t>the colony </a:t>
            </a:r>
            <a:r>
              <a:rPr lang="en-US" sz="2800" i="1" dirty="0" smtClean="0">
                <a:latin typeface="Bookman Old Style" pitchFamily="18" charset="0"/>
                <a:ea typeface="+mn-ea"/>
                <a:cs typeface="+mn-cs"/>
              </a:rPr>
              <a:t>Virginia </a:t>
            </a:r>
            <a:r>
              <a:rPr lang="en-US" sz="2800" dirty="0" smtClean="0">
                <a:latin typeface="Bookman Old Style" pitchFamily="18" charset="0"/>
                <a:ea typeface="+mn-ea"/>
                <a:cs typeface="+mn-cs"/>
              </a:rPr>
              <a:t>after the </a:t>
            </a:r>
            <a:br>
              <a:rPr lang="en-US" sz="2800" dirty="0" smtClean="0">
                <a:latin typeface="Bookman Old Style" pitchFamily="18" charset="0"/>
                <a:ea typeface="+mn-ea"/>
                <a:cs typeface="+mn-cs"/>
              </a:rPr>
            </a:br>
            <a:r>
              <a:rPr lang="en-US" sz="2800" dirty="0" smtClean="0">
                <a:latin typeface="Bookman Old Style" pitchFamily="18" charset="0"/>
                <a:ea typeface="+mn-ea"/>
                <a:cs typeface="+mn-cs"/>
              </a:rPr>
              <a:t>Queen. She made him a </a:t>
            </a:r>
            <a:br>
              <a:rPr lang="en-US" sz="2800" dirty="0" smtClean="0">
                <a:latin typeface="Bookman Old Style" pitchFamily="18" charset="0"/>
                <a:ea typeface="+mn-ea"/>
                <a:cs typeface="+mn-cs"/>
              </a:rPr>
            </a:br>
            <a:r>
              <a:rPr lang="en-US" sz="2800" dirty="0" smtClean="0">
                <a:latin typeface="Bookman Old Style" pitchFamily="18" charset="0"/>
                <a:ea typeface="+mn-ea"/>
                <a:cs typeface="+mn-cs"/>
              </a:rPr>
              <a:t>knight. </a:t>
            </a:r>
          </a:p>
          <a:p>
            <a:pPr marL="0" indent="0" eaLnBrk="1" fontAlgn="auto" hangingPunct="1">
              <a:spcAft>
                <a:spcPts val="0"/>
              </a:spcAft>
              <a:buNone/>
              <a:defRPr/>
            </a:pPr>
            <a:r>
              <a:rPr lang="en-US" sz="2800" dirty="0" smtClean="0">
                <a:latin typeface="Bookman Old Style" pitchFamily="18" charset="0"/>
                <a:ea typeface="+mn-ea"/>
                <a:cs typeface="+mn-cs"/>
              </a:rPr>
              <a:t>-&gt; Raleigh had two tries at   </a:t>
            </a:r>
            <a:br>
              <a:rPr lang="en-US" sz="2800" dirty="0" smtClean="0">
                <a:latin typeface="Bookman Old Style" pitchFamily="18" charset="0"/>
                <a:ea typeface="+mn-ea"/>
                <a:cs typeface="+mn-cs"/>
              </a:rPr>
            </a:br>
            <a:r>
              <a:rPr lang="en-US" sz="2800" dirty="0" smtClean="0">
                <a:latin typeface="Bookman Old Style" pitchFamily="18" charset="0"/>
                <a:ea typeface="+mn-ea"/>
                <a:cs typeface="+mn-cs"/>
              </a:rPr>
              <a:t>   Roanoke. Though it was the </a:t>
            </a:r>
            <a:br>
              <a:rPr lang="en-US" sz="2800" dirty="0" smtClean="0">
                <a:latin typeface="Bookman Old Style" pitchFamily="18" charset="0"/>
                <a:ea typeface="+mn-ea"/>
                <a:cs typeface="+mn-cs"/>
              </a:rPr>
            </a:br>
            <a:r>
              <a:rPr lang="en-US" sz="2800" dirty="0" smtClean="0">
                <a:latin typeface="Bookman Old Style" pitchFamily="18" charset="0"/>
                <a:ea typeface="+mn-ea"/>
                <a:cs typeface="+mn-cs"/>
              </a:rPr>
              <a:t>   first English attempt at a colony, it was a</a:t>
            </a:r>
            <a:br>
              <a:rPr lang="en-US" sz="2800" dirty="0" smtClean="0">
                <a:latin typeface="Bookman Old Style" pitchFamily="18" charset="0"/>
                <a:ea typeface="+mn-ea"/>
                <a:cs typeface="+mn-cs"/>
              </a:rPr>
            </a:br>
            <a:r>
              <a:rPr lang="en-US" sz="2800" dirty="0" smtClean="0">
                <a:latin typeface="Bookman Old Style" pitchFamily="18" charset="0"/>
                <a:ea typeface="+mn-ea"/>
                <a:cs typeface="+mn-cs"/>
              </a:rPr>
              <a:t>   </a:t>
            </a:r>
            <a:r>
              <a:rPr lang="en-US" sz="2800" b="1" dirty="0" smtClean="0">
                <a:latin typeface="Bookman Old Style" pitchFamily="18" charset="0"/>
                <a:ea typeface="+mn-ea"/>
                <a:cs typeface="+mn-cs"/>
              </a:rPr>
              <a:t>failure</a:t>
            </a:r>
            <a:r>
              <a:rPr lang="en-US" sz="2800" dirty="0" smtClean="0">
                <a:latin typeface="Bookman Old Style" pitchFamily="18" charset="0"/>
                <a:ea typeface="+mn-ea"/>
                <a:cs typeface="+mn-cs"/>
              </a:rPr>
              <a:t>. </a:t>
            </a:r>
          </a:p>
          <a:p>
            <a:pPr eaLnBrk="1" fontAlgn="auto" hangingPunct="1">
              <a:spcAft>
                <a:spcPts val="0"/>
              </a:spcAft>
              <a:buFont typeface="Arial" pitchFamily="34" charset="0"/>
              <a:buNone/>
              <a:defRPr/>
            </a:pPr>
            <a:endParaRPr lang="en-US" dirty="0" smtClean="0">
              <a:latin typeface="Bookman Old Style" pitchFamily="18" charset="0"/>
              <a:ea typeface="+mn-ea"/>
              <a:cs typeface="+mn-cs"/>
            </a:endParaRPr>
          </a:p>
          <a:p>
            <a:pPr eaLnBrk="1" fontAlgn="auto" hangingPunct="1">
              <a:spcAft>
                <a:spcPts val="0"/>
              </a:spcAft>
              <a:buFont typeface="Arial" pitchFamily="34" charset="0"/>
              <a:buNone/>
              <a:defRPr/>
            </a:pPr>
            <a:endParaRPr lang="en-US" dirty="0">
              <a:latin typeface="Bookman Old Style" pitchFamily="18" charset="0"/>
              <a:ea typeface="+mn-ea"/>
              <a:cs typeface="+mn-cs"/>
            </a:endParaRPr>
          </a:p>
        </p:txBody>
      </p:sp>
      <p:pic>
        <p:nvPicPr>
          <p:cNvPr id="17412" name="Picture 4" descr="Raleigh.jpg"/>
          <p:cNvPicPr>
            <a:picLocks noChangeAspect="1"/>
          </p:cNvPicPr>
          <p:nvPr/>
        </p:nvPicPr>
        <p:blipFill>
          <a:blip r:embed="rId3"/>
          <a:srcRect/>
          <a:stretch>
            <a:fillRect/>
          </a:stretch>
        </p:blipFill>
        <p:spPr bwMode="auto">
          <a:xfrm>
            <a:off x="5791200" y="838200"/>
            <a:ext cx="3262313" cy="4745038"/>
          </a:xfrm>
          <a:prstGeom prst="rect">
            <a:avLst/>
          </a:prstGeom>
          <a:noFill/>
          <a:ln w="28575">
            <a:solidFill>
              <a:srgbClr val="61ABA2"/>
            </a:solid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3" descr="washington-crossing-the-delaware.jpg"/>
          <p:cNvPicPr>
            <a:picLocks noChangeAspect="1"/>
          </p:cNvPicPr>
          <p:nvPr/>
        </p:nvPicPr>
        <p:blipFill>
          <a:blip r:embed="rId2"/>
          <a:srcRect r="21892" b="21111"/>
          <a:stretch>
            <a:fillRect/>
          </a:stretch>
        </p:blipFill>
        <p:spPr bwMode="auto">
          <a:xfrm>
            <a:off x="0" y="0"/>
            <a:ext cx="9144000" cy="6858000"/>
          </a:xfrm>
          <a:prstGeom prst="rect">
            <a:avLst/>
          </a:prstGeom>
          <a:noFill/>
          <a:ln w="9525">
            <a:noFill/>
            <a:miter lim="800000"/>
            <a:headEnd/>
            <a:tailEnd/>
          </a:ln>
        </p:spPr>
      </p:pic>
      <p:sp>
        <p:nvSpPr>
          <p:cNvPr id="45058" name="Title 1"/>
          <p:cNvSpPr>
            <a:spLocks noGrp="1"/>
          </p:cNvSpPr>
          <p:nvPr>
            <p:ph type="title"/>
          </p:nvPr>
        </p:nvSpPr>
        <p:spPr>
          <a:xfrm>
            <a:off x="457200" y="0"/>
            <a:ext cx="8229600" cy="1143000"/>
          </a:xfrm>
        </p:spPr>
        <p:txBody>
          <a:bodyPr/>
          <a:lstStyle/>
          <a:p>
            <a:pPr eaLnBrk="1" hangingPunct="1"/>
            <a:r>
              <a:rPr lang="en-US" sz="5400" smtClean="0">
                <a:latin typeface="Blackadder ITC" charset="0"/>
              </a:rPr>
              <a:t>British Acts</a:t>
            </a:r>
          </a:p>
        </p:txBody>
      </p:sp>
      <p:sp>
        <p:nvSpPr>
          <p:cNvPr id="45059" name="Content Placeholder 2"/>
          <p:cNvSpPr>
            <a:spLocks noGrp="1"/>
          </p:cNvSpPr>
          <p:nvPr>
            <p:ph idx="1"/>
          </p:nvPr>
        </p:nvSpPr>
        <p:spPr>
          <a:xfrm>
            <a:off x="381000" y="838200"/>
            <a:ext cx="8534400" cy="5943600"/>
          </a:xfrm>
          <a:solidFill>
            <a:schemeClr val="bg1">
              <a:alpha val="70979"/>
            </a:schemeClr>
          </a:solidFill>
        </p:spPr>
        <p:txBody>
          <a:bodyPr/>
          <a:lstStyle/>
          <a:p>
            <a:pPr eaLnBrk="1" hangingPunct="1"/>
            <a:r>
              <a:rPr lang="en-US" sz="2400" b="1" dirty="0" smtClean="0">
                <a:latin typeface="Bookman Old Style" pitchFamily="84" charset="0"/>
              </a:rPr>
              <a:t>Reaction to Stamp Act</a:t>
            </a:r>
            <a:endParaRPr lang="en-US" sz="2400" dirty="0" smtClean="0">
              <a:latin typeface="Bookman Old Style" pitchFamily="84" charset="0"/>
            </a:endParaRPr>
          </a:p>
          <a:p>
            <a:pPr eaLnBrk="1" hangingPunct="1"/>
            <a:r>
              <a:rPr lang="en-US" sz="2400" dirty="0" smtClean="0">
                <a:latin typeface="Bookman Old Style" pitchFamily="84" charset="0"/>
              </a:rPr>
              <a:t>Isaac Sears (CT) started the </a:t>
            </a:r>
            <a:r>
              <a:rPr lang="en-US" sz="2400" b="1" dirty="0" smtClean="0">
                <a:latin typeface="Bookman Old Style" pitchFamily="84" charset="0"/>
              </a:rPr>
              <a:t>Sons of Liberty</a:t>
            </a:r>
            <a:r>
              <a:rPr lang="en-US" sz="2400" dirty="0" smtClean="0">
                <a:latin typeface="Bookman Old Style" pitchFamily="84" charset="0"/>
              </a:rPr>
              <a:t>, which became very popular as a way to protest the British Acts.</a:t>
            </a:r>
          </a:p>
          <a:p>
            <a:pPr eaLnBrk="1" hangingPunct="1">
              <a:buFont typeface="Arial" pitchFamily="84" charset="0"/>
              <a:buNone/>
            </a:pPr>
            <a:r>
              <a:rPr lang="en-US" sz="2400" dirty="0" smtClean="0">
                <a:latin typeface="Bookman Old Style" pitchFamily="84" charset="0"/>
              </a:rPr>
              <a:t>- &gt; In October 1765, representatives from 9 colonies met at the </a:t>
            </a:r>
            <a:r>
              <a:rPr lang="en-US" sz="2400" b="1" dirty="0" smtClean="0">
                <a:latin typeface="Bookman Old Style" pitchFamily="84" charset="0"/>
              </a:rPr>
              <a:t>Stamp Act Congress</a:t>
            </a:r>
            <a:r>
              <a:rPr lang="en-US" sz="2400" dirty="0" smtClean="0">
                <a:latin typeface="Bookman Old Style" pitchFamily="84" charset="0"/>
              </a:rPr>
              <a:t>, and wrote the </a:t>
            </a:r>
            <a:r>
              <a:rPr lang="en-US" sz="2400" b="1" dirty="0" smtClean="0">
                <a:latin typeface="Bookman Old Style" pitchFamily="84" charset="0"/>
              </a:rPr>
              <a:t>Declaration of Rights and Grievances</a:t>
            </a:r>
            <a:r>
              <a:rPr lang="en-US" sz="2400" dirty="0" smtClean="0">
                <a:latin typeface="Bookman Old Style" pitchFamily="84" charset="0"/>
              </a:rPr>
              <a:t>, which argued that Parliament did not have the right to tax the colonies.</a:t>
            </a:r>
          </a:p>
          <a:p>
            <a:pPr eaLnBrk="1" hangingPunct="1">
              <a:buFontTx/>
              <a:buChar char="-"/>
            </a:pPr>
            <a:r>
              <a:rPr lang="en-US" sz="2400" dirty="0" smtClean="0">
                <a:latin typeface="Bookman Old Style" pitchFamily="84" charset="0"/>
              </a:rPr>
              <a:t>At first colonists </a:t>
            </a:r>
            <a:r>
              <a:rPr lang="en-US" sz="2400" i="1" dirty="0" smtClean="0">
                <a:latin typeface="Bookman Old Style" pitchFamily="84" charset="0"/>
              </a:rPr>
              <a:t>ignored </a:t>
            </a:r>
            <a:r>
              <a:rPr lang="en-US" sz="2400" dirty="0" smtClean="0">
                <a:latin typeface="Bookman Old Style" pitchFamily="84" charset="0"/>
              </a:rPr>
              <a:t>the Stamp Act. Then they actively boycotted it – not buying stamped materials. </a:t>
            </a:r>
          </a:p>
          <a:p>
            <a:pPr eaLnBrk="1" hangingPunct="1">
              <a:buFontTx/>
              <a:buChar char="-"/>
            </a:pPr>
            <a:r>
              <a:rPr lang="en-US" sz="2400" dirty="0" smtClean="0">
                <a:latin typeface="Bookman Old Style" pitchFamily="84" charset="0"/>
              </a:rPr>
              <a:t>In response to the boycotts, Parliament passed the </a:t>
            </a:r>
            <a:r>
              <a:rPr lang="en-US" sz="2400" b="1" dirty="0" smtClean="0">
                <a:latin typeface="Bookman Old Style" pitchFamily="84" charset="0"/>
              </a:rPr>
              <a:t>Declaratory Act</a:t>
            </a:r>
            <a:r>
              <a:rPr lang="en-US" sz="2400" dirty="0" smtClean="0">
                <a:latin typeface="Bookman Old Style" pitchFamily="84" charset="0"/>
              </a:rPr>
              <a:t>.</a:t>
            </a:r>
          </a:p>
          <a:p>
            <a:pPr eaLnBrk="1" hangingPunct="1">
              <a:buFontTx/>
              <a:buChar char="-"/>
            </a:pPr>
            <a:r>
              <a:rPr lang="en-US" sz="2400" dirty="0" smtClean="0">
                <a:latin typeface="Bookman Old Style" pitchFamily="84" charset="0"/>
              </a:rPr>
              <a:t>&gt;The Declaratory Act said Parliament </a:t>
            </a:r>
            <a:r>
              <a:rPr lang="en-US" sz="2400" i="1" dirty="0" smtClean="0">
                <a:latin typeface="Bookman Old Style" pitchFamily="84" charset="0"/>
              </a:rPr>
              <a:t>did </a:t>
            </a:r>
            <a:r>
              <a:rPr lang="en-US" sz="2400" dirty="0" smtClean="0">
                <a:latin typeface="Bookman Old Style" pitchFamily="84" charset="0"/>
              </a:rPr>
              <a:t>have the power to pass any laws it wanted in the colonies. </a:t>
            </a:r>
          </a:p>
          <a:p>
            <a:pPr eaLnBrk="1" hangingPunct="1"/>
            <a:endParaRPr lang="en-US" sz="2200" dirty="0" smtClean="0">
              <a:latin typeface="Bookman Old Style" pitchFamily="84" charset="0"/>
            </a:endParaRPr>
          </a:p>
          <a:p>
            <a:pPr eaLnBrk="1" hangingPunct="1"/>
            <a:endParaRPr lang="en-US" sz="2300" dirty="0" smtClean="0">
              <a:latin typeface="Bookman Old Style" pitchFamily="8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3" descr="washington-crossing-the-delaware.jpg"/>
          <p:cNvPicPr>
            <a:picLocks noChangeAspect="1"/>
          </p:cNvPicPr>
          <p:nvPr/>
        </p:nvPicPr>
        <p:blipFill>
          <a:blip r:embed="rId2"/>
          <a:srcRect r="21892" b="21111"/>
          <a:stretch>
            <a:fillRect/>
          </a:stretch>
        </p:blipFill>
        <p:spPr bwMode="auto">
          <a:xfrm>
            <a:off x="0" y="0"/>
            <a:ext cx="9144000" cy="6858000"/>
          </a:xfrm>
          <a:prstGeom prst="rect">
            <a:avLst/>
          </a:prstGeom>
          <a:noFill/>
          <a:ln w="9525">
            <a:noFill/>
            <a:miter lim="800000"/>
            <a:headEnd/>
            <a:tailEnd/>
          </a:ln>
        </p:spPr>
      </p:pic>
      <p:sp>
        <p:nvSpPr>
          <p:cNvPr id="46082" name="Title 1"/>
          <p:cNvSpPr>
            <a:spLocks noGrp="1"/>
          </p:cNvSpPr>
          <p:nvPr>
            <p:ph type="title"/>
          </p:nvPr>
        </p:nvSpPr>
        <p:spPr>
          <a:xfrm>
            <a:off x="457200" y="0"/>
            <a:ext cx="8229600" cy="1143000"/>
          </a:xfrm>
        </p:spPr>
        <p:txBody>
          <a:bodyPr/>
          <a:lstStyle/>
          <a:p>
            <a:pPr eaLnBrk="1" hangingPunct="1"/>
            <a:r>
              <a:rPr lang="en-US" sz="5400" smtClean="0">
                <a:latin typeface="Blackadder ITC" charset="0"/>
              </a:rPr>
              <a:t>British Acts</a:t>
            </a:r>
          </a:p>
        </p:txBody>
      </p:sp>
      <p:sp>
        <p:nvSpPr>
          <p:cNvPr id="46083" name="Content Placeholder 2"/>
          <p:cNvSpPr>
            <a:spLocks noGrp="1"/>
          </p:cNvSpPr>
          <p:nvPr>
            <p:ph idx="1"/>
          </p:nvPr>
        </p:nvSpPr>
        <p:spPr>
          <a:xfrm>
            <a:off x="381000" y="838200"/>
            <a:ext cx="8534400" cy="5943600"/>
          </a:xfrm>
          <a:solidFill>
            <a:schemeClr val="bg1">
              <a:alpha val="70979"/>
            </a:schemeClr>
          </a:solidFill>
        </p:spPr>
        <p:txBody>
          <a:bodyPr/>
          <a:lstStyle/>
          <a:p>
            <a:pPr eaLnBrk="1" hangingPunct="1">
              <a:buFont typeface="Arial" pitchFamily="84" charset="0"/>
              <a:buNone/>
            </a:pPr>
            <a:r>
              <a:rPr lang="en-US" sz="2400" b="1" dirty="0" smtClean="0">
                <a:latin typeface="Bookman Old Style" pitchFamily="84" charset="0"/>
              </a:rPr>
              <a:t>-&gt;  Townshend Acts - 1767</a:t>
            </a:r>
            <a:endParaRPr lang="en-US" sz="2400" dirty="0" smtClean="0">
              <a:latin typeface="Bookman Old Style" pitchFamily="84" charset="0"/>
            </a:endParaRPr>
          </a:p>
          <a:p>
            <a:pPr eaLnBrk="1" hangingPunct="1"/>
            <a:r>
              <a:rPr lang="en-US" sz="2400" dirty="0" smtClean="0">
                <a:latin typeface="Bookman Old Style" pitchFamily="84" charset="0"/>
              </a:rPr>
              <a:t>The Townshend Acts were </a:t>
            </a:r>
            <a:br>
              <a:rPr lang="en-US" sz="2400" dirty="0" smtClean="0">
                <a:latin typeface="Bookman Old Style" pitchFamily="84" charset="0"/>
              </a:rPr>
            </a:br>
            <a:r>
              <a:rPr lang="en-US" sz="2400" dirty="0" smtClean="0">
                <a:latin typeface="Bookman Old Style" pitchFamily="84" charset="0"/>
              </a:rPr>
              <a:t>enacted by Charles </a:t>
            </a:r>
            <a:br>
              <a:rPr lang="en-US" sz="2400" dirty="0" smtClean="0">
                <a:latin typeface="Bookman Old Style" pitchFamily="84" charset="0"/>
              </a:rPr>
            </a:br>
            <a:r>
              <a:rPr lang="en-US" sz="2400" dirty="0" smtClean="0">
                <a:latin typeface="Bookman Old Style" pitchFamily="84" charset="0"/>
              </a:rPr>
              <a:t>Townshend. </a:t>
            </a:r>
            <a:br>
              <a:rPr lang="en-US" sz="2400" dirty="0" smtClean="0">
                <a:latin typeface="Bookman Old Style" pitchFamily="84" charset="0"/>
              </a:rPr>
            </a:br>
            <a:r>
              <a:rPr lang="en-US" sz="2400" dirty="0" smtClean="0">
                <a:latin typeface="Bookman Old Style" pitchFamily="84" charset="0"/>
              </a:rPr>
              <a:t>They included:</a:t>
            </a:r>
          </a:p>
          <a:p>
            <a:pPr eaLnBrk="1" hangingPunct="1">
              <a:buFont typeface="Arial" pitchFamily="84" charset="0"/>
              <a:buNone/>
            </a:pPr>
            <a:r>
              <a:rPr lang="en-US" sz="2400" dirty="0" smtClean="0">
                <a:latin typeface="Bookman Old Style" pitchFamily="84" charset="0"/>
              </a:rPr>
              <a:t>-  Revenue Act 1767: Put new </a:t>
            </a:r>
            <a:br>
              <a:rPr lang="en-US" sz="2400" dirty="0" smtClean="0">
                <a:latin typeface="Bookman Old Style" pitchFamily="84" charset="0"/>
              </a:rPr>
            </a:br>
            <a:r>
              <a:rPr lang="en-US" sz="2400" dirty="0" smtClean="0">
                <a:latin typeface="Bookman Old Style" pitchFamily="84" charset="0"/>
              </a:rPr>
              <a:t>taxes on glass, lead, paper, </a:t>
            </a:r>
            <a:br>
              <a:rPr lang="en-US" sz="2400" dirty="0" smtClean="0">
                <a:latin typeface="Bookman Old Style" pitchFamily="84" charset="0"/>
              </a:rPr>
            </a:br>
            <a:r>
              <a:rPr lang="en-US" sz="2400" dirty="0" smtClean="0">
                <a:latin typeface="Bookman Old Style" pitchFamily="84" charset="0"/>
              </a:rPr>
              <a:t>paint, and tea.</a:t>
            </a:r>
          </a:p>
          <a:p>
            <a:pPr eaLnBrk="1" hangingPunct="1">
              <a:buFont typeface="Arial" pitchFamily="84" charset="0"/>
              <a:buNone/>
            </a:pPr>
            <a:r>
              <a:rPr lang="en-US" sz="2400" dirty="0" smtClean="0">
                <a:latin typeface="Bookman Old Style" pitchFamily="84" charset="0"/>
              </a:rPr>
              <a:t>- &gt; Gave </a:t>
            </a:r>
            <a:r>
              <a:rPr lang="en-US" sz="2400" b="1" dirty="0" smtClean="0">
                <a:latin typeface="Bookman Old Style" pitchFamily="84" charset="0"/>
              </a:rPr>
              <a:t>writs of assistance </a:t>
            </a:r>
            <a:br>
              <a:rPr lang="en-US" sz="2400" b="1" dirty="0" smtClean="0">
                <a:latin typeface="Bookman Old Style" pitchFamily="84" charset="0"/>
              </a:rPr>
            </a:br>
            <a:r>
              <a:rPr lang="en-US" sz="2400" dirty="0" smtClean="0">
                <a:latin typeface="Bookman Old Style" pitchFamily="84" charset="0"/>
              </a:rPr>
              <a:t>to Customs Officers. These </a:t>
            </a:r>
            <a:br>
              <a:rPr lang="en-US" sz="2400" dirty="0" smtClean="0">
                <a:latin typeface="Bookman Old Style" pitchFamily="84" charset="0"/>
              </a:rPr>
            </a:br>
            <a:r>
              <a:rPr lang="en-US" sz="2400" dirty="0" smtClean="0">
                <a:latin typeface="Bookman Old Style" pitchFamily="84" charset="0"/>
              </a:rPr>
              <a:t>were search warrants that </a:t>
            </a:r>
            <a:br>
              <a:rPr lang="en-US" sz="2400" dirty="0" smtClean="0">
                <a:latin typeface="Bookman Old Style" pitchFamily="84" charset="0"/>
              </a:rPr>
            </a:br>
            <a:r>
              <a:rPr lang="en-US" sz="2400" dirty="0" smtClean="0">
                <a:latin typeface="Bookman Old Style" pitchFamily="84" charset="0"/>
              </a:rPr>
              <a:t>worked on </a:t>
            </a:r>
            <a:r>
              <a:rPr lang="en-US" sz="2400" i="1" dirty="0" smtClean="0">
                <a:latin typeface="Bookman Old Style" pitchFamily="84" charset="0"/>
              </a:rPr>
              <a:t>any </a:t>
            </a:r>
            <a:r>
              <a:rPr lang="en-US" sz="2400" dirty="0" smtClean="0">
                <a:latin typeface="Bookman Old Style" pitchFamily="84" charset="0"/>
              </a:rPr>
              <a:t>home or </a:t>
            </a:r>
            <a:br>
              <a:rPr lang="en-US" sz="2400" dirty="0" smtClean="0">
                <a:latin typeface="Bookman Old Style" pitchFamily="84" charset="0"/>
              </a:rPr>
            </a:br>
            <a:r>
              <a:rPr lang="en-US" sz="2400" dirty="0" smtClean="0">
                <a:latin typeface="Bookman Old Style" pitchFamily="84" charset="0"/>
              </a:rPr>
              <a:t>ship, and never expired. </a:t>
            </a:r>
          </a:p>
          <a:p>
            <a:pPr eaLnBrk="1" hangingPunct="1"/>
            <a:endParaRPr lang="en-US" sz="2400" dirty="0" smtClean="0">
              <a:latin typeface="Bookman Old Style" pitchFamily="84" charset="0"/>
            </a:endParaRPr>
          </a:p>
          <a:p>
            <a:pPr eaLnBrk="1" hangingPunct="1"/>
            <a:endParaRPr lang="en-US" sz="2200" dirty="0" smtClean="0">
              <a:latin typeface="Bookman Old Style" pitchFamily="84" charset="0"/>
            </a:endParaRPr>
          </a:p>
          <a:p>
            <a:pPr eaLnBrk="1" hangingPunct="1"/>
            <a:endParaRPr lang="en-US" sz="2300" dirty="0" smtClean="0">
              <a:latin typeface="Bookman Old Style" pitchFamily="84" charset="0"/>
            </a:endParaRPr>
          </a:p>
        </p:txBody>
      </p:sp>
      <p:pic>
        <p:nvPicPr>
          <p:cNvPr id="46084" name="Picture 4" descr="minutemen-revolutionary-war.jpg"/>
          <p:cNvPicPr>
            <a:picLocks noChangeAspect="1"/>
          </p:cNvPicPr>
          <p:nvPr/>
        </p:nvPicPr>
        <p:blipFill>
          <a:blip r:embed="rId3"/>
          <a:srcRect t="29955" r="61520"/>
          <a:stretch>
            <a:fillRect/>
          </a:stretch>
        </p:blipFill>
        <p:spPr bwMode="auto">
          <a:xfrm flipH="1">
            <a:off x="5057775" y="1295400"/>
            <a:ext cx="3787775"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3" descr="washington-crossing-the-delaware.jpg"/>
          <p:cNvPicPr>
            <a:picLocks noChangeAspect="1"/>
          </p:cNvPicPr>
          <p:nvPr/>
        </p:nvPicPr>
        <p:blipFill>
          <a:blip r:embed="rId2"/>
          <a:srcRect r="21892" b="21111"/>
          <a:stretch>
            <a:fillRect/>
          </a:stretch>
        </p:blipFill>
        <p:spPr bwMode="auto">
          <a:xfrm>
            <a:off x="0" y="0"/>
            <a:ext cx="9144000" cy="6858000"/>
          </a:xfrm>
          <a:prstGeom prst="rect">
            <a:avLst/>
          </a:prstGeom>
          <a:noFill/>
          <a:ln w="9525">
            <a:noFill/>
            <a:miter lim="800000"/>
            <a:headEnd/>
            <a:tailEnd/>
          </a:ln>
        </p:spPr>
      </p:pic>
      <p:sp>
        <p:nvSpPr>
          <p:cNvPr id="47106" name="Title 1"/>
          <p:cNvSpPr>
            <a:spLocks noGrp="1"/>
          </p:cNvSpPr>
          <p:nvPr>
            <p:ph type="title"/>
          </p:nvPr>
        </p:nvSpPr>
        <p:spPr>
          <a:xfrm>
            <a:off x="457200" y="0"/>
            <a:ext cx="8229600" cy="1143000"/>
          </a:xfrm>
        </p:spPr>
        <p:txBody>
          <a:bodyPr/>
          <a:lstStyle/>
          <a:p>
            <a:pPr eaLnBrk="1" hangingPunct="1"/>
            <a:r>
              <a:rPr lang="en-US" sz="5400" smtClean="0">
                <a:latin typeface="Blackadder ITC" charset="0"/>
              </a:rPr>
              <a:t>British Acts</a:t>
            </a:r>
          </a:p>
        </p:txBody>
      </p:sp>
      <p:sp>
        <p:nvSpPr>
          <p:cNvPr id="47107" name="Content Placeholder 2"/>
          <p:cNvSpPr>
            <a:spLocks noGrp="1"/>
          </p:cNvSpPr>
          <p:nvPr>
            <p:ph idx="1"/>
          </p:nvPr>
        </p:nvSpPr>
        <p:spPr>
          <a:xfrm>
            <a:off x="381000" y="838200"/>
            <a:ext cx="8534400" cy="5943600"/>
          </a:xfrm>
          <a:solidFill>
            <a:schemeClr val="bg1">
              <a:alpha val="70979"/>
            </a:schemeClr>
          </a:solidFill>
        </p:spPr>
        <p:txBody>
          <a:bodyPr/>
          <a:lstStyle/>
          <a:p>
            <a:pPr eaLnBrk="1" hangingPunct="1"/>
            <a:r>
              <a:rPr lang="en-US" sz="2400" b="1" smtClean="0">
                <a:latin typeface="Bookman Old Style" pitchFamily="84" charset="0"/>
              </a:rPr>
              <a:t>American Reaction:</a:t>
            </a:r>
          </a:p>
          <a:p>
            <a:pPr eaLnBrk="1" hangingPunct="1">
              <a:buFont typeface="Arial" pitchFamily="84" charset="0"/>
              <a:buNone/>
            </a:pPr>
            <a:r>
              <a:rPr lang="en-US" sz="2400" smtClean="0">
                <a:latin typeface="Bookman Old Style" pitchFamily="84" charset="0"/>
              </a:rPr>
              <a:t>-  Sons of Liberty &amp; Daughters of Liberty created to organize protests and boycotts, and to find ways around the taxes.</a:t>
            </a:r>
          </a:p>
          <a:p>
            <a:pPr eaLnBrk="1" hangingPunct="1"/>
            <a:r>
              <a:rPr lang="en-US" sz="2400" smtClean="0">
                <a:latin typeface="Bookman Old Style" pitchFamily="84" charset="0"/>
              </a:rPr>
              <a:t>Virginia passed </a:t>
            </a:r>
            <a:r>
              <a:rPr lang="en-US" sz="2400" b="1" smtClean="0">
                <a:latin typeface="Bookman Old Style" pitchFamily="84" charset="0"/>
              </a:rPr>
              <a:t>Virginia Resolves </a:t>
            </a:r>
            <a:r>
              <a:rPr lang="en-US" sz="2400" smtClean="0">
                <a:latin typeface="Bookman Old Style" pitchFamily="84" charset="0"/>
              </a:rPr>
              <a:t>saying that only the Virginian government (House of Burgesses) had the right to tax Virginians. </a:t>
            </a:r>
          </a:p>
          <a:p>
            <a:pPr eaLnBrk="1" hangingPunct="1">
              <a:buFont typeface="Arial" pitchFamily="84" charset="0"/>
              <a:buNone/>
            </a:pPr>
            <a:r>
              <a:rPr lang="en-US" sz="2400" smtClean="0">
                <a:latin typeface="Bookman Old Style" pitchFamily="84" charset="0"/>
              </a:rPr>
              <a:t>-  This led to a boycott </a:t>
            </a:r>
            <a:br>
              <a:rPr lang="en-US" sz="2400" smtClean="0">
                <a:latin typeface="Bookman Old Style" pitchFamily="84" charset="0"/>
              </a:rPr>
            </a:br>
            <a:r>
              <a:rPr lang="en-US" sz="2400" smtClean="0">
                <a:latin typeface="Bookman Old Style" pitchFamily="84" charset="0"/>
              </a:rPr>
              <a:t>of British goods in </a:t>
            </a:r>
            <a:br>
              <a:rPr lang="en-US" sz="2400" smtClean="0">
                <a:latin typeface="Bookman Old Style" pitchFamily="84" charset="0"/>
              </a:rPr>
            </a:br>
            <a:r>
              <a:rPr lang="en-US" sz="2400" smtClean="0">
                <a:latin typeface="Bookman Old Style" pitchFamily="84" charset="0"/>
              </a:rPr>
              <a:t>Virginia, which </a:t>
            </a:r>
            <a:br>
              <a:rPr lang="en-US" sz="2400" smtClean="0">
                <a:latin typeface="Bookman Old Style" pitchFamily="84" charset="0"/>
              </a:rPr>
            </a:br>
            <a:r>
              <a:rPr lang="en-US" sz="2400" smtClean="0">
                <a:latin typeface="Bookman Old Style" pitchFamily="84" charset="0"/>
              </a:rPr>
              <a:t>spread throughout </a:t>
            </a:r>
            <a:br>
              <a:rPr lang="en-US" sz="2400" smtClean="0">
                <a:latin typeface="Bookman Old Style" pitchFamily="84" charset="0"/>
              </a:rPr>
            </a:br>
            <a:r>
              <a:rPr lang="en-US" sz="2400" smtClean="0">
                <a:latin typeface="Bookman Old Style" pitchFamily="84" charset="0"/>
              </a:rPr>
              <a:t>the colonies. </a:t>
            </a:r>
          </a:p>
          <a:p>
            <a:pPr eaLnBrk="1" hangingPunct="1"/>
            <a:endParaRPr lang="en-US" sz="2400" smtClean="0">
              <a:latin typeface="Bookman Old Style" pitchFamily="84" charset="0"/>
            </a:endParaRPr>
          </a:p>
          <a:p>
            <a:pPr eaLnBrk="1" hangingPunct="1"/>
            <a:endParaRPr lang="en-US" sz="2200" smtClean="0">
              <a:latin typeface="Bookman Old Style" pitchFamily="84" charset="0"/>
            </a:endParaRPr>
          </a:p>
          <a:p>
            <a:pPr eaLnBrk="1" hangingPunct="1"/>
            <a:endParaRPr lang="en-US" sz="2300" smtClean="0">
              <a:latin typeface="Bookman Old Style" pitchFamily="84" charset="0"/>
            </a:endParaRPr>
          </a:p>
        </p:txBody>
      </p:sp>
      <p:pic>
        <p:nvPicPr>
          <p:cNvPr id="47108" name="Picture 4" descr="400px-Sons_of_Liberty_Broadside,_1765.jpg"/>
          <p:cNvPicPr>
            <a:picLocks noChangeAspect="1"/>
          </p:cNvPicPr>
          <p:nvPr/>
        </p:nvPicPr>
        <p:blipFill>
          <a:blip r:embed="rId3"/>
          <a:srcRect l="9702" t="14548" r="9911" b="10422"/>
          <a:stretch>
            <a:fillRect/>
          </a:stretch>
        </p:blipFill>
        <p:spPr bwMode="auto">
          <a:xfrm>
            <a:off x="4157663" y="3657600"/>
            <a:ext cx="4910137"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3" descr="washington-crossing-the-delaware.jpg"/>
          <p:cNvPicPr>
            <a:picLocks noChangeAspect="1"/>
          </p:cNvPicPr>
          <p:nvPr/>
        </p:nvPicPr>
        <p:blipFill>
          <a:blip r:embed="rId2"/>
          <a:srcRect r="21892" b="21111"/>
          <a:stretch>
            <a:fillRect/>
          </a:stretch>
        </p:blipFill>
        <p:spPr bwMode="auto">
          <a:xfrm>
            <a:off x="0" y="0"/>
            <a:ext cx="9144000" cy="6858000"/>
          </a:xfrm>
          <a:prstGeom prst="rect">
            <a:avLst/>
          </a:prstGeom>
          <a:noFill/>
          <a:ln w="9525">
            <a:noFill/>
            <a:miter lim="800000"/>
            <a:headEnd/>
            <a:tailEnd/>
          </a:ln>
        </p:spPr>
      </p:pic>
      <p:sp>
        <p:nvSpPr>
          <p:cNvPr id="48130" name="Title 1"/>
          <p:cNvSpPr>
            <a:spLocks noGrp="1"/>
          </p:cNvSpPr>
          <p:nvPr>
            <p:ph type="title"/>
          </p:nvPr>
        </p:nvSpPr>
        <p:spPr>
          <a:xfrm>
            <a:off x="457200" y="0"/>
            <a:ext cx="8229600" cy="1143000"/>
          </a:xfrm>
        </p:spPr>
        <p:txBody>
          <a:bodyPr/>
          <a:lstStyle/>
          <a:p>
            <a:pPr eaLnBrk="1" hangingPunct="1"/>
            <a:r>
              <a:rPr lang="en-US" sz="5400" smtClean="0">
                <a:latin typeface="Blackadder ITC" charset="0"/>
              </a:rPr>
              <a:t>The Boston Massacre</a:t>
            </a:r>
          </a:p>
        </p:txBody>
      </p:sp>
      <p:sp>
        <p:nvSpPr>
          <p:cNvPr id="48131" name="Content Placeholder 2"/>
          <p:cNvSpPr>
            <a:spLocks noGrp="1"/>
          </p:cNvSpPr>
          <p:nvPr>
            <p:ph idx="1"/>
          </p:nvPr>
        </p:nvSpPr>
        <p:spPr>
          <a:xfrm>
            <a:off x="381000" y="838200"/>
            <a:ext cx="8534400" cy="5943600"/>
          </a:xfrm>
          <a:solidFill>
            <a:schemeClr val="bg1">
              <a:alpha val="70979"/>
            </a:schemeClr>
          </a:solidFill>
        </p:spPr>
        <p:txBody>
          <a:bodyPr/>
          <a:lstStyle/>
          <a:p>
            <a:pPr eaLnBrk="1" hangingPunct="1"/>
            <a:r>
              <a:rPr lang="en-US" sz="2200" smtClean="0">
                <a:latin typeface="Bookman Old Style" pitchFamily="84" charset="0"/>
              </a:rPr>
              <a:t>To enforce the British acts, Britain began sending more and more soldiers into the colonies.</a:t>
            </a:r>
          </a:p>
          <a:p>
            <a:pPr eaLnBrk="1" hangingPunct="1"/>
            <a:r>
              <a:rPr lang="en-US" sz="2200" smtClean="0">
                <a:latin typeface="Bookman Old Style" pitchFamily="84" charset="0"/>
              </a:rPr>
              <a:t>1,000 troops were sent to Boston to “maintain order”. </a:t>
            </a:r>
          </a:p>
          <a:p>
            <a:pPr eaLnBrk="1" hangingPunct="1"/>
            <a:r>
              <a:rPr lang="en-US" sz="2200" smtClean="0">
                <a:latin typeface="Bookman Old Style" pitchFamily="84" charset="0"/>
              </a:rPr>
              <a:t>March 5, 1770, a crowd of colonists threw snowballs and rocks at a British soldier. The soldier called for help.</a:t>
            </a:r>
          </a:p>
          <a:p>
            <a:pPr eaLnBrk="1" hangingPunct="1"/>
            <a:r>
              <a:rPr lang="en-US" sz="2200" smtClean="0">
                <a:latin typeface="Bookman Old Style" pitchFamily="84" charset="0"/>
              </a:rPr>
              <a:t>A squad of British soldiers </a:t>
            </a:r>
            <a:br>
              <a:rPr lang="en-US" sz="2200" smtClean="0">
                <a:latin typeface="Bookman Old Style" pitchFamily="84" charset="0"/>
              </a:rPr>
            </a:br>
            <a:r>
              <a:rPr lang="en-US" sz="2200" smtClean="0">
                <a:latin typeface="Bookman Old Style" pitchFamily="84" charset="0"/>
              </a:rPr>
              <a:t>came to help him. Soon, </a:t>
            </a:r>
            <a:br>
              <a:rPr lang="en-US" sz="2200" smtClean="0">
                <a:latin typeface="Bookman Old Style" pitchFamily="84" charset="0"/>
              </a:rPr>
            </a:br>
            <a:r>
              <a:rPr lang="en-US" sz="2200" smtClean="0">
                <a:latin typeface="Bookman Old Style" pitchFamily="84" charset="0"/>
              </a:rPr>
              <a:t>there was a mob. British </a:t>
            </a:r>
            <a:br>
              <a:rPr lang="en-US" sz="2200" smtClean="0">
                <a:latin typeface="Bookman Old Style" pitchFamily="84" charset="0"/>
              </a:rPr>
            </a:br>
            <a:r>
              <a:rPr lang="en-US" sz="2200" smtClean="0">
                <a:latin typeface="Bookman Old Style" pitchFamily="84" charset="0"/>
              </a:rPr>
              <a:t>soldiers fired into the crowd.</a:t>
            </a:r>
          </a:p>
          <a:p>
            <a:pPr eaLnBrk="1" hangingPunct="1"/>
            <a:r>
              <a:rPr lang="en-US" sz="2200" smtClean="0">
                <a:latin typeface="Bookman Old Style" pitchFamily="84" charset="0"/>
              </a:rPr>
              <a:t>The first dead was Crispus </a:t>
            </a:r>
            <a:br>
              <a:rPr lang="en-US" sz="2200" smtClean="0">
                <a:latin typeface="Bookman Old Style" pitchFamily="84" charset="0"/>
              </a:rPr>
            </a:br>
            <a:r>
              <a:rPr lang="en-US" sz="2200" smtClean="0">
                <a:latin typeface="Bookman Old Style" pitchFamily="84" charset="0"/>
              </a:rPr>
              <a:t>Attucks. Two others died </a:t>
            </a:r>
            <a:br>
              <a:rPr lang="en-US" sz="2200" smtClean="0">
                <a:latin typeface="Bookman Old Style" pitchFamily="84" charset="0"/>
              </a:rPr>
            </a:br>
            <a:r>
              <a:rPr lang="en-US" sz="2200" smtClean="0">
                <a:latin typeface="Bookman Old Style" pitchFamily="84" charset="0"/>
              </a:rPr>
              <a:t>later, and 6 more were </a:t>
            </a:r>
            <a:br>
              <a:rPr lang="en-US" sz="2200" smtClean="0">
                <a:latin typeface="Bookman Old Style" pitchFamily="84" charset="0"/>
              </a:rPr>
            </a:br>
            <a:r>
              <a:rPr lang="en-US" sz="2200" smtClean="0">
                <a:latin typeface="Bookman Old Style" pitchFamily="84" charset="0"/>
              </a:rPr>
              <a:t>wounded.</a:t>
            </a:r>
            <a:endParaRPr lang="en-US" sz="2300" smtClean="0">
              <a:latin typeface="Bookman Old Style" pitchFamily="84" charset="0"/>
            </a:endParaRPr>
          </a:p>
        </p:txBody>
      </p:sp>
      <p:pic>
        <p:nvPicPr>
          <p:cNvPr id="48132" name="Picture 4" descr="crispus-boston-massacre_600x448.jpg"/>
          <p:cNvPicPr>
            <a:picLocks noChangeAspect="1"/>
          </p:cNvPicPr>
          <p:nvPr/>
        </p:nvPicPr>
        <p:blipFill>
          <a:blip r:embed="rId3"/>
          <a:srcRect l="43333" t="39285" r="8667" b="3571"/>
          <a:stretch>
            <a:fillRect/>
          </a:stretch>
        </p:blipFill>
        <p:spPr bwMode="auto">
          <a:xfrm>
            <a:off x="4724400" y="2819400"/>
            <a:ext cx="4343400" cy="386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3" descr="washington-crossing-the-delaware.jpg"/>
          <p:cNvPicPr>
            <a:picLocks noChangeAspect="1"/>
          </p:cNvPicPr>
          <p:nvPr/>
        </p:nvPicPr>
        <p:blipFill>
          <a:blip r:embed="rId2"/>
          <a:srcRect r="21892" b="21111"/>
          <a:stretch>
            <a:fillRect/>
          </a:stretch>
        </p:blipFill>
        <p:spPr bwMode="auto">
          <a:xfrm>
            <a:off x="0" y="0"/>
            <a:ext cx="9144000" cy="6858000"/>
          </a:xfrm>
          <a:prstGeom prst="rect">
            <a:avLst/>
          </a:prstGeom>
          <a:noFill/>
          <a:ln w="9525">
            <a:noFill/>
            <a:miter lim="800000"/>
            <a:headEnd/>
            <a:tailEnd/>
          </a:ln>
        </p:spPr>
      </p:pic>
      <p:sp>
        <p:nvSpPr>
          <p:cNvPr id="49154" name="Title 1"/>
          <p:cNvSpPr>
            <a:spLocks noGrp="1"/>
          </p:cNvSpPr>
          <p:nvPr>
            <p:ph type="title"/>
          </p:nvPr>
        </p:nvSpPr>
        <p:spPr>
          <a:xfrm>
            <a:off x="457200" y="0"/>
            <a:ext cx="8229600" cy="1143000"/>
          </a:xfrm>
        </p:spPr>
        <p:txBody>
          <a:bodyPr/>
          <a:lstStyle/>
          <a:p>
            <a:pPr eaLnBrk="1" hangingPunct="1"/>
            <a:r>
              <a:rPr lang="en-US" sz="5400" smtClean="0">
                <a:latin typeface="Blackadder ITC" charset="0"/>
              </a:rPr>
              <a:t>The Boston Massacre</a:t>
            </a:r>
          </a:p>
        </p:txBody>
      </p:sp>
      <p:sp>
        <p:nvSpPr>
          <p:cNvPr id="49155" name="Content Placeholder 2"/>
          <p:cNvSpPr>
            <a:spLocks noGrp="1"/>
          </p:cNvSpPr>
          <p:nvPr>
            <p:ph idx="1"/>
          </p:nvPr>
        </p:nvSpPr>
        <p:spPr>
          <a:xfrm>
            <a:off x="381000" y="838200"/>
            <a:ext cx="8534400" cy="5943600"/>
          </a:xfrm>
          <a:solidFill>
            <a:schemeClr val="bg1">
              <a:alpha val="70979"/>
            </a:schemeClr>
          </a:solidFill>
        </p:spPr>
        <p:txBody>
          <a:bodyPr/>
          <a:lstStyle/>
          <a:p>
            <a:pPr eaLnBrk="1" hangingPunct="1"/>
            <a:r>
              <a:rPr lang="en-US" sz="2200" smtClean="0">
                <a:latin typeface="Bookman Old Style" pitchFamily="84" charset="0"/>
              </a:rPr>
              <a:t>This became known as the </a:t>
            </a:r>
            <a:r>
              <a:rPr lang="en-US" sz="2200" b="1" smtClean="0">
                <a:latin typeface="Bookman Old Style" pitchFamily="84" charset="0"/>
              </a:rPr>
              <a:t>Boston Massacre</a:t>
            </a:r>
            <a:r>
              <a:rPr lang="en-US" sz="2200" smtClean="0">
                <a:latin typeface="Bookman Old Style" pitchFamily="84" charset="0"/>
              </a:rPr>
              <a:t>. </a:t>
            </a:r>
          </a:p>
          <a:p>
            <a:pPr eaLnBrk="1" hangingPunct="1"/>
            <a:r>
              <a:rPr lang="en-US" sz="2200" smtClean="0">
                <a:latin typeface="Bookman Old Style" pitchFamily="84" charset="0"/>
              </a:rPr>
              <a:t>News of the “Massacre” spread through the colonies, which started to stir up the colonists even more. </a:t>
            </a:r>
          </a:p>
          <a:p>
            <a:pPr eaLnBrk="1" hangingPunct="1"/>
            <a:r>
              <a:rPr lang="en-US" sz="2200" smtClean="0">
                <a:latin typeface="Bookman Old Style" pitchFamily="84" charset="0"/>
              </a:rPr>
              <a:t>Paul Revere, a silversmith and engraver – created an image that was spread throughout the colonies. </a:t>
            </a:r>
          </a:p>
          <a:p>
            <a:pPr eaLnBrk="1" hangingPunct="1"/>
            <a:r>
              <a:rPr lang="en-US" sz="2200" smtClean="0">
                <a:latin typeface="Bookman Old Style" pitchFamily="84" charset="0"/>
              </a:rPr>
              <a:t>The British Parliament was so worried about a revolution starting that </a:t>
            </a:r>
            <a:br>
              <a:rPr lang="en-US" sz="2200" smtClean="0">
                <a:latin typeface="Bookman Old Style" pitchFamily="84" charset="0"/>
              </a:rPr>
            </a:br>
            <a:r>
              <a:rPr lang="en-US" sz="2200" smtClean="0">
                <a:latin typeface="Bookman Old Style" pitchFamily="84" charset="0"/>
              </a:rPr>
              <a:t>they </a:t>
            </a:r>
            <a:r>
              <a:rPr lang="en-US" sz="2200" i="1" smtClean="0">
                <a:latin typeface="Bookman Old Style" pitchFamily="84" charset="0"/>
              </a:rPr>
              <a:t>repealed </a:t>
            </a:r>
            <a:r>
              <a:rPr lang="en-US" sz="2200" smtClean="0">
                <a:latin typeface="Bookman Old Style" pitchFamily="84" charset="0"/>
              </a:rPr>
              <a:t>all </a:t>
            </a:r>
            <a:br>
              <a:rPr lang="en-US" sz="2200" smtClean="0">
                <a:latin typeface="Bookman Old Style" pitchFamily="84" charset="0"/>
              </a:rPr>
            </a:br>
            <a:r>
              <a:rPr lang="en-US" sz="2200" smtClean="0">
                <a:latin typeface="Bookman Old Style" pitchFamily="84" charset="0"/>
              </a:rPr>
              <a:t>of the taxes, </a:t>
            </a:r>
            <a:br>
              <a:rPr lang="en-US" sz="2200" smtClean="0">
                <a:latin typeface="Bookman Old Style" pitchFamily="84" charset="0"/>
              </a:rPr>
            </a:br>
            <a:r>
              <a:rPr lang="en-US" sz="2200" smtClean="0">
                <a:latin typeface="Bookman Old Style" pitchFamily="84" charset="0"/>
              </a:rPr>
              <a:t>except for one – </a:t>
            </a:r>
            <a:br>
              <a:rPr lang="en-US" sz="2200" smtClean="0">
                <a:latin typeface="Bookman Old Style" pitchFamily="84" charset="0"/>
              </a:rPr>
            </a:br>
            <a:r>
              <a:rPr lang="en-US" sz="2200" smtClean="0">
                <a:latin typeface="Bookman Old Style" pitchFamily="84" charset="0"/>
              </a:rPr>
              <a:t>a tax on tea. </a:t>
            </a:r>
          </a:p>
          <a:p>
            <a:pPr eaLnBrk="1" hangingPunct="1"/>
            <a:endParaRPr lang="en-US" sz="2400" smtClean="0">
              <a:latin typeface="Bookman Old Style" pitchFamily="84" charset="0"/>
            </a:endParaRPr>
          </a:p>
          <a:p>
            <a:pPr eaLnBrk="1" hangingPunct="1"/>
            <a:endParaRPr lang="en-US" sz="2200" smtClean="0">
              <a:latin typeface="Bookman Old Style" pitchFamily="84" charset="0"/>
            </a:endParaRPr>
          </a:p>
          <a:p>
            <a:pPr eaLnBrk="1" hangingPunct="1"/>
            <a:endParaRPr lang="en-US" sz="2300" smtClean="0">
              <a:latin typeface="Bookman Old Style" pitchFamily="84" charset="0"/>
            </a:endParaRPr>
          </a:p>
        </p:txBody>
      </p:sp>
      <p:pic>
        <p:nvPicPr>
          <p:cNvPr id="49156" name="Picture 4" descr="boston-massacre.jpg"/>
          <p:cNvPicPr>
            <a:picLocks noChangeAspect="1"/>
          </p:cNvPicPr>
          <p:nvPr/>
        </p:nvPicPr>
        <p:blipFill>
          <a:blip r:embed="rId3"/>
          <a:srcRect t="7352" r="4742" b="5450"/>
          <a:stretch>
            <a:fillRect/>
          </a:stretch>
        </p:blipFill>
        <p:spPr bwMode="auto">
          <a:xfrm>
            <a:off x="3200400" y="3124200"/>
            <a:ext cx="5867400"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3" descr="washington-crossing-the-delaware.jpg"/>
          <p:cNvPicPr>
            <a:picLocks noChangeAspect="1"/>
          </p:cNvPicPr>
          <p:nvPr/>
        </p:nvPicPr>
        <p:blipFill>
          <a:blip r:embed="rId2"/>
          <a:srcRect r="21892" b="21111"/>
          <a:stretch>
            <a:fillRect/>
          </a:stretch>
        </p:blipFill>
        <p:spPr bwMode="auto">
          <a:xfrm>
            <a:off x="0" y="0"/>
            <a:ext cx="9144000" cy="6858000"/>
          </a:xfrm>
          <a:prstGeom prst="rect">
            <a:avLst/>
          </a:prstGeom>
          <a:noFill/>
          <a:ln w="9525">
            <a:noFill/>
            <a:miter lim="800000"/>
            <a:headEnd/>
            <a:tailEnd/>
          </a:ln>
        </p:spPr>
      </p:pic>
      <p:sp>
        <p:nvSpPr>
          <p:cNvPr id="50178" name="Title 1"/>
          <p:cNvSpPr>
            <a:spLocks noGrp="1"/>
          </p:cNvSpPr>
          <p:nvPr>
            <p:ph type="title"/>
          </p:nvPr>
        </p:nvSpPr>
        <p:spPr>
          <a:xfrm>
            <a:off x="457200" y="0"/>
            <a:ext cx="8229600" cy="1143000"/>
          </a:xfrm>
        </p:spPr>
        <p:txBody>
          <a:bodyPr/>
          <a:lstStyle/>
          <a:p>
            <a:pPr eaLnBrk="1" hangingPunct="1"/>
            <a:r>
              <a:rPr lang="en-US" sz="5400" smtClean="0">
                <a:latin typeface="Blackadder ITC" charset="0"/>
              </a:rPr>
              <a:t>British Response</a:t>
            </a:r>
          </a:p>
        </p:txBody>
      </p:sp>
      <p:sp>
        <p:nvSpPr>
          <p:cNvPr id="50179" name="Content Placeholder 2"/>
          <p:cNvSpPr>
            <a:spLocks noGrp="1"/>
          </p:cNvSpPr>
          <p:nvPr>
            <p:ph idx="1"/>
          </p:nvPr>
        </p:nvSpPr>
        <p:spPr>
          <a:xfrm>
            <a:off x="381000" y="838200"/>
            <a:ext cx="8534400" cy="5943600"/>
          </a:xfrm>
          <a:solidFill>
            <a:schemeClr val="bg1">
              <a:alpha val="70979"/>
            </a:schemeClr>
          </a:solidFill>
        </p:spPr>
        <p:txBody>
          <a:bodyPr/>
          <a:lstStyle/>
          <a:p>
            <a:pPr eaLnBrk="1" hangingPunct="1">
              <a:buFont typeface="Arial" pitchFamily="84" charset="0"/>
              <a:buNone/>
            </a:pPr>
            <a:r>
              <a:rPr lang="en-US" sz="2200" smtClean="0">
                <a:latin typeface="Bookman Old Style" pitchFamily="84" charset="0"/>
              </a:rPr>
              <a:t>-  In response to the negative press in the colonies following the Boston Massacre, the British government decided to repeal the Townshend Acts.</a:t>
            </a:r>
          </a:p>
          <a:p>
            <a:pPr eaLnBrk="1" hangingPunct="1"/>
            <a:r>
              <a:rPr lang="en-US" sz="2200" smtClean="0">
                <a:latin typeface="Bookman Old Style" pitchFamily="84" charset="0"/>
              </a:rPr>
              <a:t>This ended the crisis in the colonies for a few years. </a:t>
            </a:r>
          </a:p>
          <a:p>
            <a:pPr eaLnBrk="1" hangingPunct="1"/>
            <a:r>
              <a:rPr lang="en-US" sz="2200" smtClean="0">
                <a:latin typeface="Bookman Old Style" pitchFamily="84" charset="0"/>
              </a:rPr>
              <a:t>However, in the spring of 1772, several new policies were introduced, for the same reasons – to cut down on smuggling, build the colonial economy, pay back debt etc. </a:t>
            </a:r>
          </a:p>
          <a:p>
            <a:pPr eaLnBrk="1" hangingPunct="1"/>
            <a:r>
              <a:rPr lang="en-US" sz="2200" smtClean="0">
                <a:latin typeface="Bookman Old Style" pitchFamily="84" charset="0"/>
              </a:rPr>
              <a:t>One of these new policies</a:t>
            </a:r>
            <a:br>
              <a:rPr lang="en-US" sz="2200" smtClean="0">
                <a:latin typeface="Bookman Old Style" pitchFamily="84" charset="0"/>
              </a:rPr>
            </a:br>
            <a:r>
              <a:rPr lang="en-US" sz="2200" smtClean="0">
                <a:latin typeface="Bookman Old Style" pitchFamily="84" charset="0"/>
              </a:rPr>
              <a:t>was to try to reduce</a:t>
            </a:r>
            <a:br>
              <a:rPr lang="en-US" sz="2200" smtClean="0">
                <a:latin typeface="Bookman Old Style" pitchFamily="84" charset="0"/>
              </a:rPr>
            </a:br>
            <a:r>
              <a:rPr lang="en-US" sz="2200" smtClean="0">
                <a:latin typeface="Bookman Old Style" pitchFamily="84" charset="0"/>
              </a:rPr>
              <a:t>smuggling. </a:t>
            </a:r>
          </a:p>
          <a:p>
            <a:pPr eaLnBrk="1" hangingPunct="1"/>
            <a:r>
              <a:rPr lang="en-US" sz="2200" smtClean="0">
                <a:latin typeface="Bookman Old Style" pitchFamily="84" charset="0"/>
              </a:rPr>
              <a:t>The British tried to </a:t>
            </a:r>
            <a:br>
              <a:rPr lang="en-US" sz="2200" smtClean="0">
                <a:latin typeface="Bookman Old Style" pitchFamily="84" charset="0"/>
              </a:rPr>
            </a:br>
            <a:r>
              <a:rPr lang="en-US" sz="2200" smtClean="0">
                <a:latin typeface="Bookman Old Style" pitchFamily="84" charset="0"/>
              </a:rPr>
              <a:t>reduce smuggling by </a:t>
            </a:r>
            <a:br>
              <a:rPr lang="en-US" sz="2200" smtClean="0">
                <a:latin typeface="Bookman Old Style" pitchFamily="84" charset="0"/>
              </a:rPr>
            </a:br>
            <a:r>
              <a:rPr lang="en-US" sz="2200" smtClean="0">
                <a:latin typeface="Bookman Old Style" pitchFamily="84" charset="0"/>
              </a:rPr>
              <a:t>sending their own ships</a:t>
            </a:r>
            <a:br>
              <a:rPr lang="en-US" sz="2200" smtClean="0">
                <a:latin typeface="Bookman Old Style" pitchFamily="84" charset="0"/>
              </a:rPr>
            </a:br>
            <a:r>
              <a:rPr lang="en-US" sz="2200" smtClean="0">
                <a:latin typeface="Bookman Old Style" pitchFamily="84" charset="0"/>
              </a:rPr>
              <a:t>to patrol colonial waters.</a:t>
            </a:r>
          </a:p>
          <a:p>
            <a:pPr eaLnBrk="1" hangingPunct="1">
              <a:buFont typeface="Arial" pitchFamily="84" charset="0"/>
              <a:buNone/>
            </a:pPr>
            <a:endParaRPr lang="en-US" sz="2300" smtClean="0">
              <a:latin typeface="Bookman Old Style" pitchFamily="84" charset="0"/>
            </a:endParaRPr>
          </a:p>
        </p:txBody>
      </p:sp>
      <p:pic>
        <p:nvPicPr>
          <p:cNvPr id="50180" name="Picture 5" descr="220px-Ftsackville (1).gif"/>
          <p:cNvPicPr>
            <a:picLocks noChangeAspect="1"/>
          </p:cNvPicPr>
          <p:nvPr/>
        </p:nvPicPr>
        <p:blipFill>
          <a:blip r:embed="rId3"/>
          <a:srcRect t="32777"/>
          <a:stretch>
            <a:fillRect/>
          </a:stretch>
        </p:blipFill>
        <p:spPr bwMode="auto">
          <a:xfrm>
            <a:off x="4381500" y="3505200"/>
            <a:ext cx="4689475" cy="312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3" descr="washington-crossing-the-delaware.jpg"/>
          <p:cNvPicPr>
            <a:picLocks noChangeAspect="1"/>
          </p:cNvPicPr>
          <p:nvPr/>
        </p:nvPicPr>
        <p:blipFill>
          <a:blip r:embed="rId2"/>
          <a:srcRect r="21892" b="21111"/>
          <a:stretch>
            <a:fillRect/>
          </a:stretch>
        </p:blipFill>
        <p:spPr bwMode="auto">
          <a:xfrm>
            <a:off x="0" y="0"/>
            <a:ext cx="9144000" cy="6858000"/>
          </a:xfrm>
          <a:prstGeom prst="rect">
            <a:avLst/>
          </a:prstGeom>
          <a:noFill/>
          <a:ln w="9525">
            <a:noFill/>
            <a:miter lim="800000"/>
            <a:headEnd/>
            <a:tailEnd/>
          </a:ln>
        </p:spPr>
      </p:pic>
      <p:sp>
        <p:nvSpPr>
          <p:cNvPr id="51202" name="Title 1"/>
          <p:cNvSpPr>
            <a:spLocks noGrp="1"/>
          </p:cNvSpPr>
          <p:nvPr>
            <p:ph type="title"/>
          </p:nvPr>
        </p:nvSpPr>
        <p:spPr>
          <a:xfrm>
            <a:off x="457200" y="0"/>
            <a:ext cx="8229600" cy="1143000"/>
          </a:xfrm>
        </p:spPr>
        <p:txBody>
          <a:bodyPr/>
          <a:lstStyle/>
          <a:p>
            <a:pPr eaLnBrk="1" hangingPunct="1"/>
            <a:r>
              <a:rPr lang="en-US" sz="5400" smtClean="0">
                <a:latin typeface="Blackadder ITC" charset="0"/>
              </a:rPr>
              <a:t>The Gaspee Affair</a:t>
            </a:r>
          </a:p>
        </p:txBody>
      </p:sp>
      <p:sp>
        <p:nvSpPr>
          <p:cNvPr id="51203" name="Content Placeholder 2"/>
          <p:cNvSpPr>
            <a:spLocks noGrp="1"/>
          </p:cNvSpPr>
          <p:nvPr>
            <p:ph idx="1"/>
          </p:nvPr>
        </p:nvSpPr>
        <p:spPr>
          <a:xfrm>
            <a:off x="381000" y="838200"/>
            <a:ext cx="8534400" cy="5943600"/>
          </a:xfrm>
          <a:solidFill>
            <a:schemeClr val="bg1">
              <a:alpha val="70979"/>
            </a:schemeClr>
          </a:solidFill>
        </p:spPr>
        <p:txBody>
          <a:bodyPr/>
          <a:lstStyle/>
          <a:p>
            <a:pPr eaLnBrk="1" hangingPunct="1"/>
            <a:r>
              <a:rPr lang="en-US" sz="2200" dirty="0" smtClean="0">
                <a:latin typeface="Bookman Old Style" pitchFamily="84" charset="0"/>
              </a:rPr>
              <a:t>One of the ships sent to patrol North American waters was called the </a:t>
            </a:r>
            <a:r>
              <a:rPr lang="en-US" sz="2200" i="1" dirty="0" err="1" smtClean="0">
                <a:latin typeface="Bookman Old Style" pitchFamily="84" charset="0"/>
              </a:rPr>
              <a:t>Gaspee</a:t>
            </a:r>
            <a:r>
              <a:rPr lang="en-US" sz="2200" i="1" dirty="0" smtClean="0">
                <a:latin typeface="Bookman Old Style" pitchFamily="84" charset="0"/>
              </a:rPr>
              <a:t>. </a:t>
            </a:r>
          </a:p>
          <a:p>
            <a:pPr marL="0" indent="0" eaLnBrk="1" hangingPunct="1">
              <a:buNone/>
            </a:pPr>
            <a:r>
              <a:rPr lang="en-US" sz="2200" dirty="0" smtClean="0">
                <a:latin typeface="Bookman Old Style" pitchFamily="84" charset="0"/>
              </a:rPr>
              <a:t>-&gt; The British ship </a:t>
            </a:r>
            <a:r>
              <a:rPr lang="en-US" sz="2200" i="1" dirty="0" err="1" smtClean="0">
                <a:latin typeface="Bookman Old Style" pitchFamily="84" charset="0"/>
              </a:rPr>
              <a:t>Gaspee</a:t>
            </a:r>
            <a:r>
              <a:rPr lang="en-US" sz="2200" i="1" dirty="0" smtClean="0">
                <a:latin typeface="Bookman Old Style" pitchFamily="84" charset="0"/>
              </a:rPr>
              <a:t> </a:t>
            </a:r>
            <a:r>
              <a:rPr lang="en-US" sz="2200" dirty="0" smtClean="0">
                <a:latin typeface="Bookman Old Style" pitchFamily="84" charset="0"/>
              </a:rPr>
              <a:t>patrolled Rhode Island. Many Rhode Islanders hated the captain of the </a:t>
            </a:r>
            <a:r>
              <a:rPr lang="en-US" sz="2200" i="1" dirty="0" err="1" smtClean="0">
                <a:latin typeface="Bookman Old Style" pitchFamily="84" charset="0"/>
              </a:rPr>
              <a:t>Gaspee</a:t>
            </a:r>
            <a:r>
              <a:rPr lang="en-US" sz="2200" i="1" dirty="0" smtClean="0">
                <a:latin typeface="Bookman Old Style" pitchFamily="84" charset="0"/>
              </a:rPr>
              <a:t>. </a:t>
            </a:r>
            <a:r>
              <a:rPr lang="en-US" sz="2200" dirty="0" smtClean="0">
                <a:latin typeface="Bookman Old Style" pitchFamily="84" charset="0"/>
              </a:rPr>
              <a:t>The captain searched ships without a warrant, and would come ashore and seize food without paying for it. </a:t>
            </a:r>
          </a:p>
          <a:p>
            <a:pPr eaLnBrk="1" hangingPunct="1"/>
            <a:r>
              <a:rPr lang="en-US" sz="2300" dirty="0" smtClean="0">
                <a:latin typeface="Bookman Old Style" pitchFamily="84" charset="0"/>
              </a:rPr>
              <a:t>In June of 1772, the </a:t>
            </a:r>
            <a:r>
              <a:rPr lang="en-US" sz="2300" i="1" dirty="0" err="1" smtClean="0">
                <a:latin typeface="Bookman Old Style" pitchFamily="84" charset="0"/>
              </a:rPr>
              <a:t>Gaspee</a:t>
            </a:r>
            <a:r>
              <a:rPr lang="en-US" sz="2300" i="1" dirty="0" smtClean="0">
                <a:latin typeface="Bookman Old Style" pitchFamily="84" charset="0"/>
              </a:rPr>
              <a:t> </a:t>
            </a:r>
            <a:r>
              <a:rPr lang="en-US" sz="2300" dirty="0" smtClean="0">
                <a:latin typeface="Bookman Old Style" pitchFamily="84" charset="0"/>
              </a:rPr>
              <a:t>ran aground – getting stuck on high ground.</a:t>
            </a:r>
          </a:p>
          <a:p>
            <a:pPr marL="0" indent="0" eaLnBrk="1" hangingPunct="1">
              <a:buNone/>
            </a:pPr>
            <a:r>
              <a:rPr lang="en-US" sz="2300" dirty="0" smtClean="0">
                <a:latin typeface="Bookman Old Style" pitchFamily="84" charset="0"/>
              </a:rPr>
              <a:t>-&gt; 150 colonists seized </a:t>
            </a:r>
            <a:br>
              <a:rPr lang="en-US" sz="2300" dirty="0" smtClean="0">
                <a:latin typeface="Bookman Old Style" pitchFamily="84" charset="0"/>
              </a:rPr>
            </a:br>
            <a:r>
              <a:rPr lang="en-US" sz="2300" dirty="0" smtClean="0">
                <a:latin typeface="Bookman Old Style" pitchFamily="84" charset="0"/>
              </a:rPr>
              <a:t>the ship and burned it.</a:t>
            </a:r>
          </a:p>
          <a:p>
            <a:pPr eaLnBrk="1" hangingPunct="1"/>
            <a:r>
              <a:rPr lang="en-US" sz="2300" dirty="0" smtClean="0">
                <a:latin typeface="Bookman Old Style" pitchFamily="84" charset="0"/>
              </a:rPr>
              <a:t>This outraged the </a:t>
            </a:r>
            <a:br>
              <a:rPr lang="en-US" sz="2300" dirty="0" smtClean="0">
                <a:latin typeface="Bookman Old Style" pitchFamily="84" charset="0"/>
              </a:rPr>
            </a:br>
            <a:r>
              <a:rPr lang="en-US" sz="2300" dirty="0" smtClean="0">
                <a:latin typeface="Bookman Old Style" pitchFamily="84" charset="0"/>
              </a:rPr>
              <a:t>British. They sent a </a:t>
            </a:r>
            <a:br>
              <a:rPr lang="en-US" sz="2300" dirty="0" smtClean="0">
                <a:latin typeface="Bookman Old Style" pitchFamily="84" charset="0"/>
              </a:rPr>
            </a:br>
            <a:r>
              <a:rPr lang="en-US" sz="2300" dirty="0" smtClean="0">
                <a:latin typeface="Bookman Old Style" pitchFamily="84" charset="0"/>
              </a:rPr>
              <a:t>commission to </a:t>
            </a:r>
            <a:br>
              <a:rPr lang="en-US" sz="2300" dirty="0" smtClean="0">
                <a:latin typeface="Bookman Old Style" pitchFamily="84" charset="0"/>
              </a:rPr>
            </a:br>
            <a:r>
              <a:rPr lang="en-US" sz="2300" dirty="0" smtClean="0">
                <a:latin typeface="Bookman Old Style" pitchFamily="84" charset="0"/>
              </a:rPr>
              <a:t>investigate – taking </a:t>
            </a:r>
            <a:br>
              <a:rPr lang="en-US" sz="2300" dirty="0" smtClean="0">
                <a:latin typeface="Bookman Old Style" pitchFamily="84" charset="0"/>
              </a:rPr>
            </a:br>
            <a:r>
              <a:rPr lang="en-US" sz="2300" dirty="0" smtClean="0">
                <a:latin typeface="Bookman Old Style" pitchFamily="84" charset="0"/>
              </a:rPr>
              <a:t>suspects to England </a:t>
            </a:r>
            <a:br>
              <a:rPr lang="en-US" sz="2300" dirty="0" smtClean="0">
                <a:latin typeface="Bookman Old Style" pitchFamily="84" charset="0"/>
              </a:rPr>
            </a:br>
            <a:r>
              <a:rPr lang="en-US" sz="2300" dirty="0" smtClean="0">
                <a:latin typeface="Bookman Old Style" pitchFamily="84" charset="0"/>
              </a:rPr>
              <a:t>for trial. </a:t>
            </a:r>
          </a:p>
        </p:txBody>
      </p:sp>
      <p:pic>
        <p:nvPicPr>
          <p:cNvPr id="51204" name="Picture 6" descr="Brownell7a.jpg"/>
          <p:cNvPicPr>
            <a:picLocks noChangeAspect="1"/>
          </p:cNvPicPr>
          <p:nvPr/>
        </p:nvPicPr>
        <p:blipFill>
          <a:blip r:embed="rId3"/>
          <a:srcRect t="4349" r="3024"/>
          <a:stretch>
            <a:fillRect/>
          </a:stretch>
        </p:blipFill>
        <p:spPr bwMode="auto">
          <a:xfrm>
            <a:off x="4181475" y="3429000"/>
            <a:ext cx="4886325"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3" descr="washington-crossing-the-delaware.jpg"/>
          <p:cNvPicPr>
            <a:picLocks noChangeAspect="1"/>
          </p:cNvPicPr>
          <p:nvPr/>
        </p:nvPicPr>
        <p:blipFill>
          <a:blip r:embed="rId2"/>
          <a:srcRect r="21892" b="21111"/>
          <a:stretch>
            <a:fillRect/>
          </a:stretch>
        </p:blipFill>
        <p:spPr bwMode="auto">
          <a:xfrm>
            <a:off x="0" y="0"/>
            <a:ext cx="9144000" cy="6858000"/>
          </a:xfrm>
          <a:prstGeom prst="rect">
            <a:avLst/>
          </a:prstGeom>
          <a:noFill/>
          <a:ln w="9525">
            <a:noFill/>
            <a:miter lim="800000"/>
            <a:headEnd/>
            <a:tailEnd/>
          </a:ln>
        </p:spPr>
      </p:pic>
      <p:sp>
        <p:nvSpPr>
          <p:cNvPr id="52226" name="Title 1"/>
          <p:cNvSpPr>
            <a:spLocks noGrp="1"/>
          </p:cNvSpPr>
          <p:nvPr>
            <p:ph type="title"/>
          </p:nvPr>
        </p:nvSpPr>
        <p:spPr>
          <a:xfrm>
            <a:off x="457200" y="0"/>
            <a:ext cx="8229600" cy="1143000"/>
          </a:xfrm>
        </p:spPr>
        <p:txBody>
          <a:bodyPr/>
          <a:lstStyle/>
          <a:p>
            <a:pPr eaLnBrk="1" hangingPunct="1"/>
            <a:r>
              <a:rPr lang="en-US" sz="5400" smtClean="0">
                <a:latin typeface="Blackadder ITC" charset="0"/>
              </a:rPr>
              <a:t>The Gaspee Affair</a:t>
            </a:r>
          </a:p>
        </p:txBody>
      </p:sp>
      <p:sp>
        <p:nvSpPr>
          <p:cNvPr id="52227" name="Content Placeholder 2"/>
          <p:cNvSpPr>
            <a:spLocks noGrp="1"/>
          </p:cNvSpPr>
          <p:nvPr>
            <p:ph idx="1"/>
          </p:nvPr>
        </p:nvSpPr>
        <p:spPr>
          <a:xfrm>
            <a:off x="381000" y="838200"/>
            <a:ext cx="8534400" cy="5943600"/>
          </a:xfrm>
          <a:solidFill>
            <a:schemeClr val="bg1">
              <a:alpha val="70979"/>
            </a:schemeClr>
          </a:solidFill>
        </p:spPr>
        <p:txBody>
          <a:bodyPr/>
          <a:lstStyle/>
          <a:p>
            <a:pPr eaLnBrk="1" hangingPunct="1"/>
            <a:r>
              <a:rPr lang="en-US" sz="2200" smtClean="0">
                <a:latin typeface="Bookman Old Style" pitchFamily="84" charset="0"/>
              </a:rPr>
              <a:t>The Rhode Islanders were upset and angry. </a:t>
            </a:r>
          </a:p>
          <a:p>
            <a:pPr eaLnBrk="1" hangingPunct="1"/>
            <a:r>
              <a:rPr lang="en-US" sz="2200" smtClean="0">
                <a:latin typeface="Bookman Old Style" pitchFamily="84" charset="0"/>
              </a:rPr>
              <a:t>They thought that being brought to England for trial violated their right to a trial by a jury of their peers.</a:t>
            </a:r>
          </a:p>
          <a:p>
            <a:pPr eaLnBrk="1" hangingPunct="1"/>
            <a:r>
              <a:rPr lang="en-US" sz="2200" smtClean="0">
                <a:latin typeface="Bookman Old Style" pitchFamily="84" charset="0"/>
              </a:rPr>
              <a:t>The people in England didn’t know them – they weren’t really their “peers”. </a:t>
            </a:r>
          </a:p>
          <a:p>
            <a:pPr eaLnBrk="1" hangingPunct="1"/>
            <a:r>
              <a:rPr lang="en-US" sz="2200" smtClean="0">
                <a:latin typeface="Bookman Old Style" pitchFamily="84" charset="0"/>
              </a:rPr>
              <a:t>Rhode Island wrote to other colonies, asking for advice.</a:t>
            </a:r>
          </a:p>
          <a:p>
            <a:pPr eaLnBrk="1" hangingPunct="1">
              <a:buFont typeface="Arial" pitchFamily="84" charset="0"/>
              <a:buNone/>
            </a:pPr>
            <a:r>
              <a:rPr lang="en-US" sz="2200" b="1" smtClean="0">
                <a:latin typeface="Bookman Old Style" pitchFamily="84" charset="0"/>
              </a:rPr>
              <a:t>-  Thomas Jefferson </a:t>
            </a:r>
            <a:r>
              <a:rPr lang="en-US" sz="2200" smtClean="0">
                <a:latin typeface="Bookman Old Style" pitchFamily="84" charset="0"/>
              </a:rPr>
              <a:t>came up with an idea.</a:t>
            </a:r>
          </a:p>
          <a:p>
            <a:pPr eaLnBrk="1" hangingPunct="1">
              <a:buFont typeface="Arial" pitchFamily="84" charset="0"/>
              <a:buNone/>
            </a:pPr>
            <a:r>
              <a:rPr lang="en-US" sz="2200" smtClean="0">
                <a:latin typeface="Bookman Old Style" pitchFamily="84" charset="0"/>
              </a:rPr>
              <a:t>-  He suggested that each colony create a </a:t>
            </a:r>
            <a:r>
              <a:rPr lang="en-US" sz="2200" b="1" smtClean="0">
                <a:latin typeface="Bookman Old Style" pitchFamily="84" charset="0"/>
              </a:rPr>
              <a:t>committee of correspondence </a:t>
            </a:r>
            <a:r>
              <a:rPr lang="en-US" sz="2200" smtClean="0">
                <a:latin typeface="Bookman Old Style" pitchFamily="84" charset="0"/>
              </a:rPr>
              <a:t>to communicate to other colonies.</a:t>
            </a:r>
          </a:p>
          <a:p>
            <a:pPr eaLnBrk="1" hangingPunct="1">
              <a:buFont typeface="Arial" pitchFamily="84" charset="0"/>
              <a:buNone/>
            </a:pPr>
            <a:r>
              <a:rPr lang="en-US" sz="2200" smtClean="0">
                <a:latin typeface="Bookman Old Style" pitchFamily="84" charset="0"/>
              </a:rPr>
              <a:t>-  These committees were set up to help colonies talk to one another about British activities. </a:t>
            </a:r>
          </a:p>
          <a:p>
            <a:pPr eaLnBrk="1" hangingPunct="1">
              <a:buFont typeface="Arial" pitchFamily="84" charset="0"/>
              <a:buNone/>
            </a:pPr>
            <a:r>
              <a:rPr lang="en-US" sz="2200" smtClean="0">
                <a:latin typeface="Bookman Old Style" pitchFamily="84" charset="0"/>
              </a:rPr>
              <a:t>-  They also served to unify the colonies against a common enemy, and to allow colonial leaders to coordinate their plans to resist the British. </a:t>
            </a:r>
            <a:endParaRPr lang="en-US" sz="2300" smtClean="0">
              <a:latin typeface="Bookman Old Style" pitchFamily="8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3" descr="washington-crossing-the-delaware.jpg"/>
          <p:cNvPicPr>
            <a:picLocks noChangeAspect="1"/>
          </p:cNvPicPr>
          <p:nvPr/>
        </p:nvPicPr>
        <p:blipFill>
          <a:blip r:embed="rId3"/>
          <a:srcRect r="21892" b="21111"/>
          <a:stretch>
            <a:fillRect/>
          </a:stretch>
        </p:blipFill>
        <p:spPr bwMode="auto">
          <a:xfrm>
            <a:off x="0" y="0"/>
            <a:ext cx="9144000" cy="6858000"/>
          </a:xfrm>
          <a:prstGeom prst="rect">
            <a:avLst/>
          </a:prstGeom>
          <a:noFill/>
          <a:ln w="9525">
            <a:noFill/>
            <a:miter lim="800000"/>
            <a:headEnd/>
            <a:tailEnd/>
          </a:ln>
        </p:spPr>
      </p:pic>
      <p:sp>
        <p:nvSpPr>
          <p:cNvPr id="53250" name="Title 1"/>
          <p:cNvSpPr>
            <a:spLocks noGrp="1"/>
          </p:cNvSpPr>
          <p:nvPr>
            <p:ph type="title"/>
          </p:nvPr>
        </p:nvSpPr>
        <p:spPr>
          <a:xfrm>
            <a:off x="457200" y="0"/>
            <a:ext cx="8229600" cy="1143000"/>
          </a:xfrm>
        </p:spPr>
        <p:txBody>
          <a:bodyPr/>
          <a:lstStyle/>
          <a:p>
            <a:pPr eaLnBrk="1" hangingPunct="1"/>
            <a:r>
              <a:rPr lang="en-US" sz="5400" smtClean="0">
                <a:latin typeface="Blackadder ITC" charset="0"/>
              </a:rPr>
              <a:t>The Boston Tea Party</a:t>
            </a:r>
          </a:p>
        </p:txBody>
      </p:sp>
      <p:sp>
        <p:nvSpPr>
          <p:cNvPr id="53251" name="Content Placeholder 2"/>
          <p:cNvSpPr>
            <a:spLocks noGrp="1"/>
          </p:cNvSpPr>
          <p:nvPr>
            <p:ph idx="1"/>
          </p:nvPr>
        </p:nvSpPr>
        <p:spPr>
          <a:xfrm>
            <a:off x="381000" y="838200"/>
            <a:ext cx="8534400" cy="5943600"/>
          </a:xfrm>
          <a:solidFill>
            <a:schemeClr val="bg1">
              <a:alpha val="70979"/>
            </a:schemeClr>
          </a:solidFill>
        </p:spPr>
        <p:txBody>
          <a:bodyPr/>
          <a:lstStyle/>
          <a:p>
            <a:pPr eaLnBrk="1" hangingPunct="1"/>
            <a:r>
              <a:rPr lang="en-US" sz="2200" smtClean="0">
                <a:latin typeface="Bookman Old Style" pitchFamily="84" charset="0"/>
              </a:rPr>
              <a:t>By 1773, the British Parliament was under new management. </a:t>
            </a:r>
          </a:p>
          <a:p>
            <a:pPr eaLnBrk="1" hangingPunct="1"/>
            <a:r>
              <a:rPr lang="en-US" sz="2200" smtClean="0">
                <a:latin typeface="Bookman Old Style" pitchFamily="84" charset="0"/>
              </a:rPr>
              <a:t>Lord North decided to help the British East India Company – a company that was almost bankrupt. </a:t>
            </a:r>
          </a:p>
          <a:p>
            <a:pPr eaLnBrk="1" hangingPunct="1"/>
            <a:r>
              <a:rPr lang="en-US" sz="2200" smtClean="0">
                <a:latin typeface="Bookman Old Style" pitchFamily="84" charset="0"/>
              </a:rPr>
              <a:t>The British East India Company was corrupt, and their tea was very expensive. Colonists preferred cheaper, easier to get, Dutch tea.</a:t>
            </a:r>
          </a:p>
          <a:p>
            <a:pPr eaLnBrk="1" hangingPunct="1">
              <a:buFont typeface="Arial" pitchFamily="84" charset="0"/>
              <a:buNone/>
            </a:pPr>
            <a:r>
              <a:rPr lang="en-US" sz="2200" smtClean="0">
                <a:latin typeface="Bookman Old Style" pitchFamily="84" charset="0"/>
              </a:rPr>
              <a:t>-  To help the British East</a:t>
            </a:r>
            <a:br>
              <a:rPr lang="en-US" sz="2200" smtClean="0">
                <a:latin typeface="Bookman Old Style" pitchFamily="84" charset="0"/>
              </a:rPr>
            </a:br>
            <a:r>
              <a:rPr lang="en-US" sz="2200" smtClean="0">
                <a:latin typeface="Bookman Old Style" pitchFamily="84" charset="0"/>
              </a:rPr>
              <a:t>India Company, Lord</a:t>
            </a:r>
            <a:br>
              <a:rPr lang="en-US" sz="2200" smtClean="0">
                <a:latin typeface="Bookman Old Style" pitchFamily="84" charset="0"/>
              </a:rPr>
            </a:br>
            <a:r>
              <a:rPr lang="en-US" sz="2200" smtClean="0">
                <a:latin typeface="Bookman Old Style" pitchFamily="84" charset="0"/>
              </a:rPr>
              <a:t>North passed the</a:t>
            </a:r>
            <a:r>
              <a:rPr lang="en-US" sz="2300" smtClean="0">
                <a:latin typeface="Bookman Old Style" pitchFamily="84" charset="0"/>
              </a:rPr>
              <a:t/>
            </a:r>
            <a:br>
              <a:rPr lang="en-US" sz="2300" smtClean="0">
                <a:latin typeface="Bookman Old Style" pitchFamily="84" charset="0"/>
              </a:rPr>
            </a:br>
            <a:r>
              <a:rPr lang="en-US" sz="2300" smtClean="0">
                <a:latin typeface="Bookman Old Style" pitchFamily="84" charset="0"/>
              </a:rPr>
              <a:t>Tea Act.</a:t>
            </a:r>
          </a:p>
          <a:p>
            <a:pPr eaLnBrk="1" hangingPunct="1">
              <a:buFont typeface="Arial" pitchFamily="84" charset="0"/>
              <a:buNone/>
            </a:pPr>
            <a:r>
              <a:rPr lang="en-US" sz="2300" smtClean="0">
                <a:latin typeface="Bookman Old Style" pitchFamily="84" charset="0"/>
              </a:rPr>
              <a:t>-  This act removed many</a:t>
            </a:r>
            <a:br>
              <a:rPr lang="en-US" sz="2300" smtClean="0">
                <a:latin typeface="Bookman Old Style" pitchFamily="84" charset="0"/>
              </a:rPr>
            </a:br>
            <a:r>
              <a:rPr lang="en-US" sz="2300" smtClean="0">
                <a:latin typeface="Bookman Old Style" pitchFamily="84" charset="0"/>
              </a:rPr>
              <a:t>of the taxes on British </a:t>
            </a:r>
            <a:br>
              <a:rPr lang="en-US" sz="2300" smtClean="0">
                <a:latin typeface="Bookman Old Style" pitchFamily="84" charset="0"/>
              </a:rPr>
            </a:br>
            <a:r>
              <a:rPr lang="en-US" sz="2300" smtClean="0">
                <a:latin typeface="Bookman Old Style" pitchFamily="84" charset="0"/>
              </a:rPr>
              <a:t>tea – making it cheaper</a:t>
            </a:r>
            <a:br>
              <a:rPr lang="en-US" sz="2300" smtClean="0">
                <a:latin typeface="Bookman Old Style" pitchFamily="84" charset="0"/>
              </a:rPr>
            </a:br>
            <a:r>
              <a:rPr lang="en-US" sz="2300" smtClean="0">
                <a:latin typeface="Bookman Old Style" pitchFamily="84" charset="0"/>
              </a:rPr>
              <a:t>to buy than Dutch tea.</a:t>
            </a:r>
            <a:endParaRPr lang="en-US" sz="2200" smtClean="0">
              <a:latin typeface="Bookman Old Style" pitchFamily="84" charset="0"/>
            </a:endParaRPr>
          </a:p>
        </p:txBody>
      </p:sp>
      <p:pic>
        <p:nvPicPr>
          <p:cNvPr id="53252" name="Picture 4" descr="download.jpg"/>
          <p:cNvPicPr>
            <a:picLocks noChangeAspect="1"/>
          </p:cNvPicPr>
          <p:nvPr/>
        </p:nvPicPr>
        <p:blipFill>
          <a:blip r:embed="rId4"/>
          <a:srcRect/>
          <a:stretch>
            <a:fillRect/>
          </a:stretch>
        </p:blipFill>
        <p:spPr bwMode="auto">
          <a:xfrm>
            <a:off x="4419600" y="3048000"/>
            <a:ext cx="4654550" cy="358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3" descr="washington-crossing-the-delaware.jpg"/>
          <p:cNvPicPr>
            <a:picLocks noChangeAspect="1"/>
          </p:cNvPicPr>
          <p:nvPr/>
        </p:nvPicPr>
        <p:blipFill>
          <a:blip r:embed="rId3"/>
          <a:srcRect r="21892" b="21111"/>
          <a:stretch>
            <a:fillRect/>
          </a:stretch>
        </p:blipFill>
        <p:spPr bwMode="auto">
          <a:xfrm>
            <a:off x="0" y="0"/>
            <a:ext cx="9144000" cy="6858000"/>
          </a:xfrm>
          <a:prstGeom prst="rect">
            <a:avLst/>
          </a:prstGeom>
          <a:noFill/>
          <a:ln w="9525">
            <a:noFill/>
            <a:miter lim="800000"/>
            <a:headEnd/>
            <a:tailEnd/>
          </a:ln>
        </p:spPr>
      </p:pic>
      <p:sp>
        <p:nvSpPr>
          <p:cNvPr id="55298" name="Title 1"/>
          <p:cNvSpPr>
            <a:spLocks noGrp="1"/>
          </p:cNvSpPr>
          <p:nvPr>
            <p:ph type="title"/>
          </p:nvPr>
        </p:nvSpPr>
        <p:spPr>
          <a:xfrm>
            <a:off x="457200" y="0"/>
            <a:ext cx="8229600" cy="1143000"/>
          </a:xfrm>
        </p:spPr>
        <p:txBody>
          <a:bodyPr/>
          <a:lstStyle/>
          <a:p>
            <a:pPr eaLnBrk="1" hangingPunct="1"/>
            <a:r>
              <a:rPr lang="en-US" sz="5400" smtClean="0">
                <a:latin typeface="Blackadder ITC" charset="0"/>
              </a:rPr>
              <a:t>The Boston Tea Party</a:t>
            </a:r>
          </a:p>
        </p:txBody>
      </p:sp>
      <p:sp>
        <p:nvSpPr>
          <p:cNvPr id="55299" name="Content Placeholder 2"/>
          <p:cNvSpPr>
            <a:spLocks noGrp="1"/>
          </p:cNvSpPr>
          <p:nvPr>
            <p:ph idx="1"/>
          </p:nvPr>
        </p:nvSpPr>
        <p:spPr>
          <a:xfrm>
            <a:off x="381000" y="838200"/>
            <a:ext cx="8534400" cy="5943600"/>
          </a:xfrm>
          <a:solidFill>
            <a:schemeClr val="bg1">
              <a:alpha val="70979"/>
            </a:schemeClr>
          </a:solidFill>
        </p:spPr>
        <p:txBody>
          <a:bodyPr/>
          <a:lstStyle/>
          <a:p>
            <a:pPr eaLnBrk="1" hangingPunct="1">
              <a:buFont typeface="Arial" pitchFamily="84" charset="0"/>
              <a:buNone/>
            </a:pPr>
            <a:r>
              <a:rPr lang="en-US" sz="2200" smtClean="0">
                <a:latin typeface="Bookman Old Style" pitchFamily="84" charset="0"/>
              </a:rPr>
              <a:t>-  The Tea Act also let the British East India company to sell directly to shop-owners – taking business away from American merchants. </a:t>
            </a:r>
          </a:p>
          <a:p>
            <a:pPr eaLnBrk="1" hangingPunct="1"/>
            <a:r>
              <a:rPr lang="en-US" sz="2200" smtClean="0">
                <a:latin typeface="Bookman Old Style" pitchFamily="84" charset="0"/>
              </a:rPr>
              <a:t>It enraged colonists. Many people thought it was the first step to drive Americans out of business, and replace them with British companies. </a:t>
            </a:r>
          </a:p>
          <a:p>
            <a:pPr eaLnBrk="1" hangingPunct="1">
              <a:buFont typeface="Arial" pitchFamily="84" charset="0"/>
              <a:buNone/>
            </a:pPr>
            <a:r>
              <a:rPr lang="en-US" sz="2200" smtClean="0">
                <a:latin typeface="Bookman Old Style" pitchFamily="84" charset="0"/>
              </a:rPr>
              <a:t>-  In October of 1773,</a:t>
            </a:r>
            <a:br>
              <a:rPr lang="en-US" sz="2200" smtClean="0">
                <a:latin typeface="Bookman Old Style" pitchFamily="84" charset="0"/>
              </a:rPr>
            </a:br>
            <a:r>
              <a:rPr lang="en-US" sz="2200" smtClean="0">
                <a:latin typeface="Bookman Old Style" pitchFamily="84" charset="0"/>
              </a:rPr>
              <a:t>the East India</a:t>
            </a:r>
            <a:br>
              <a:rPr lang="en-US" sz="2200" smtClean="0">
                <a:latin typeface="Bookman Old Style" pitchFamily="84" charset="0"/>
              </a:rPr>
            </a:br>
            <a:r>
              <a:rPr lang="en-US" sz="2200" smtClean="0">
                <a:latin typeface="Bookman Old Style" pitchFamily="84" charset="0"/>
              </a:rPr>
              <a:t>Company shipped</a:t>
            </a:r>
            <a:br>
              <a:rPr lang="en-US" sz="2200" smtClean="0">
                <a:latin typeface="Bookman Old Style" pitchFamily="84" charset="0"/>
              </a:rPr>
            </a:br>
            <a:r>
              <a:rPr lang="en-US" sz="2200" smtClean="0">
                <a:latin typeface="Bookman Old Style" pitchFamily="84" charset="0"/>
              </a:rPr>
              <a:t>tea to major American</a:t>
            </a:r>
            <a:br>
              <a:rPr lang="en-US" sz="2200" smtClean="0">
                <a:latin typeface="Bookman Old Style" pitchFamily="84" charset="0"/>
              </a:rPr>
            </a:br>
            <a:r>
              <a:rPr lang="en-US" sz="2200" smtClean="0">
                <a:latin typeface="Bookman Old Style" pitchFamily="84" charset="0"/>
              </a:rPr>
              <a:t>cities, including </a:t>
            </a:r>
            <a:br>
              <a:rPr lang="en-US" sz="2200" smtClean="0">
                <a:latin typeface="Bookman Old Style" pitchFamily="84" charset="0"/>
              </a:rPr>
            </a:br>
            <a:r>
              <a:rPr lang="en-US" sz="2200" smtClean="0">
                <a:latin typeface="Bookman Old Style" pitchFamily="84" charset="0"/>
              </a:rPr>
              <a:t>Boston.</a:t>
            </a:r>
          </a:p>
          <a:p>
            <a:pPr eaLnBrk="1" hangingPunct="1">
              <a:buFont typeface="Arial" pitchFamily="84" charset="0"/>
              <a:buNone/>
            </a:pPr>
            <a:r>
              <a:rPr lang="en-US" sz="2200" smtClean="0">
                <a:latin typeface="Bookman Old Style" pitchFamily="84" charset="0"/>
              </a:rPr>
              <a:t>-  The </a:t>
            </a:r>
            <a:r>
              <a:rPr lang="en-US" sz="2200" b="1" smtClean="0">
                <a:latin typeface="Bookman Old Style" pitchFamily="84" charset="0"/>
              </a:rPr>
              <a:t>committees of</a:t>
            </a:r>
            <a:br>
              <a:rPr lang="en-US" sz="2200" b="1" smtClean="0">
                <a:latin typeface="Bookman Old Style" pitchFamily="84" charset="0"/>
              </a:rPr>
            </a:br>
            <a:r>
              <a:rPr lang="en-US" sz="2200" b="1" smtClean="0">
                <a:latin typeface="Bookman Old Style" pitchFamily="84" charset="0"/>
              </a:rPr>
              <a:t>correspondence</a:t>
            </a:r>
            <a:r>
              <a:rPr lang="en-US" sz="2200" smtClean="0">
                <a:latin typeface="Bookman Old Style" pitchFamily="84" charset="0"/>
              </a:rPr>
              <a:t> </a:t>
            </a:r>
            <a:br>
              <a:rPr lang="en-US" sz="2200" smtClean="0">
                <a:latin typeface="Bookman Old Style" pitchFamily="84" charset="0"/>
              </a:rPr>
            </a:br>
            <a:r>
              <a:rPr lang="en-US" sz="2200" smtClean="0">
                <a:latin typeface="Bookman Old Style" pitchFamily="84" charset="0"/>
              </a:rPr>
              <a:t>decided the tea should</a:t>
            </a:r>
            <a:br>
              <a:rPr lang="en-US" sz="2200" smtClean="0">
                <a:latin typeface="Bookman Old Style" pitchFamily="84" charset="0"/>
              </a:rPr>
            </a:br>
            <a:r>
              <a:rPr lang="en-US" sz="2200" smtClean="0">
                <a:latin typeface="Bookman Old Style" pitchFamily="84" charset="0"/>
              </a:rPr>
              <a:t>not be allowed to land</a:t>
            </a:r>
            <a:br>
              <a:rPr lang="en-US" sz="2200" smtClean="0">
                <a:latin typeface="Bookman Old Style" pitchFamily="84" charset="0"/>
              </a:rPr>
            </a:br>
            <a:r>
              <a:rPr lang="en-US" sz="2200" smtClean="0">
                <a:latin typeface="Bookman Old Style" pitchFamily="84" charset="0"/>
              </a:rPr>
              <a:t>on colonial shores. </a:t>
            </a:r>
          </a:p>
          <a:p>
            <a:pPr eaLnBrk="1" hangingPunct="1"/>
            <a:endParaRPr lang="en-US" sz="2200" smtClean="0">
              <a:latin typeface="Bookman Old Style" pitchFamily="84" charset="0"/>
            </a:endParaRPr>
          </a:p>
        </p:txBody>
      </p:sp>
      <p:pic>
        <p:nvPicPr>
          <p:cNvPr id="55300" name="Picture 4" descr="boston-tea-party.jpg"/>
          <p:cNvPicPr>
            <a:picLocks noChangeAspect="1"/>
          </p:cNvPicPr>
          <p:nvPr/>
        </p:nvPicPr>
        <p:blipFill>
          <a:blip r:embed="rId4"/>
          <a:srcRect r="29184"/>
          <a:stretch>
            <a:fillRect/>
          </a:stretch>
        </p:blipFill>
        <p:spPr bwMode="auto">
          <a:xfrm>
            <a:off x="4191000" y="2819400"/>
            <a:ext cx="4800600" cy="3867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3" descr="washington-crossing-the-delaware.jpg"/>
          <p:cNvPicPr>
            <a:picLocks noChangeAspect="1"/>
          </p:cNvPicPr>
          <p:nvPr/>
        </p:nvPicPr>
        <p:blipFill>
          <a:blip r:embed="rId2"/>
          <a:srcRect r="21892" b="21111"/>
          <a:stretch>
            <a:fillRect/>
          </a:stretch>
        </p:blipFill>
        <p:spPr bwMode="auto">
          <a:xfrm>
            <a:off x="0" y="0"/>
            <a:ext cx="9144000" cy="6858000"/>
          </a:xfrm>
          <a:prstGeom prst="rect">
            <a:avLst/>
          </a:prstGeom>
          <a:noFill/>
          <a:ln w="9525">
            <a:noFill/>
            <a:miter lim="800000"/>
            <a:headEnd/>
            <a:tailEnd/>
          </a:ln>
        </p:spPr>
      </p:pic>
      <p:sp>
        <p:nvSpPr>
          <p:cNvPr id="18434" name="Title 1"/>
          <p:cNvSpPr>
            <a:spLocks noGrp="1"/>
          </p:cNvSpPr>
          <p:nvPr>
            <p:ph type="title"/>
          </p:nvPr>
        </p:nvSpPr>
        <p:spPr>
          <a:xfrm>
            <a:off x="457200" y="0"/>
            <a:ext cx="8229600" cy="1143000"/>
          </a:xfrm>
        </p:spPr>
        <p:txBody>
          <a:bodyPr/>
          <a:lstStyle/>
          <a:p>
            <a:pPr eaLnBrk="1" hangingPunct="1"/>
            <a:r>
              <a:rPr lang="en-US" sz="5400" dirty="0" smtClean="0">
                <a:latin typeface="Blackadder ITC" charset="0"/>
              </a:rPr>
              <a:t>Roanoke</a:t>
            </a:r>
          </a:p>
        </p:txBody>
      </p:sp>
      <p:sp>
        <p:nvSpPr>
          <p:cNvPr id="3" name="Content Placeholder 2"/>
          <p:cNvSpPr>
            <a:spLocks noGrp="1"/>
          </p:cNvSpPr>
          <p:nvPr>
            <p:ph idx="1"/>
          </p:nvPr>
        </p:nvSpPr>
        <p:spPr>
          <a:xfrm>
            <a:off x="457200" y="914400"/>
            <a:ext cx="8458200" cy="5791200"/>
          </a:xfrm>
          <a:solidFill>
            <a:schemeClr val="bg1">
              <a:alpha val="71000"/>
            </a:schemeClr>
          </a:solidFill>
        </p:spPr>
        <p:txBody>
          <a:bodyPr rtlCol="0">
            <a:normAutofit fontScale="92500" lnSpcReduction="10000"/>
          </a:bodyPr>
          <a:lstStyle/>
          <a:p>
            <a:pPr eaLnBrk="1" fontAlgn="auto" hangingPunct="1">
              <a:spcAft>
                <a:spcPts val="0"/>
              </a:spcAft>
              <a:buFont typeface="Arial" pitchFamily="34" charset="0"/>
              <a:buChar char="•"/>
              <a:defRPr/>
            </a:pPr>
            <a:r>
              <a:rPr lang="en-US" sz="2800" dirty="0" smtClean="0">
                <a:latin typeface="Bookman Old Style" pitchFamily="18" charset="0"/>
                <a:ea typeface="+mn-ea"/>
                <a:cs typeface="+mn-cs"/>
              </a:rPr>
              <a:t>The first try to establish </a:t>
            </a:r>
            <a:r>
              <a:rPr lang="en-US" sz="2800" b="1" dirty="0" smtClean="0">
                <a:latin typeface="Bookman Old Style" pitchFamily="18" charset="0"/>
                <a:ea typeface="+mn-ea"/>
                <a:cs typeface="+mn-cs"/>
              </a:rPr>
              <a:t>Roanoke</a:t>
            </a:r>
            <a:r>
              <a:rPr lang="en-US" sz="2800" dirty="0" smtClean="0">
                <a:latin typeface="Bookman Old Style" pitchFamily="18" charset="0"/>
                <a:ea typeface="+mn-ea"/>
                <a:cs typeface="+mn-cs"/>
              </a:rPr>
              <a:t> happened in 1585. He sent 100 men. They barely survived a hard winter, and decided to go back to England.</a:t>
            </a:r>
          </a:p>
          <a:p>
            <a:pPr eaLnBrk="1" fontAlgn="auto" hangingPunct="1">
              <a:spcAft>
                <a:spcPts val="0"/>
              </a:spcAft>
              <a:buFontTx/>
              <a:buChar char="-"/>
              <a:defRPr/>
            </a:pPr>
            <a:r>
              <a:rPr lang="en-US" sz="2800" dirty="0" smtClean="0">
                <a:latin typeface="Bookman Old Style" pitchFamily="18" charset="0"/>
                <a:ea typeface="+mn-ea"/>
                <a:cs typeface="+mn-cs"/>
              </a:rPr>
              <a:t>The second try was </a:t>
            </a:r>
            <a:br>
              <a:rPr lang="en-US" sz="2800" dirty="0" smtClean="0">
                <a:latin typeface="Bookman Old Style" pitchFamily="18" charset="0"/>
                <a:ea typeface="+mn-ea"/>
                <a:cs typeface="+mn-cs"/>
              </a:rPr>
            </a:br>
            <a:r>
              <a:rPr lang="en-US" sz="2800" dirty="0" smtClean="0">
                <a:latin typeface="Bookman Old Style" pitchFamily="18" charset="0"/>
                <a:ea typeface="+mn-ea"/>
                <a:cs typeface="+mn-cs"/>
              </a:rPr>
              <a:t>made of </a:t>
            </a:r>
            <a:r>
              <a:rPr lang="en-US" sz="2800" i="1" dirty="0" smtClean="0">
                <a:latin typeface="Bookman Old Style" pitchFamily="18" charset="0"/>
                <a:ea typeface="+mn-ea"/>
                <a:cs typeface="+mn-cs"/>
              </a:rPr>
              <a:t>families. </a:t>
            </a:r>
            <a:r>
              <a:rPr lang="en-US" sz="2800" dirty="0" smtClean="0">
                <a:latin typeface="Bookman Old Style" pitchFamily="18" charset="0"/>
                <a:ea typeface="+mn-ea"/>
                <a:cs typeface="+mn-cs"/>
              </a:rPr>
              <a:t>There </a:t>
            </a:r>
            <a:br>
              <a:rPr lang="en-US" sz="2800" dirty="0" smtClean="0">
                <a:latin typeface="Bookman Old Style" pitchFamily="18" charset="0"/>
                <a:ea typeface="+mn-ea"/>
                <a:cs typeface="+mn-cs"/>
              </a:rPr>
            </a:br>
            <a:r>
              <a:rPr lang="en-US" sz="2800" dirty="0" smtClean="0">
                <a:latin typeface="Bookman Old Style" pitchFamily="18" charset="0"/>
                <a:ea typeface="+mn-ea"/>
                <a:cs typeface="+mn-cs"/>
              </a:rPr>
              <a:t>were 91 men, 17 </a:t>
            </a:r>
            <a:br>
              <a:rPr lang="en-US" sz="2800" dirty="0" smtClean="0">
                <a:latin typeface="Bookman Old Style" pitchFamily="18" charset="0"/>
                <a:ea typeface="+mn-ea"/>
                <a:cs typeface="+mn-cs"/>
              </a:rPr>
            </a:br>
            <a:r>
              <a:rPr lang="en-US" sz="2800" dirty="0" smtClean="0">
                <a:latin typeface="Bookman Old Style" pitchFamily="18" charset="0"/>
                <a:ea typeface="+mn-ea"/>
                <a:cs typeface="+mn-cs"/>
              </a:rPr>
              <a:t>women, and 9 children. </a:t>
            </a:r>
          </a:p>
          <a:p>
            <a:pPr eaLnBrk="1" fontAlgn="auto" hangingPunct="1">
              <a:spcAft>
                <a:spcPts val="0"/>
              </a:spcAft>
              <a:buFont typeface="Arial" pitchFamily="34" charset="0"/>
              <a:buChar char="•"/>
              <a:defRPr/>
            </a:pPr>
            <a:r>
              <a:rPr lang="en-US" sz="2800" dirty="0" smtClean="0">
                <a:latin typeface="Bookman Old Style" pitchFamily="18" charset="0"/>
                <a:ea typeface="+mn-ea"/>
                <a:cs typeface="+mn-cs"/>
              </a:rPr>
              <a:t>One of the women </a:t>
            </a:r>
            <a:br>
              <a:rPr lang="en-US" sz="2800" dirty="0" smtClean="0">
                <a:latin typeface="Bookman Old Style" pitchFamily="18" charset="0"/>
                <a:ea typeface="+mn-ea"/>
                <a:cs typeface="+mn-cs"/>
              </a:rPr>
            </a:br>
            <a:r>
              <a:rPr lang="en-US" sz="2800" dirty="0" smtClean="0">
                <a:latin typeface="Bookman Old Style" pitchFamily="18" charset="0"/>
                <a:ea typeface="+mn-ea"/>
                <a:cs typeface="+mn-cs"/>
              </a:rPr>
              <a:t>gave birth to the first </a:t>
            </a:r>
            <a:br>
              <a:rPr lang="en-US" sz="2800" dirty="0" smtClean="0">
                <a:latin typeface="Bookman Old Style" pitchFamily="18" charset="0"/>
                <a:ea typeface="+mn-ea"/>
                <a:cs typeface="+mn-cs"/>
              </a:rPr>
            </a:br>
            <a:r>
              <a:rPr lang="en-US" sz="2800" dirty="0" smtClean="0">
                <a:latin typeface="Bookman Old Style" pitchFamily="18" charset="0"/>
                <a:ea typeface="+mn-ea"/>
                <a:cs typeface="+mn-cs"/>
              </a:rPr>
              <a:t>English-American – a </a:t>
            </a:r>
            <a:br>
              <a:rPr lang="en-US" sz="2800" dirty="0" smtClean="0">
                <a:latin typeface="Bookman Old Style" pitchFamily="18" charset="0"/>
                <a:ea typeface="+mn-ea"/>
                <a:cs typeface="+mn-cs"/>
              </a:rPr>
            </a:br>
            <a:r>
              <a:rPr lang="en-US" sz="2800" dirty="0" smtClean="0">
                <a:latin typeface="Bookman Old Style" pitchFamily="18" charset="0"/>
                <a:ea typeface="+mn-ea"/>
                <a:cs typeface="+mn-cs"/>
              </a:rPr>
              <a:t>baby girl named </a:t>
            </a:r>
            <a:br>
              <a:rPr lang="en-US" sz="2800" dirty="0" smtClean="0">
                <a:latin typeface="Bookman Old Style" pitchFamily="18" charset="0"/>
                <a:ea typeface="+mn-ea"/>
                <a:cs typeface="+mn-cs"/>
              </a:rPr>
            </a:br>
            <a:r>
              <a:rPr lang="en-US" sz="2800" dirty="0" smtClean="0">
                <a:latin typeface="Bookman Old Style" pitchFamily="18" charset="0"/>
                <a:ea typeface="+mn-ea"/>
                <a:cs typeface="+mn-cs"/>
              </a:rPr>
              <a:t>Virginia Dare. </a:t>
            </a:r>
          </a:p>
          <a:p>
            <a:pPr eaLnBrk="1" fontAlgn="auto" hangingPunct="1">
              <a:spcAft>
                <a:spcPts val="0"/>
              </a:spcAft>
              <a:buFont typeface="Arial" pitchFamily="34" charset="0"/>
              <a:buNone/>
              <a:defRPr/>
            </a:pPr>
            <a:r>
              <a:rPr lang="en-US" sz="2800" dirty="0" smtClean="0">
                <a:latin typeface="Bookman Old Style" pitchFamily="18" charset="0"/>
                <a:ea typeface="+mn-ea"/>
                <a:cs typeface="+mn-cs"/>
              </a:rPr>
              <a:t>-  The colony soon ran into problems. The Native Americans were hostile. The colony ran out of food. </a:t>
            </a:r>
          </a:p>
        </p:txBody>
      </p:sp>
      <p:pic>
        <p:nvPicPr>
          <p:cNvPr id="18436" name="Picture 5" descr="275px-Baptism_of_Virginia_Dare.jpeg"/>
          <p:cNvPicPr>
            <a:picLocks noChangeAspect="1"/>
          </p:cNvPicPr>
          <p:nvPr/>
        </p:nvPicPr>
        <p:blipFill>
          <a:blip r:embed="rId3"/>
          <a:srcRect r="1134" b="2512"/>
          <a:stretch>
            <a:fillRect/>
          </a:stretch>
        </p:blipFill>
        <p:spPr bwMode="auto">
          <a:xfrm>
            <a:off x="4724400" y="2209800"/>
            <a:ext cx="4343400" cy="2959100"/>
          </a:xfrm>
          <a:prstGeom prst="rect">
            <a:avLst/>
          </a:prstGeom>
          <a:noFill/>
          <a:ln w="25400">
            <a:solidFill>
              <a:srgbClr val="61ABA2"/>
            </a:solid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3" descr="washington-crossing-the-delaware.jpg"/>
          <p:cNvPicPr>
            <a:picLocks noChangeAspect="1"/>
          </p:cNvPicPr>
          <p:nvPr/>
        </p:nvPicPr>
        <p:blipFill>
          <a:blip r:embed="rId3"/>
          <a:srcRect r="21892" b="21111"/>
          <a:stretch>
            <a:fillRect/>
          </a:stretch>
        </p:blipFill>
        <p:spPr bwMode="auto">
          <a:xfrm>
            <a:off x="0" y="0"/>
            <a:ext cx="9144000" cy="6858000"/>
          </a:xfrm>
          <a:prstGeom prst="rect">
            <a:avLst/>
          </a:prstGeom>
          <a:noFill/>
          <a:ln w="9525">
            <a:noFill/>
            <a:miter lim="800000"/>
            <a:headEnd/>
            <a:tailEnd/>
          </a:ln>
        </p:spPr>
      </p:pic>
      <p:sp>
        <p:nvSpPr>
          <p:cNvPr id="57346" name="Title 1"/>
          <p:cNvSpPr>
            <a:spLocks noGrp="1"/>
          </p:cNvSpPr>
          <p:nvPr>
            <p:ph type="title"/>
          </p:nvPr>
        </p:nvSpPr>
        <p:spPr>
          <a:xfrm>
            <a:off x="457200" y="0"/>
            <a:ext cx="8229600" cy="1143000"/>
          </a:xfrm>
        </p:spPr>
        <p:txBody>
          <a:bodyPr/>
          <a:lstStyle/>
          <a:p>
            <a:pPr eaLnBrk="1" hangingPunct="1"/>
            <a:r>
              <a:rPr lang="en-US" sz="5400" smtClean="0">
                <a:latin typeface="Blackadder ITC" charset="0"/>
              </a:rPr>
              <a:t>The Boston Tea Party</a:t>
            </a:r>
          </a:p>
        </p:txBody>
      </p:sp>
      <p:sp>
        <p:nvSpPr>
          <p:cNvPr id="57347" name="Content Placeholder 2"/>
          <p:cNvSpPr>
            <a:spLocks noGrp="1"/>
          </p:cNvSpPr>
          <p:nvPr>
            <p:ph idx="1"/>
          </p:nvPr>
        </p:nvSpPr>
        <p:spPr>
          <a:xfrm>
            <a:off x="381000" y="838200"/>
            <a:ext cx="8534400" cy="5943600"/>
          </a:xfrm>
          <a:solidFill>
            <a:schemeClr val="bg1">
              <a:alpha val="70979"/>
            </a:schemeClr>
          </a:solidFill>
        </p:spPr>
        <p:txBody>
          <a:bodyPr/>
          <a:lstStyle/>
          <a:p>
            <a:pPr eaLnBrk="1" hangingPunct="1"/>
            <a:r>
              <a:rPr lang="en-US" sz="2200" smtClean="0">
                <a:latin typeface="Bookman Old Style" pitchFamily="84" charset="0"/>
              </a:rPr>
              <a:t>In New York and Philadelphia, colonists forced the agents of the East India company to leave with the tea. </a:t>
            </a:r>
          </a:p>
          <a:p>
            <a:pPr eaLnBrk="1" hangingPunct="1"/>
            <a:r>
              <a:rPr lang="en-US" sz="2200" smtClean="0">
                <a:latin typeface="Bookman Old Style" pitchFamily="84" charset="0"/>
              </a:rPr>
              <a:t>The most dramatic showdown happened in Boston.</a:t>
            </a:r>
          </a:p>
          <a:p>
            <a:pPr eaLnBrk="1" hangingPunct="1"/>
            <a:r>
              <a:rPr lang="en-US" sz="2200" smtClean="0">
                <a:latin typeface="Bookman Old Style" pitchFamily="84" charset="0"/>
              </a:rPr>
              <a:t>On the night before the customs officers planned to bring the tea ashore, 150 colonists boarded the ships.</a:t>
            </a:r>
          </a:p>
          <a:p>
            <a:pPr eaLnBrk="1" hangingPunct="1"/>
            <a:r>
              <a:rPr lang="en-US" sz="2200" smtClean="0">
                <a:latin typeface="Bookman Old Style" pitchFamily="84" charset="0"/>
              </a:rPr>
              <a:t>The men dumped 342 chests of British tea into the Boston harbor.</a:t>
            </a:r>
          </a:p>
          <a:p>
            <a:pPr eaLnBrk="1" hangingPunct="1"/>
            <a:r>
              <a:rPr lang="en-US" sz="2200" smtClean="0">
                <a:latin typeface="Bookman Old Style" pitchFamily="84" charset="0"/>
              </a:rPr>
              <a:t>This became known as </a:t>
            </a:r>
            <a:br>
              <a:rPr lang="en-US" sz="2200" smtClean="0">
                <a:latin typeface="Bookman Old Style" pitchFamily="84" charset="0"/>
              </a:rPr>
            </a:br>
            <a:r>
              <a:rPr lang="en-US" sz="2200" smtClean="0">
                <a:latin typeface="Bookman Old Style" pitchFamily="84" charset="0"/>
              </a:rPr>
              <a:t>the </a:t>
            </a:r>
            <a:r>
              <a:rPr lang="en-US" sz="2200" b="1" smtClean="0">
                <a:latin typeface="Bookman Old Style" pitchFamily="84" charset="0"/>
              </a:rPr>
              <a:t>Boston Tea Party.</a:t>
            </a:r>
          </a:p>
          <a:p>
            <a:pPr eaLnBrk="1" hangingPunct="1"/>
            <a:r>
              <a:rPr lang="en-US" sz="2200" smtClean="0">
                <a:latin typeface="Bookman Old Style" pitchFamily="84" charset="0"/>
              </a:rPr>
              <a:t>It was the last straw for </a:t>
            </a:r>
            <a:br>
              <a:rPr lang="en-US" sz="2200" smtClean="0">
                <a:latin typeface="Bookman Old Style" pitchFamily="84" charset="0"/>
              </a:rPr>
            </a:br>
            <a:r>
              <a:rPr lang="en-US" sz="2200" smtClean="0">
                <a:latin typeface="Bookman Old Style" pitchFamily="84" charset="0"/>
              </a:rPr>
              <a:t>King George III. </a:t>
            </a:r>
          </a:p>
          <a:p>
            <a:pPr eaLnBrk="1" hangingPunct="1"/>
            <a:r>
              <a:rPr lang="en-US" sz="2200" smtClean="0">
                <a:latin typeface="Bookman Old Style" pitchFamily="84" charset="0"/>
              </a:rPr>
              <a:t>He told Lord North, “The</a:t>
            </a:r>
            <a:br>
              <a:rPr lang="en-US" sz="2200" smtClean="0">
                <a:latin typeface="Bookman Old Style" pitchFamily="84" charset="0"/>
              </a:rPr>
            </a:br>
            <a:r>
              <a:rPr lang="en-US" sz="2200" smtClean="0">
                <a:latin typeface="Bookman Old Style" pitchFamily="84" charset="0"/>
              </a:rPr>
              <a:t>time has come for</a:t>
            </a:r>
            <a:br>
              <a:rPr lang="en-US" sz="2200" smtClean="0">
                <a:latin typeface="Bookman Old Style" pitchFamily="84" charset="0"/>
              </a:rPr>
            </a:br>
            <a:r>
              <a:rPr lang="en-US" sz="2200" smtClean="0">
                <a:latin typeface="Bookman Old Style" pitchFamily="84" charset="0"/>
              </a:rPr>
              <a:t>compulsion…”</a:t>
            </a:r>
          </a:p>
          <a:p>
            <a:pPr eaLnBrk="1" hangingPunct="1"/>
            <a:endParaRPr lang="en-US" sz="2200" smtClean="0">
              <a:latin typeface="Bookman Old Style" pitchFamily="84" charset="0"/>
            </a:endParaRPr>
          </a:p>
        </p:txBody>
      </p:sp>
      <p:pic>
        <p:nvPicPr>
          <p:cNvPr id="57348" name="Picture 5" descr="boston-tea-party-762868.jpg"/>
          <p:cNvPicPr>
            <a:picLocks noChangeAspect="1"/>
          </p:cNvPicPr>
          <p:nvPr/>
        </p:nvPicPr>
        <p:blipFill>
          <a:blip r:embed="rId4"/>
          <a:srcRect/>
          <a:stretch>
            <a:fillRect/>
          </a:stretch>
        </p:blipFill>
        <p:spPr bwMode="auto">
          <a:xfrm>
            <a:off x="4508500" y="3086100"/>
            <a:ext cx="4559300" cy="3619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3" descr="washington-crossing-the-delaware.jpg"/>
          <p:cNvPicPr>
            <a:picLocks noChangeAspect="1"/>
          </p:cNvPicPr>
          <p:nvPr/>
        </p:nvPicPr>
        <p:blipFill>
          <a:blip r:embed="rId3"/>
          <a:srcRect r="21892" b="21111"/>
          <a:stretch>
            <a:fillRect/>
          </a:stretch>
        </p:blipFill>
        <p:spPr bwMode="auto">
          <a:xfrm>
            <a:off x="0" y="0"/>
            <a:ext cx="9144000" cy="6858000"/>
          </a:xfrm>
          <a:prstGeom prst="rect">
            <a:avLst/>
          </a:prstGeom>
          <a:noFill/>
          <a:ln w="9525">
            <a:noFill/>
            <a:miter lim="800000"/>
            <a:headEnd/>
            <a:tailEnd/>
          </a:ln>
        </p:spPr>
      </p:pic>
      <p:sp>
        <p:nvSpPr>
          <p:cNvPr id="59394" name="Title 1"/>
          <p:cNvSpPr>
            <a:spLocks noGrp="1"/>
          </p:cNvSpPr>
          <p:nvPr>
            <p:ph type="title"/>
          </p:nvPr>
        </p:nvSpPr>
        <p:spPr>
          <a:xfrm>
            <a:off x="457200" y="0"/>
            <a:ext cx="8229600" cy="1143000"/>
          </a:xfrm>
        </p:spPr>
        <p:txBody>
          <a:bodyPr/>
          <a:lstStyle/>
          <a:p>
            <a:pPr eaLnBrk="1" hangingPunct="1"/>
            <a:r>
              <a:rPr lang="en-US" sz="5400" smtClean="0">
                <a:latin typeface="Blackadder ITC" charset="0"/>
              </a:rPr>
              <a:t>The Coercive Acts</a:t>
            </a:r>
          </a:p>
        </p:txBody>
      </p:sp>
      <p:sp>
        <p:nvSpPr>
          <p:cNvPr id="59395" name="Content Placeholder 2"/>
          <p:cNvSpPr>
            <a:spLocks noGrp="1"/>
          </p:cNvSpPr>
          <p:nvPr>
            <p:ph idx="1"/>
          </p:nvPr>
        </p:nvSpPr>
        <p:spPr>
          <a:xfrm>
            <a:off x="381000" y="838200"/>
            <a:ext cx="8534400" cy="5943600"/>
          </a:xfrm>
          <a:solidFill>
            <a:schemeClr val="bg1">
              <a:alpha val="70979"/>
            </a:schemeClr>
          </a:solidFill>
        </p:spPr>
        <p:txBody>
          <a:bodyPr/>
          <a:lstStyle/>
          <a:p>
            <a:pPr eaLnBrk="1" hangingPunct="1">
              <a:buFont typeface="Arial" pitchFamily="84" charset="0"/>
              <a:buNone/>
            </a:pPr>
            <a:r>
              <a:rPr lang="en-US" sz="2300" smtClean="0">
                <a:latin typeface="Bookman Old Style" pitchFamily="84" charset="0"/>
              </a:rPr>
              <a:t>-  In response to the Boston Tea Party, Parliament passed FOUR new laws, called </a:t>
            </a:r>
            <a:r>
              <a:rPr lang="en-US" sz="2300" b="1" smtClean="0">
                <a:latin typeface="Bookman Old Style" pitchFamily="84" charset="0"/>
              </a:rPr>
              <a:t>The Coercive Acts. </a:t>
            </a:r>
          </a:p>
          <a:p>
            <a:pPr eaLnBrk="1" hangingPunct="1">
              <a:buFont typeface="Arial" pitchFamily="84" charset="0"/>
              <a:buNone/>
            </a:pPr>
            <a:r>
              <a:rPr lang="en-US" sz="2300" smtClean="0">
                <a:latin typeface="Bookman Old Style" pitchFamily="84" charset="0"/>
              </a:rPr>
              <a:t>-  These laws were intended to </a:t>
            </a:r>
            <a:r>
              <a:rPr lang="en-US" sz="2300" i="1" smtClean="0">
                <a:latin typeface="Bookman Old Style" pitchFamily="84" charset="0"/>
              </a:rPr>
              <a:t>punish </a:t>
            </a:r>
            <a:r>
              <a:rPr lang="en-US" sz="2300" smtClean="0">
                <a:latin typeface="Bookman Old Style" pitchFamily="84" charset="0"/>
              </a:rPr>
              <a:t>Massachusetts.</a:t>
            </a:r>
          </a:p>
          <a:p>
            <a:pPr eaLnBrk="1" hangingPunct="1">
              <a:buFont typeface="Arial" pitchFamily="84" charset="0"/>
              <a:buNone/>
            </a:pPr>
            <a:r>
              <a:rPr lang="en-US" sz="2300" smtClean="0">
                <a:latin typeface="Bookman Old Style" pitchFamily="84" charset="0"/>
              </a:rPr>
              <a:t> 1. Shut down Boston’s port until the city paid for the tea.</a:t>
            </a:r>
          </a:p>
          <a:p>
            <a:pPr eaLnBrk="1" hangingPunct="1">
              <a:buFont typeface="Arial" pitchFamily="84" charset="0"/>
              <a:buNone/>
            </a:pPr>
            <a:r>
              <a:rPr lang="en-US" sz="2300" smtClean="0">
                <a:latin typeface="Bookman Old Style" pitchFamily="84" charset="0"/>
              </a:rPr>
              <a:t> 2. All council members, judges, sheriffs, etc. must be appointed by the governor (a British agent) and not elected.</a:t>
            </a:r>
          </a:p>
          <a:p>
            <a:pPr eaLnBrk="1" hangingPunct="1">
              <a:buFont typeface="Arial" pitchFamily="84" charset="0"/>
              <a:buNone/>
            </a:pPr>
            <a:r>
              <a:rPr lang="en-US" sz="2300" smtClean="0">
                <a:latin typeface="Bookman Old Style" pitchFamily="84" charset="0"/>
              </a:rPr>
              <a:t> 3. The governor is allowed to transfer trials of British soldiers to England, to protect them from American law.</a:t>
            </a:r>
          </a:p>
          <a:p>
            <a:pPr eaLnBrk="1" hangingPunct="1">
              <a:buFont typeface="Arial" pitchFamily="84" charset="0"/>
              <a:buNone/>
            </a:pPr>
            <a:r>
              <a:rPr lang="en-US" sz="2300" smtClean="0">
                <a:latin typeface="Bookman Old Style" pitchFamily="84" charset="0"/>
              </a:rPr>
              <a:t> 4. Local officials and families must provide lodging for British soldiers, in private homes if necessary. </a:t>
            </a:r>
          </a:p>
          <a:p>
            <a:pPr eaLnBrk="1" hangingPunct="1"/>
            <a:r>
              <a:rPr lang="en-US" sz="2300" smtClean="0">
                <a:latin typeface="Bookman Old Style" pitchFamily="84" charset="0"/>
              </a:rPr>
              <a:t>To enforce these acts, the British moved 2,000 troops into the Boston area, and made British general Thomas Gage as the new governor of Massachusetts. </a:t>
            </a:r>
          </a:p>
          <a:p>
            <a:pPr eaLnBrk="1" hangingPunct="1"/>
            <a:endParaRPr lang="en-US" sz="2200" smtClean="0">
              <a:latin typeface="Bookman Old Style" pitchFamily="8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3" descr="washington-crossing-the-delaware.jpg"/>
          <p:cNvPicPr>
            <a:picLocks noChangeAspect="1"/>
          </p:cNvPicPr>
          <p:nvPr/>
        </p:nvPicPr>
        <p:blipFill>
          <a:blip r:embed="rId3"/>
          <a:srcRect r="21892" b="21111"/>
          <a:stretch>
            <a:fillRect/>
          </a:stretch>
        </p:blipFill>
        <p:spPr bwMode="auto">
          <a:xfrm>
            <a:off x="0" y="0"/>
            <a:ext cx="9144000" cy="6858000"/>
          </a:xfrm>
          <a:prstGeom prst="rect">
            <a:avLst/>
          </a:prstGeom>
          <a:noFill/>
          <a:ln w="9525">
            <a:noFill/>
            <a:miter lim="800000"/>
            <a:headEnd/>
            <a:tailEnd/>
          </a:ln>
        </p:spPr>
      </p:pic>
      <p:sp>
        <p:nvSpPr>
          <p:cNvPr id="61442" name="Title 1"/>
          <p:cNvSpPr>
            <a:spLocks noGrp="1"/>
          </p:cNvSpPr>
          <p:nvPr>
            <p:ph type="title"/>
          </p:nvPr>
        </p:nvSpPr>
        <p:spPr>
          <a:xfrm>
            <a:off x="457200" y="0"/>
            <a:ext cx="8229600" cy="1143000"/>
          </a:xfrm>
        </p:spPr>
        <p:txBody>
          <a:bodyPr/>
          <a:lstStyle/>
          <a:p>
            <a:pPr eaLnBrk="1" hangingPunct="1"/>
            <a:r>
              <a:rPr lang="en-US" sz="5400" smtClean="0">
                <a:latin typeface="Blackadder ITC" charset="0"/>
              </a:rPr>
              <a:t>Colonial Reaction</a:t>
            </a:r>
          </a:p>
        </p:txBody>
      </p:sp>
      <p:sp>
        <p:nvSpPr>
          <p:cNvPr id="61443" name="Content Placeholder 2"/>
          <p:cNvSpPr>
            <a:spLocks noGrp="1"/>
          </p:cNvSpPr>
          <p:nvPr>
            <p:ph idx="1"/>
          </p:nvPr>
        </p:nvSpPr>
        <p:spPr>
          <a:xfrm>
            <a:off x="381000" y="838200"/>
            <a:ext cx="8534400" cy="5943600"/>
          </a:xfrm>
          <a:solidFill>
            <a:schemeClr val="bg1">
              <a:alpha val="70979"/>
            </a:schemeClr>
          </a:solidFill>
        </p:spPr>
        <p:txBody>
          <a:bodyPr/>
          <a:lstStyle/>
          <a:p>
            <a:pPr eaLnBrk="1" hangingPunct="1">
              <a:buFont typeface="Arial" pitchFamily="84" charset="0"/>
              <a:buNone/>
            </a:pPr>
            <a:r>
              <a:rPr lang="en-US" sz="2200" dirty="0" smtClean="0">
                <a:latin typeface="Bookman Old Style" pitchFamily="84" charset="0"/>
              </a:rPr>
              <a:t>-  &gt; The Coercive Acts actually violated many traditional English rights – removing trial by a jury of peers, and a right to privacy in homes. </a:t>
            </a:r>
          </a:p>
          <a:p>
            <a:pPr eaLnBrk="1" hangingPunct="1">
              <a:buFont typeface="Arial" pitchFamily="84" charset="0"/>
              <a:buNone/>
            </a:pPr>
            <a:r>
              <a:rPr lang="en-US" sz="2200" dirty="0" smtClean="0">
                <a:latin typeface="Bookman Old Style" pitchFamily="84" charset="0"/>
              </a:rPr>
              <a:t>-  &gt; Soon after, Parliament also passed the </a:t>
            </a:r>
            <a:r>
              <a:rPr lang="en-US" sz="2200" b="1" dirty="0" smtClean="0">
                <a:latin typeface="Bookman Old Style" pitchFamily="84" charset="0"/>
              </a:rPr>
              <a:t>Quebec Act</a:t>
            </a:r>
            <a:r>
              <a:rPr lang="en-US" sz="2200" dirty="0" smtClean="0">
                <a:latin typeface="Bookman Old Style" pitchFamily="84" charset="0"/>
              </a:rPr>
              <a:t>, which added land to Quebec territory.</a:t>
            </a:r>
          </a:p>
          <a:p>
            <a:pPr eaLnBrk="1" hangingPunct="1"/>
            <a:r>
              <a:rPr lang="en-US" sz="2200" dirty="0" smtClean="0">
                <a:latin typeface="Bookman Old Style" pitchFamily="84" charset="0"/>
              </a:rPr>
              <a:t>Even though the Quebec Act wasn’t directly connected to Boston’s actions, many </a:t>
            </a:r>
            <a:br>
              <a:rPr lang="en-US" sz="2200" dirty="0" smtClean="0">
                <a:latin typeface="Bookman Old Style" pitchFamily="84" charset="0"/>
              </a:rPr>
            </a:br>
            <a:r>
              <a:rPr lang="en-US" sz="2200" dirty="0" smtClean="0">
                <a:latin typeface="Bookman Old Style" pitchFamily="84" charset="0"/>
              </a:rPr>
              <a:t>colonists thought it was</a:t>
            </a:r>
            <a:br>
              <a:rPr lang="en-US" sz="2200" dirty="0" smtClean="0">
                <a:latin typeface="Bookman Old Style" pitchFamily="84" charset="0"/>
              </a:rPr>
            </a:br>
            <a:r>
              <a:rPr lang="en-US" sz="2200" dirty="0" smtClean="0">
                <a:latin typeface="Bookman Old Style" pitchFamily="84" charset="0"/>
              </a:rPr>
              <a:t>an example of Britain </a:t>
            </a:r>
            <a:br>
              <a:rPr lang="en-US" sz="2200" dirty="0" smtClean="0">
                <a:latin typeface="Bookman Old Style" pitchFamily="84" charset="0"/>
              </a:rPr>
            </a:br>
            <a:r>
              <a:rPr lang="en-US" sz="2200" dirty="0" smtClean="0">
                <a:latin typeface="Bookman Old Style" pitchFamily="84" charset="0"/>
              </a:rPr>
              <a:t>trying to take over </a:t>
            </a:r>
            <a:br>
              <a:rPr lang="en-US" sz="2200" dirty="0" smtClean="0">
                <a:latin typeface="Bookman Old Style" pitchFamily="84" charset="0"/>
              </a:rPr>
            </a:br>
            <a:r>
              <a:rPr lang="en-US" sz="2200" dirty="0" smtClean="0">
                <a:latin typeface="Bookman Old Style" pitchFamily="84" charset="0"/>
              </a:rPr>
              <a:t>colonial governments. </a:t>
            </a:r>
          </a:p>
          <a:p>
            <a:pPr eaLnBrk="1" hangingPunct="1">
              <a:buFont typeface="Arial" pitchFamily="84" charset="0"/>
              <a:buNone/>
            </a:pPr>
            <a:r>
              <a:rPr lang="en-US" sz="2200" dirty="0" smtClean="0">
                <a:latin typeface="Bookman Old Style" pitchFamily="84" charset="0"/>
              </a:rPr>
              <a:t>- &gt; Together, the Quebec Act</a:t>
            </a:r>
            <a:br>
              <a:rPr lang="en-US" sz="2200" dirty="0" smtClean="0">
                <a:latin typeface="Bookman Old Style" pitchFamily="84" charset="0"/>
              </a:rPr>
            </a:br>
            <a:r>
              <a:rPr lang="en-US" sz="2200" dirty="0" smtClean="0">
                <a:latin typeface="Bookman Old Style" pitchFamily="84" charset="0"/>
              </a:rPr>
              <a:t>and the Coercive Acts</a:t>
            </a:r>
            <a:br>
              <a:rPr lang="en-US" sz="2200" dirty="0" smtClean="0">
                <a:latin typeface="Bookman Old Style" pitchFamily="84" charset="0"/>
              </a:rPr>
            </a:br>
            <a:r>
              <a:rPr lang="en-US" sz="2200" dirty="0" smtClean="0">
                <a:latin typeface="Bookman Old Style" pitchFamily="84" charset="0"/>
              </a:rPr>
              <a:t>are called the </a:t>
            </a:r>
            <a:br>
              <a:rPr lang="en-US" sz="2200" dirty="0" smtClean="0">
                <a:latin typeface="Bookman Old Style" pitchFamily="84" charset="0"/>
              </a:rPr>
            </a:br>
            <a:r>
              <a:rPr lang="en-US" sz="2200" b="1" dirty="0" smtClean="0">
                <a:latin typeface="Bookman Old Style" pitchFamily="84" charset="0"/>
              </a:rPr>
              <a:t>Intolerable Acts. </a:t>
            </a:r>
            <a:endParaRPr lang="en-US" sz="2200" dirty="0" smtClean="0">
              <a:latin typeface="Bookman Old Style" pitchFamily="84" charset="0"/>
            </a:endParaRPr>
          </a:p>
        </p:txBody>
      </p:sp>
      <p:pic>
        <p:nvPicPr>
          <p:cNvPr id="61444" name="Picture 6" descr="800px-RapeBoston.jpg"/>
          <p:cNvPicPr>
            <a:picLocks noChangeAspect="1"/>
          </p:cNvPicPr>
          <p:nvPr/>
        </p:nvPicPr>
        <p:blipFill>
          <a:blip r:embed="rId4"/>
          <a:srcRect l="3125" t="4282" r="41017"/>
          <a:stretch>
            <a:fillRect/>
          </a:stretch>
        </p:blipFill>
        <p:spPr bwMode="auto">
          <a:xfrm>
            <a:off x="5003800" y="3124200"/>
            <a:ext cx="2862263" cy="35814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3" descr="washington-crossing-the-delaware.jpg"/>
          <p:cNvPicPr>
            <a:picLocks noChangeAspect="1"/>
          </p:cNvPicPr>
          <p:nvPr/>
        </p:nvPicPr>
        <p:blipFill>
          <a:blip r:embed="rId3"/>
          <a:srcRect r="21892" b="21111"/>
          <a:stretch>
            <a:fillRect/>
          </a:stretch>
        </p:blipFill>
        <p:spPr bwMode="auto">
          <a:xfrm>
            <a:off x="0" y="0"/>
            <a:ext cx="9144000" cy="6858000"/>
          </a:xfrm>
          <a:prstGeom prst="rect">
            <a:avLst/>
          </a:prstGeom>
          <a:noFill/>
          <a:ln w="9525">
            <a:noFill/>
            <a:miter lim="800000"/>
            <a:headEnd/>
            <a:tailEnd/>
          </a:ln>
        </p:spPr>
      </p:pic>
      <p:sp>
        <p:nvSpPr>
          <p:cNvPr id="63490" name="Title 1"/>
          <p:cNvSpPr>
            <a:spLocks noGrp="1"/>
          </p:cNvSpPr>
          <p:nvPr>
            <p:ph type="title"/>
          </p:nvPr>
        </p:nvSpPr>
        <p:spPr>
          <a:xfrm>
            <a:off x="457200" y="0"/>
            <a:ext cx="8229600" cy="1143000"/>
          </a:xfrm>
        </p:spPr>
        <p:txBody>
          <a:bodyPr/>
          <a:lstStyle/>
          <a:p>
            <a:pPr eaLnBrk="1" hangingPunct="1"/>
            <a:r>
              <a:rPr lang="en-US" sz="5400" smtClean="0">
                <a:latin typeface="Blackadder ITC" charset="0"/>
              </a:rPr>
              <a:t>The First Continental Congress</a:t>
            </a:r>
          </a:p>
        </p:txBody>
      </p:sp>
      <p:sp>
        <p:nvSpPr>
          <p:cNvPr id="63491" name="Content Placeholder 2"/>
          <p:cNvSpPr>
            <a:spLocks noGrp="1"/>
          </p:cNvSpPr>
          <p:nvPr>
            <p:ph idx="1"/>
          </p:nvPr>
        </p:nvSpPr>
        <p:spPr>
          <a:xfrm>
            <a:off x="381000" y="838200"/>
            <a:ext cx="8534400" cy="5943600"/>
          </a:xfrm>
          <a:solidFill>
            <a:schemeClr val="bg1">
              <a:alpha val="70979"/>
            </a:schemeClr>
          </a:solidFill>
        </p:spPr>
        <p:txBody>
          <a:bodyPr/>
          <a:lstStyle/>
          <a:p>
            <a:pPr eaLnBrk="1" hangingPunct="1">
              <a:buFont typeface="Arial" pitchFamily="84" charset="0"/>
              <a:buNone/>
            </a:pPr>
            <a:r>
              <a:rPr lang="en-US" sz="2200" dirty="0" smtClean="0">
                <a:latin typeface="Bookman Old Style" pitchFamily="84" charset="0"/>
              </a:rPr>
              <a:t>-  Following the Intolerable Acts, the colonists began to see British aggression as an act of war.</a:t>
            </a:r>
          </a:p>
          <a:p>
            <a:pPr eaLnBrk="1" hangingPunct="1"/>
            <a:r>
              <a:rPr lang="en-US" sz="2200" dirty="0" smtClean="0">
                <a:latin typeface="Bookman Old Style" pitchFamily="84" charset="0"/>
              </a:rPr>
              <a:t>Virginia declared the British troops in Boston to be a “military invasion”, and called for a meeting. Rhode Island and New York agreed.</a:t>
            </a:r>
          </a:p>
          <a:p>
            <a:pPr eaLnBrk="1" hangingPunct="1">
              <a:buFont typeface="Arial" pitchFamily="84" charset="0"/>
              <a:buNone/>
            </a:pPr>
            <a:r>
              <a:rPr lang="en-US" sz="2200" dirty="0" smtClean="0">
                <a:latin typeface="Bookman Old Style" pitchFamily="84" charset="0"/>
              </a:rPr>
              <a:t>-  &gt; On September 5, 1774, the </a:t>
            </a:r>
            <a:r>
              <a:rPr lang="en-US" sz="2200" b="1" dirty="0" smtClean="0">
                <a:latin typeface="Bookman Old Style" pitchFamily="84" charset="0"/>
              </a:rPr>
              <a:t>First Continental Congress </a:t>
            </a:r>
            <a:r>
              <a:rPr lang="en-US" sz="2200" dirty="0" smtClean="0">
                <a:latin typeface="Bookman Old Style" pitchFamily="84" charset="0"/>
              </a:rPr>
              <a:t>was held. </a:t>
            </a:r>
          </a:p>
          <a:p>
            <a:pPr eaLnBrk="1" hangingPunct="1"/>
            <a:r>
              <a:rPr lang="en-US" sz="2200" dirty="0" smtClean="0">
                <a:latin typeface="Bookman Old Style" pitchFamily="84" charset="0"/>
              </a:rPr>
              <a:t>The goal of this meeting wasn’t to create a Constitution, but rather, to figure out a way to deal with the problem of British oppression. </a:t>
            </a:r>
          </a:p>
          <a:p>
            <a:pPr eaLnBrk="1" hangingPunct="1">
              <a:buFont typeface="Arial" pitchFamily="84" charset="0"/>
              <a:buNone/>
            </a:pPr>
            <a:r>
              <a:rPr lang="en-US" sz="2200" dirty="0" smtClean="0">
                <a:latin typeface="Bookman Old Style" pitchFamily="84" charset="0"/>
              </a:rPr>
              <a:t>-  &gt; The 55 delegates at the congress represented 12 of the North American colonies, and a wide range of opinion. </a:t>
            </a:r>
          </a:p>
          <a:p>
            <a:pPr eaLnBrk="1" hangingPunct="1">
              <a:buFont typeface="Arial" pitchFamily="84" charset="0"/>
              <a:buNone/>
            </a:pPr>
            <a:r>
              <a:rPr lang="en-US" sz="2200" dirty="0" smtClean="0">
                <a:latin typeface="Bookman Old Style" pitchFamily="84" charset="0"/>
              </a:rPr>
              <a:t>-  &gt; Some delegates wanted revolution. Others thought that compromise could be reached with the British. </a:t>
            </a:r>
          </a:p>
          <a:p>
            <a:pPr eaLnBrk="1" hangingPunct="1">
              <a:buFont typeface="Arial" pitchFamily="84" charset="0"/>
              <a:buNone/>
            </a:pPr>
            <a:r>
              <a:rPr lang="en-US" sz="2200" dirty="0" smtClean="0">
                <a:latin typeface="Bookman Old Style" pitchFamily="84" charset="0"/>
              </a:rPr>
              <a:t>-  &gt; This led to the </a:t>
            </a:r>
            <a:r>
              <a:rPr lang="en-US" sz="2200" b="1" dirty="0" smtClean="0">
                <a:latin typeface="Bookman Old Style" pitchFamily="84" charset="0"/>
              </a:rPr>
              <a:t>Declaration of Rights and Grievances. </a:t>
            </a:r>
            <a:endParaRPr lang="en-US" sz="2200" dirty="0" smtClean="0">
              <a:latin typeface="Bookman Old Style" pitchFamily="84" charset="0"/>
            </a:endParaRPr>
          </a:p>
          <a:p>
            <a:pPr eaLnBrk="1" hangingPunct="1"/>
            <a:endParaRPr lang="en-US" sz="2200" dirty="0" smtClean="0">
              <a:latin typeface="Bookman Old Style" pitchFamily="8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3" descr="washington-crossing-the-delaware.jpg"/>
          <p:cNvPicPr>
            <a:picLocks noChangeAspect="1"/>
          </p:cNvPicPr>
          <p:nvPr/>
        </p:nvPicPr>
        <p:blipFill>
          <a:blip r:embed="rId3"/>
          <a:srcRect r="21892" b="21111"/>
          <a:stretch>
            <a:fillRect/>
          </a:stretch>
        </p:blipFill>
        <p:spPr bwMode="auto">
          <a:xfrm>
            <a:off x="0" y="0"/>
            <a:ext cx="9144000" cy="6858000"/>
          </a:xfrm>
          <a:prstGeom prst="rect">
            <a:avLst/>
          </a:prstGeom>
          <a:noFill/>
          <a:ln w="9525">
            <a:noFill/>
            <a:miter lim="800000"/>
            <a:headEnd/>
            <a:tailEnd/>
          </a:ln>
        </p:spPr>
      </p:pic>
      <p:sp>
        <p:nvSpPr>
          <p:cNvPr id="65538" name="Title 1"/>
          <p:cNvSpPr>
            <a:spLocks noGrp="1"/>
          </p:cNvSpPr>
          <p:nvPr>
            <p:ph type="title"/>
          </p:nvPr>
        </p:nvSpPr>
        <p:spPr>
          <a:xfrm>
            <a:off x="457200" y="0"/>
            <a:ext cx="8229600" cy="1143000"/>
          </a:xfrm>
        </p:spPr>
        <p:txBody>
          <a:bodyPr/>
          <a:lstStyle/>
          <a:p>
            <a:pPr eaLnBrk="1" hangingPunct="1"/>
            <a:r>
              <a:rPr lang="en-US" sz="5400" smtClean="0">
                <a:latin typeface="Blackadder ITC" charset="0"/>
              </a:rPr>
              <a:t>The First Continental Congress</a:t>
            </a:r>
          </a:p>
        </p:txBody>
      </p:sp>
      <p:sp>
        <p:nvSpPr>
          <p:cNvPr id="65539" name="Content Placeholder 2"/>
          <p:cNvSpPr>
            <a:spLocks noGrp="1"/>
          </p:cNvSpPr>
          <p:nvPr>
            <p:ph idx="1"/>
          </p:nvPr>
        </p:nvSpPr>
        <p:spPr>
          <a:xfrm>
            <a:off x="381000" y="838200"/>
            <a:ext cx="8534400" cy="5943600"/>
          </a:xfrm>
          <a:solidFill>
            <a:schemeClr val="bg1">
              <a:alpha val="70979"/>
            </a:schemeClr>
          </a:solidFill>
        </p:spPr>
        <p:txBody>
          <a:bodyPr/>
          <a:lstStyle/>
          <a:p>
            <a:pPr eaLnBrk="1" hangingPunct="1">
              <a:buFont typeface="Arial" pitchFamily="84" charset="0"/>
              <a:buNone/>
            </a:pPr>
            <a:r>
              <a:rPr lang="en-US" sz="2200" dirty="0" smtClean="0">
                <a:latin typeface="Bookman Old Style" pitchFamily="84" charset="0"/>
              </a:rPr>
              <a:t>-   &gt; The </a:t>
            </a:r>
            <a:r>
              <a:rPr lang="en-US" sz="2200" b="1" dirty="0" smtClean="0">
                <a:latin typeface="Bookman Old Style" pitchFamily="84" charset="0"/>
              </a:rPr>
              <a:t>Declaration of Rights and Grievances </a:t>
            </a:r>
            <a:r>
              <a:rPr lang="en-US" sz="2200" dirty="0" smtClean="0">
                <a:latin typeface="Bookman Old Style" pitchFamily="84" charset="0"/>
              </a:rPr>
              <a:t>was not a Declaration of Independence. </a:t>
            </a:r>
          </a:p>
          <a:p>
            <a:pPr eaLnBrk="1" hangingPunct="1">
              <a:buFont typeface="Arial" pitchFamily="84" charset="0"/>
              <a:buNone/>
            </a:pPr>
            <a:r>
              <a:rPr lang="en-US" sz="2200" dirty="0" smtClean="0">
                <a:latin typeface="Bookman Old Style" pitchFamily="84" charset="0"/>
              </a:rPr>
              <a:t>-  &gt;It said that the colonies were still loyal to the King of England, but it condemned to Coercive Acts.</a:t>
            </a:r>
          </a:p>
          <a:p>
            <a:pPr eaLnBrk="1" hangingPunct="1"/>
            <a:r>
              <a:rPr lang="en-US" sz="2200" dirty="0" smtClean="0">
                <a:latin typeface="Bookman Old Style" pitchFamily="84" charset="0"/>
              </a:rPr>
              <a:t>The Continental Congress also created a plan for every county and town to boycott British goods.</a:t>
            </a:r>
          </a:p>
          <a:p>
            <a:pPr eaLnBrk="1" hangingPunct="1"/>
            <a:r>
              <a:rPr lang="en-US" sz="2200" dirty="0" smtClean="0">
                <a:latin typeface="Bookman Old Style" pitchFamily="84" charset="0"/>
              </a:rPr>
              <a:t>The delegates agreed to hold a second Continental Congress soon.</a:t>
            </a:r>
          </a:p>
        </p:txBody>
      </p:sp>
      <p:pic>
        <p:nvPicPr>
          <p:cNvPr id="65540" name="Picture 4" descr="continental-congress.jpg"/>
          <p:cNvPicPr>
            <a:picLocks noChangeAspect="1"/>
          </p:cNvPicPr>
          <p:nvPr/>
        </p:nvPicPr>
        <p:blipFill>
          <a:blip r:embed="rId4"/>
          <a:srcRect t="9328" b="9067"/>
          <a:stretch>
            <a:fillRect/>
          </a:stretch>
        </p:blipFill>
        <p:spPr bwMode="auto">
          <a:xfrm>
            <a:off x="3200400" y="3505200"/>
            <a:ext cx="5708650"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3" descr="washington-crossing-the-delaware.jpg"/>
          <p:cNvPicPr>
            <a:picLocks noChangeAspect="1"/>
          </p:cNvPicPr>
          <p:nvPr/>
        </p:nvPicPr>
        <p:blipFill>
          <a:blip r:embed="rId3"/>
          <a:srcRect r="21892" b="21111"/>
          <a:stretch>
            <a:fillRect/>
          </a:stretch>
        </p:blipFill>
        <p:spPr bwMode="auto">
          <a:xfrm>
            <a:off x="0" y="0"/>
            <a:ext cx="9144000" cy="6858000"/>
          </a:xfrm>
          <a:prstGeom prst="rect">
            <a:avLst/>
          </a:prstGeom>
          <a:noFill/>
          <a:ln w="9525">
            <a:noFill/>
            <a:miter lim="800000"/>
            <a:headEnd/>
            <a:tailEnd/>
          </a:ln>
        </p:spPr>
      </p:pic>
      <p:sp>
        <p:nvSpPr>
          <p:cNvPr id="67586" name="Title 1"/>
          <p:cNvSpPr>
            <a:spLocks noGrp="1"/>
          </p:cNvSpPr>
          <p:nvPr>
            <p:ph type="title" idx="4294967295"/>
          </p:nvPr>
        </p:nvSpPr>
        <p:spPr>
          <a:xfrm>
            <a:off x="457200" y="0"/>
            <a:ext cx="8229600" cy="1143000"/>
          </a:xfrm>
        </p:spPr>
        <p:txBody>
          <a:bodyPr/>
          <a:lstStyle/>
          <a:p>
            <a:pPr eaLnBrk="1" hangingPunct="1"/>
            <a:r>
              <a:rPr lang="en-US" sz="5400" smtClean="0">
                <a:latin typeface="Blackadder ITC" charset="0"/>
              </a:rPr>
              <a:t>The Revolution Begins</a:t>
            </a:r>
          </a:p>
        </p:txBody>
      </p:sp>
      <p:sp>
        <p:nvSpPr>
          <p:cNvPr id="67587" name="Content Placeholder 2"/>
          <p:cNvSpPr>
            <a:spLocks noGrp="1"/>
          </p:cNvSpPr>
          <p:nvPr>
            <p:ph idx="4294967295"/>
          </p:nvPr>
        </p:nvSpPr>
        <p:spPr>
          <a:xfrm>
            <a:off x="381000" y="838200"/>
            <a:ext cx="8534400" cy="5943600"/>
          </a:xfrm>
          <a:solidFill>
            <a:schemeClr val="bg1">
              <a:alpha val="70979"/>
            </a:schemeClr>
          </a:solidFill>
        </p:spPr>
        <p:txBody>
          <a:bodyPr/>
          <a:lstStyle/>
          <a:p>
            <a:pPr eaLnBrk="1" hangingPunct="1"/>
            <a:r>
              <a:rPr lang="en-US" sz="2200" dirty="0" smtClean="0">
                <a:latin typeface="Bookman Old Style" pitchFamily="84" charset="0"/>
              </a:rPr>
              <a:t>While the first Continental Congress was still meeting, rebellion broke out in Massachusetts. </a:t>
            </a:r>
          </a:p>
          <a:p>
            <a:pPr eaLnBrk="1" hangingPunct="1">
              <a:buFont typeface="Arial" pitchFamily="84" charset="0"/>
              <a:buNone/>
            </a:pPr>
            <a:r>
              <a:rPr lang="en-US" sz="2200" dirty="0" smtClean="0">
                <a:latin typeface="Bookman Old Style" pitchFamily="84" charset="0"/>
              </a:rPr>
              <a:t>-   &gt; The Massachusetts patriots elected John Hancock as governor - going against the British-appointed General Gage. </a:t>
            </a:r>
          </a:p>
          <a:p>
            <a:pPr eaLnBrk="1" hangingPunct="1">
              <a:buFont typeface="Arial" pitchFamily="84" charset="0"/>
              <a:buNone/>
            </a:pPr>
            <a:r>
              <a:rPr lang="en-US" sz="2200" dirty="0" smtClean="0">
                <a:latin typeface="Bookman Old Style" pitchFamily="84" charset="0"/>
              </a:rPr>
              <a:t>-  &gt; By October, 1774: In Massachusetts, a full-scale rebellion was now underway. </a:t>
            </a:r>
          </a:p>
          <a:p>
            <a:pPr eaLnBrk="1" hangingPunct="1"/>
            <a:endParaRPr lang="en-US" sz="2200" dirty="0" smtClean="0">
              <a:latin typeface="Bookman Old Style" pitchFamily="84" charset="0"/>
            </a:endParaRPr>
          </a:p>
        </p:txBody>
      </p:sp>
      <p:sp>
        <p:nvSpPr>
          <p:cNvPr id="67588" name="Text Box 6"/>
          <p:cNvSpPr txBox="1">
            <a:spLocks noChangeArrowheads="1"/>
          </p:cNvSpPr>
          <p:nvPr/>
        </p:nvSpPr>
        <p:spPr bwMode="auto">
          <a:xfrm>
            <a:off x="533400" y="3429000"/>
            <a:ext cx="5334000" cy="3292475"/>
          </a:xfrm>
          <a:prstGeom prst="rect">
            <a:avLst/>
          </a:prstGeom>
          <a:solidFill>
            <a:srgbClr val="8F5821">
              <a:alpha val="76077"/>
            </a:srgbClr>
          </a:solidFill>
          <a:ln w="9525">
            <a:noFill/>
            <a:miter lim="800000"/>
            <a:headEnd/>
            <a:tailEnd/>
          </a:ln>
        </p:spPr>
        <p:txBody>
          <a:bodyPr>
            <a:prstTxWarp prst="textNoShape">
              <a:avLst/>
            </a:prstTxWarp>
            <a:spAutoFit/>
          </a:bodyPr>
          <a:lstStyle/>
          <a:p>
            <a:pPr algn="ctr">
              <a:spcBef>
                <a:spcPct val="50000"/>
              </a:spcBef>
            </a:pPr>
            <a:r>
              <a:rPr lang="en-US" sz="2000" b="1">
                <a:solidFill>
                  <a:schemeClr val="bg1"/>
                </a:solidFill>
              </a:rPr>
              <a:t>Minutemen</a:t>
            </a:r>
            <a:endParaRPr lang="en-US" sz="2000">
              <a:solidFill>
                <a:schemeClr val="bg1"/>
              </a:solidFill>
            </a:endParaRPr>
          </a:p>
          <a:p>
            <a:pPr>
              <a:spcBef>
                <a:spcPct val="50000"/>
              </a:spcBef>
              <a:buFontTx/>
              <a:buChar char="-"/>
            </a:pPr>
            <a:r>
              <a:rPr lang="en-US" sz="2000">
                <a:solidFill>
                  <a:schemeClr val="bg1"/>
                </a:solidFill>
              </a:rPr>
              <a:t> In 1774, the first minutemen were formed in Concord MA. </a:t>
            </a:r>
          </a:p>
          <a:p>
            <a:pPr>
              <a:spcBef>
                <a:spcPct val="50000"/>
              </a:spcBef>
              <a:buFontTx/>
              <a:buChar char="-"/>
            </a:pPr>
            <a:r>
              <a:rPr lang="en-US" sz="2000">
                <a:solidFill>
                  <a:schemeClr val="bg1"/>
                </a:solidFill>
              </a:rPr>
              <a:t> This was a special unit, specifically trained to “stand at a minute’s warning in case of alarm”. </a:t>
            </a:r>
          </a:p>
          <a:p>
            <a:pPr>
              <a:spcBef>
                <a:spcPct val="50000"/>
              </a:spcBef>
              <a:buFontTx/>
              <a:buChar char="-"/>
            </a:pPr>
            <a:r>
              <a:rPr lang="en-US" sz="2000">
                <a:solidFill>
                  <a:schemeClr val="bg1"/>
                </a:solidFill>
              </a:rPr>
              <a:t> All over the colonies, </a:t>
            </a:r>
            <a:r>
              <a:rPr lang="en-US" sz="2000" b="1">
                <a:solidFill>
                  <a:schemeClr val="bg1"/>
                </a:solidFill>
              </a:rPr>
              <a:t>militias </a:t>
            </a:r>
            <a:r>
              <a:rPr lang="en-US" sz="2000">
                <a:solidFill>
                  <a:schemeClr val="bg1"/>
                </a:solidFill>
              </a:rPr>
              <a:t>(volunteer armies) were forming to take on the British army.</a:t>
            </a:r>
            <a:r>
              <a:rPr lang="en-US" sz="1800"/>
              <a:t> </a:t>
            </a:r>
          </a:p>
        </p:txBody>
      </p:sp>
      <p:pic>
        <p:nvPicPr>
          <p:cNvPr id="67589" name="Picture 8" descr="Minute-Man-lg"/>
          <p:cNvPicPr>
            <a:picLocks noChangeAspect="1" noChangeArrowheads="1"/>
          </p:cNvPicPr>
          <p:nvPr/>
        </p:nvPicPr>
        <p:blipFill>
          <a:blip r:embed="rId4"/>
          <a:srcRect t="2097" b="5676"/>
          <a:stretch>
            <a:fillRect/>
          </a:stretch>
        </p:blipFill>
        <p:spPr bwMode="auto">
          <a:xfrm>
            <a:off x="6019800" y="3124200"/>
            <a:ext cx="2736850"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3" descr="washington-crossing-the-delaware.jpg"/>
          <p:cNvPicPr>
            <a:picLocks noChangeAspect="1"/>
          </p:cNvPicPr>
          <p:nvPr/>
        </p:nvPicPr>
        <p:blipFill>
          <a:blip r:embed="rId3"/>
          <a:srcRect r="21892" b="21111"/>
          <a:stretch>
            <a:fillRect/>
          </a:stretch>
        </p:blipFill>
        <p:spPr bwMode="auto">
          <a:xfrm>
            <a:off x="0" y="0"/>
            <a:ext cx="9144000" cy="6858000"/>
          </a:xfrm>
          <a:prstGeom prst="rect">
            <a:avLst/>
          </a:prstGeom>
          <a:noFill/>
          <a:ln w="9525">
            <a:noFill/>
            <a:miter lim="800000"/>
            <a:headEnd/>
            <a:tailEnd/>
          </a:ln>
        </p:spPr>
      </p:pic>
      <p:sp>
        <p:nvSpPr>
          <p:cNvPr id="69634" name="Title 1"/>
          <p:cNvSpPr>
            <a:spLocks noGrp="1"/>
          </p:cNvSpPr>
          <p:nvPr>
            <p:ph type="title" idx="4294967295"/>
          </p:nvPr>
        </p:nvSpPr>
        <p:spPr>
          <a:xfrm>
            <a:off x="457200" y="0"/>
            <a:ext cx="8229600" cy="1143000"/>
          </a:xfrm>
        </p:spPr>
        <p:txBody>
          <a:bodyPr/>
          <a:lstStyle/>
          <a:p>
            <a:pPr eaLnBrk="1" hangingPunct="1"/>
            <a:r>
              <a:rPr lang="en-US" sz="5400" smtClean="0">
                <a:latin typeface="Blackadder ITC" charset="0"/>
              </a:rPr>
              <a:t>Loyalists v. Patriots</a:t>
            </a:r>
          </a:p>
        </p:txBody>
      </p:sp>
      <p:sp>
        <p:nvSpPr>
          <p:cNvPr id="69635" name="Content Placeholder 2"/>
          <p:cNvSpPr>
            <a:spLocks noGrp="1"/>
          </p:cNvSpPr>
          <p:nvPr>
            <p:ph idx="4294967295"/>
          </p:nvPr>
        </p:nvSpPr>
        <p:spPr>
          <a:xfrm>
            <a:off x="381000" y="838200"/>
            <a:ext cx="8534400" cy="5943600"/>
          </a:xfrm>
          <a:solidFill>
            <a:schemeClr val="bg1">
              <a:alpha val="70979"/>
            </a:schemeClr>
          </a:solidFill>
        </p:spPr>
        <p:txBody>
          <a:bodyPr/>
          <a:lstStyle/>
          <a:p>
            <a:pPr eaLnBrk="1" hangingPunct="1">
              <a:buFont typeface="Arial" pitchFamily="84" charset="0"/>
              <a:buNone/>
            </a:pPr>
            <a:r>
              <a:rPr lang="en-US" sz="2200" b="1" dirty="0" smtClean="0">
                <a:latin typeface="Bookman Old Style" pitchFamily="84" charset="0"/>
              </a:rPr>
              <a:t>Not everyone agreed with the rebellion.</a:t>
            </a:r>
            <a:r>
              <a:rPr lang="en-US" sz="2200" dirty="0" smtClean="0">
                <a:latin typeface="Bookman Old Style" pitchFamily="84" charset="0"/>
              </a:rPr>
              <a:t> </a:t>
            </a:r>
          </a:p>
          <a:p>
            <a:pPr eaLnBrk="1" hangingPunct="1">
              <a:buFont typeface="Arial" pitchFamily="84" charset="0"/>
              <a:buNone/>
            </a:pPr>
            <a:r>
              <a:rPr lang="en-US" sz="2200" dirty="0" smtClean="0">
                <a:latin typeface="Bookman Old Style" pitchFamily="84" charset="0"/>
              </a:rPr>
              <a:t>-  &gt; Many colonists did not agree with Parliament's policies, or with the Intolerable Acts, but still felt loyal to the king. </a:t>
            </a:r>
          </a:p>
          <a:p>
            <a:pPr eaLnBrk="1" hangingPunct="1">
              <a:buFont typeface="Arial" pitchFamily="84" charset="0"/>
              <a:buNone/>
            </a:pPr>
            <a:r>
              <a:rPr lang="en-US" sz="2200" dirty="0" smtClean="0">
                <a:latin typeface="Bookman Old Style" pitchFamily="84" charset="0"/>
              </a:rPr>
              <a:t>-  &gt; These people felt that Americans were </a:t>
            </a:r>
            <a:r>
              <a:rPr lang="en-US" sz="2200" i="1" dirty="0" smtClean="0">
                <a:latin typeface="Bookman Old Style" pitchFamily="84" charset="0"/>
              </a:rPr>
              <a:t>British citizens </a:t>
            </a:r>
            <a:r>
              <a:rPr lang="en-US" sz="2200" dirty="0" smtClean="0">
                <a:latin typeface="Bookman Old Style" pitchFamily="84" charset="0"/>
              </a:rPr>
              <a:t>and should still follow English law.</a:t>
            </a:r>
          </a:p>
          <a:p>
            <a:pPr eaLnBrk="1" hangingPunct="1">
              <a:buFont typeface="Arial" pitchFamily="84" charset="0"/>
              <a:buNone/>
            </a:pPr>
            <a:r>
              <a:rPr lang="en-US" sz="2200" dirty="0" smtClean="0">
                <a:latin typeface="Bookman Old Style" pitchFamily="84" charset="0"/>
              </a:rPr>
              <a:t>-  &gt; These people were called </a:t>
            </a:r>
            <a:r>
              <a:rPr lang="en-US" sz="2200" b="1" dirty="0" smtClean="0">
                <a:latin typeface="Bookman Old Style" pitchFamily="84" charset="0"/>
              </a:rPr>
              <a:t>Loyalists </a:t>
            </a:r>
            <a:r>
              <a:rPr lang="en-US" sz="2200" dirty="0" smtClean="0">
                <a:latin typeface="Bookman Old Style" pitchFamily="84" charset="0"/>
              </a:rPr>
              <a:t>or </a:t>
            </a:r>
            <a:r>
              <a:rPr lang="en-US" sz="2200" b="1" dirty="0" smtClean="0">
                <a:latin typeface="Bookman Old Style" pitchFamily="84" charset="0"/>
              </a:rPr>
              <a:t>Tories.</a:t>
            </a:r>
          </a:p>
          <a:p>
            <a:pPr eaLnBrk="1" hangingPunct="1"/>
            <a:r>
              <a:rPr lang="en-US" sz="2200" b="1" dirty="0" smtClean="0">
                <a:latin typeface="Bookman Old Style" pitchFamily="84" charset="0"/>
              </a:rPr>
              <a:t>Loyalists ca</a:t>
            </a:r>
            <a:r>
              <a:rPr lang="en-US" sz="2200" dirty="0" smtClean="0">
                <a:latin typeface="Bookman Old Style" pitchFamily="84" charset="0"/>
              </a:rPr>
              <a:t>me from all parts of American societies - not just people who were backed by Britain. Some were government officials, merchants, landowners, but the King was still popular with farmers too.</a:t>
            </a:r>
          </a:p>
          <a:p>
            <a:pPr eaLnBrk="1" hangingPunct="1"/>
            <a:endParaRPr lang="en-US" sz="2200" dirty="0" smtClean="0">
              <a:latin typeface="Bookman Old Style" pitchFamily="84" charset="0"/>
            </a:endParaRPr>
          </a:p>
          <a:p>
            <a:pPr eaLnBrk="1" hangingPunct="1"/>
            <a:endParaRPr lang="en-US" sz="2200" dirty="0" smtClean="0">
              <a:latin typeface="Bookman Old Style" pitchFamily="84" charset="0"/>
            </a:endParaRPr>
          </a:p>
        </p:txBody>
      </p:sp>
      <p:pic>
        <p:nvPicPr>
          <p:cNvPr id="69636" name="Picture 7" descr="royal-gaz-mh"/>
          <p:cNvPicPr>
            <a:picLocks noChangeAspect="1" noChangeArrowheads="1"/>
          </p:cNvPicPr>
          <p:nvPr/>
        </p:nvPicPr>
        <p:blipFill>
          <a:blip r:embed="rId4"/>
          <a:srcRect t="9485" b="18636"/>
          <a:stretch>
            <a:fillRect/>
          </a:stretch>
        </p:blipFill>
        <p:spPr bwMode="auto">
          <a:xfrm>
            <a:off x="522288" y="4572000"/>
            <a:ext cx="8240712"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3" descr="washington-crossing-the-delaware.jpg"/>
          <p:cNvPicPr>
            <a:picLocks noChangeAspect="1"/>
          </p:cNvPicPr>
          <p:nvPr/>
        </p:nvPicPr>
        <p:blipFill>
          <a:blip r:embed="rId3"/>
          <a:srcRect r="21892" b="21111"/>
          <a:stretch>
            <a:fillRect/>
          </a:stretch>
        </p:blipFill>
        <p:spPr bwMode="auto">
          <a:xfrm>
            <a:off x="0" y="0"/>
            <a:ext cx="9144000" cy="6858000"/>
          </a:xfrm>
          <a:prstGeom prst="rect">
            <a:avLst/>
          </a:prstGeom>
          <a:noFill/>
          <a:ln w="9525">
            <a:noFill/>
            <a:miter lim="800000"/>
            <a:headEnd/>
            <a:tailEnd/>
          </a:ln>
        </p:spPr>
      </p:pic>
      <p:sp>
        <p:nvSpPr>
          <p:cNvPr id="71682" name="Title 1"/>
          <p:cNvSpPr>
            <a:spLocks noGrp="1"/>
          </p:cNvSpPr>
          <p:nvPr>
            <p:ph type="title" idx="4294967295"/>
          </p:nvPr>
        </p:nvSpPr>
        <p:spPr>
          <a:xfrm>
            <a:off x="457200" y="0"/>
            <a:ext cx="8229600" cy="1143000"/>
          </a:xfrm>
        </p:spPr>
        <p:txBody>
          <a:bodyPr/>
          <a:lstStyle/>
          <a:p>
            <a:pPr eaLnBrk="1" hangingPunct="1"/>
            <a:r>
              <a:rPr lang="en-US" sz="5400" smtClean="0">
                <a:latin typeface="Blackadder ITC" charset="0"/>
              </a:rPr>
              <a:t>Loyalists v. Patriots</a:t>
            </a:r>
          </a:p>
        </p:txBody>
      </p:sp>
      <p:sp>
        <p:nvSpPr>
          <p:cNvPr id="71683" name="Content Placeholder 2"/>
          <p:cNvSpPr>
            <a:spLocks noGrp="1"/>
          </p:cNvSpPr>
          <p:nvPr>
            <p:ph idx="4294967295"/>
          </p:nvPr>
        </p:nvSpPr>
        <p:spPr>
          <a:xfrm>
            <a:off x="381000" y="838200"/>
            <a:ext cx="8534400" cy="5943600"/>
          </a:xfrm>
          <a:solidFill>
            <a:schemeClr val="bg1">
              <a:alpha val="70979"/>
            </a:schemeClr>
          </a:solidFill>
        </p:spPr>
        <p:txBody>
          <a:bodyPr/>
          <a:lstStyle/>
          <a:p>
            <a:pPr eaLnBrk="1" hangingPunct="1">
              <a:buFont typeface="Arial" pitchFamily="84" charset="0"/>
              <a:buNone/>
            </a:pPr>
            <a:r>
              <a:rPr lang="en-US" sz="2200" b="1" dirty="0" smtClean="0">
                <a:latin typeface="Bookman Old Style" pitchFamily="84" charset="0"/>
              </a:rPr>
              <a:t>Some wanted rebellion and independence…</a:t>
            </a:r>
            <a:r>
              <a:rPr lang="en-US" sz="2200" dirty="0" smtClean="0">
                <a:latin typeface="Bookman Old Style" pitchFamily="84" charset="0"/>
              </a:rPr>
              <a:t> </a:t>
            </a:r>
          </a:p>
          <a:p>
            <a:pPr eaLnBrk="1" hangingPunct="1">
              <a:buFont typeface="Arial" pitchFamily="84" charset="0"/>
              <a:buNone/>
            </a:pPr>
            <a:r>
              <a:rPr lang="en-US" sz="2200" dirty="0" smtClean="0">
                <a:latin typeface="Bookman Old Style" pitchFamily="84" charset="0"/>
              </a:rPr>
              <a:t>-  &gt; Some colonists thought the British had become tyrants. These people thought that the only way to get a fair government was to rebel. </a:t>
            </a:r>
          </a:p>
          <a:p>
            <a:pPr eaLnBrk="1" hangingPunct="1">
              <a:buFont typeface="Arial" pitchFamily="84" charset="0"/>
              <a:buNone/>
            </a:pPr>
            <a:r>
              <a:rPr lang="en-US" sz="2200" dirty="0" smtClean="0">
                <a:latin typeface="Bookman Old Style" pitchFamily="84" charset="0"/>
              </a:rPr>
              <a:t>-  &gt; These people were called </a:t>
            </a:r>
            <a:r>
              <a:rPr lang="en-US" sz="2200" b="1" dirty="0" smtClean="0">
                <a:latin typeface="Bookman Old Style" pitchFamily="84" charset="0"/>
              </a:rPr>
              <a:t>Patriots </a:t>
            </a:r>
            <a:r>
              <a:rPr lang="en-US" sz="2200" dirty="0" smtClean="0">
                <a:latin typeface="Bookman Old Style" pitchFamily="84" charset="0"/>
              </a:rPr>
              <a:t>or </a:t>
            </a:r>
            <a:r>
              <a:rPr lang="en-US" sz="2200" b="1" dirty="0" smtClean="0">
                <a:latin typeface="Bookman Old Style" pitchFamily="84" charset="0"/>
              </a:rPr>
              <a:t>Whigs</a:t>
            </a:r>
            <a:r>
              <a:rPr lang="en-US" sz="2200" dirty="0" smtClean="0">
                <a:latin typeface="Bookman Old Style" pitchFamily="84" charset="0"/>
              </a:rPr>
              <a:t>. </a:t>
            </a:r>
          </a:p>
          <a:p>
            <a:pPr eaLnBrk="1" hangingPunct="1">
              <a:buFont typeface="Arial" pitchFamily="84" charset="0"/>
              <a:buNone/>
            </a:pPr>
            <a:r>
              <a:rPr lang="en-US" sz="2200" dirty="0" smtClean="0">
                <a:latin typeface="Bookman Old Style" pitchFamily="84" charset="0"/>
              </a:rPr>
              <a:t>-  Like </a:t>
            </a:r>
            <a:r>
              <a:rPr lang="en-US" sz="2200" b="1" dirty="0" smtClean="0">
                <a:latin typeface="Bookman Old Style" pitchFamily="84" charset="0"/>
              </a:rPr>
              <a:t>Loyalists, Patriots </a:t>
            </a:r>
            <a:r>
              <a:rPr lang="en-US" sz="2200" dirty="0" smtClean="0">
                <a:latin typeface="Bookman Old Style" pitchFamily="84" charset="0"/>
              </a:rPr>
              <a:t>could be found in all parts of colonial society. </a:t>
            </a:r>
          </a:p>
          <a:p>
            <a:pPr eaLnBrk="1" hangingPunct="1"/>
            <a:r>
              <a:rPr lang="en-US" sz="2200" b="1" dirty="0" smtClean="0">
                <a:latin typeface="Bookman Old Style" pitchFamily="84" charset="0"/>
              </a:rPr>
              <a:t>Patriots </a:t>
            </a:r>
            <a:r>
              <a:rPr lang="en-US" sz="2200" dirty="0" smtClean="0">
                <a:latin typeface="Bookman Old Style" pitchFamily="84" charset="0"/>
              </a:rPr>
              <a:t>were strongest in New England and Virginia. </a:t>
            </a:r>
          </a:p>
          <a:p>
            <a:pPr eaLnBrk="1" hangingPunct="1"/>
            <a:r>
              <a:rPr lang="en-US" sz="2200" b="1" dirty="0" smtClean="0">
                <a:latin typeface="Bookman Old Style" pitchFamily="84" charset="0"/>
              </a:rPr>
              <a:t>Loyalists </a:t>
            </a:r>
            <a:r>
              <a:rPr lang="en-US" sz="2200" dirty="0" smtClean="0">
                <a:latin typeface="Bookman Old Style" pitchFamily="84" charset="0"/>
              </a:rPr>
              <a:t>were strongest in Georgia, the Carolinas, and New York.</a:t>
            </a:r>
          </a:p>
          <a:p>
            <a:pPr eaLnBrk="1" hangingPunct="1"/>
            <a:r>
              <a:rPr lang="en-US" sz="2200" dirty="0" smtClean="0">
                <a:latin typeface="Bookman Old Style" pitchFamily="84" charset="0"/>
              </a:rPr>
              <a:t>However, states were split. Even in some </a:t>
            </a:r>
            <a:r>
              <a:rPr lang="en-US" sz="2200" u="sng" dirty="0" smtClean="0">
                <a:latin typeface="Bookman Old Style" pitchFamily="84" charset="0"/>
              </a:rPr>
              <a:t>families</a:t>
            </a:r>
            <a:r>
              <a:rPr lang="en-US" sz="2200" dirty="0" smtClean="0">
                <a:latin typeface="Bookman Old Style" pitchFamily="84" charset="0"/>
              </a:rPr>
              <a:t> there could be patriots and loyalists. </a:t>
            </a:r>
          </a:p>
          <a:p>
            <a:pPr eaLnBrk="1" hangingPunct="1"/>
            <a:endParaRPr lang="en-US" sz="2200" dirty="0" smtClean="0">
              <a:latin typeface="Bookman Old Style" pitchFamily="84" charset="0"/>
            </a:endParaRPr>
          </a:p>
        </p:txBody>
      </p:sp>
      <p:sp>
        <p:nvSpPr>
          <p:cNvPr id="71684" name="Text Box 6"/>
          <p:cNvSpPr txBox="1">
            <a:spLocks noChangeArrowheads="1"/>
          </p:cNvSpPr>
          <p:nvPr/>
        </p:nvSpPr>
        <p:spPr bwMode="auto">
          <a:xfrm>
            <a:off x="1143000" y="5426075"/>
            <a:ext cx="6705600" cy="1096963"/>
          </a:xfrm>
          <a:prstGeom prst="rect">
            <a:avLst/>
          </a:prstGeom>
          <a:solidFill>
            <a:srgbClr val="8F5821">
              <a:alpha val="76077"/>
            </a:srgbClr>
          </a:solidFill>
          <a:ln w="9525">
            <a:noFill/>
            <a:miter lim="800000"/>
            <a:headEnd/>
            <a:tailEnd/>
          </a:ln>
        </p:spPr>
        <p:txBody>
          <a:bodyPr>
            <a:prstTxWarp prst="textNoShape">
              <a:avLst/>
            </a:prstTxWarp>
            <a:spAutoFit/>
          </a:bodyPr>
          <a:lstStyle/>
          <a:p>
            <a:pPr algn="ctr">
              <a:spcBef>
                <a:spcPct val="50000"/>
              </a:spcBef>
            </a:pPr>
            <a:r>
              <a:rPr lang="en-US" sz="2200" b="1">
                <a:solidFill>
                  <a:schemeClr val="bg1"/>
                </a:solidFill>
              </a:rPr>
              <a:t>The American Revolution was not just a war between the British and the Americans. It was also a civil war between Patriots and Loyalists.</a:t>
            </a:r>
            <a:endParaRPr lang="en-US" sz="180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Picture 3" descr="washington-crossing-the-delaware.jpg"/>
          <p:cNvPicPr>
            <a:picLocks noChangeAspect="1"/>
          </p:cNvPicPr>
          <p:nvPr/>
        </p:nvPicPr>
        <p:blipFill>
          <a:blip r:embed="rId3"/>
          <a:srcRect r="21892" b="21111"/>
          <a:stretch>
            <a:fillRect/>
          </a:stretch>
        </p:blipFill>
        <p:spPr bwMode="auto">
          <a:xfrm>
            <a:off x="0" y="0"/>
            <a:ext cx="9144000" cy="6858000"/>
          </a:xfrm>
          <a:prstGeom prst="rect">
            <a:avLst/>
          </a:prstGeom>
          <a:noFill/>
          <a:ln w="9525">
            <a:noFill/>
            <a:miter lim="800000"/>
            <a:headEnd/>
            <a:tailEnd/>
          </a:ln>
        </p:spPr>
      </p:pic>
      <p:sp>
        <p:nvSpPr>
          <p:cNvPr id="73730" name="Title 1"/>
          <p:cNvSpPr>
            <a:spLocks noGrp="1"/>
          </p:cNvSpPr>
          <p:nvPr>
            <p:ph type="title" idx="4294967295"/>
          </p:nvPr>
        </p:nvSpPr>
        <p:spPr>
          <a:xfrm>
            <a:off x="457200" y="0"/>
            <a:ext cx="8229600" cy="1143000"/>
          </a:xfrm>
        </p:spPr>
        <p:txBody>
          <a:bodyPr/>
          <a:lstStyle/>
          <a:p>
            <a:pPr eaLnBrk="1" hangingPunct="1"/>
            <a:r>
              <a:rPr lang="en-US" sz="5400" smtClean="0">
                <a:latin typeface="Blackadder ITC" charset="0"/>
              </a:rPr>
              <a:t>Lexington and Concord</a:t>
            </a:r>
          </a:p>
        </p:txBody>
      </p:sp>
      <p:sp>
        <p:nvSpPr>
          <p:cNvPr id="73731" name="Content Placeholder 2"/>
          <p:cNvSpPr>
            <a:spLocks noGrp="1"/>
          </p:cNvSpPr>
          <p:nvPr>
            <p:ph idx="4294967295"/>
          </p:nvPr>
        </p:nvSpPr>
        <p:spPr>
          <a:xfrm>
            <a:off x="381000" y="838200"/>
            <a:ext cx="8534400" cy="5943600"/>
          </a:xfrm>
          <a:solidFill>
            <a:schemeClr val="bg1">
              <a:alpha val="70979"/>
            </a:schemeClr>
          </a:solidFill>
        </p:spPr>
        <p:txBody>
          <a:bodyPr/>
          <a:lstStyle/>
          <a:p>
            <a:pPr eaLnBrk="1" hangingPunct="1">
              <a:buFont typeface="Arial" pitchFamily="84" charset="0"/>
              <a:buNone/>
            </a:pPr>
            <a:r>
              <a:rPr lang="en-US" sz="2200" dirty="0" smtClean="0">
                <a:latin typeface="Bookman Old Style" pitchFamily="84" charset="0"/>
              </a:rPr>
              <a:t>-  &gt; The first official battle of the Revolution was at </a:t>
            </a:r>
            <a:r>
              <a:rPr lang="en-US" sz="2200" b="1" dirty="0" smtClean="0">
                <a:latin typeface="Bookman Old Style" pitchFamily="84" charset="0"/>
              </a:rPr>
              <a:t>Lexington and Concord </a:t>
            </a:r>
            <a:r>
              <a:rPr lang="en-US" sz="2200" dirty="0" smtClean="0">
                <a:latin typeface="Bookman Old Style" pitchFamily="84" charset="0"/>
              </a:rPr>
              <a:t>in </a:t>
            </a:r>
            <a:r>
              <a:rPr lang="en-US" sz="2200" b="1" dirty="0" smtClean="0">
                <a:latin typeface="Bookman Old Style" pitchFamily="84" charset="0"/>
              </a:rPr>
              <a:t>April 1775.</a:t>
            </a:r>
            <a:endParaRPr lang="en-US" sz="2200" dirty="0" smtClean="0">
              <a:latin typeface="Bookman Old Style" pitchFamily="84" charset="0"/>
            </a:endParaRPr>
          </a:p>
          <a:p>
            <a:pPr eaLnBrk="1" hangingPunct="1">
              <a:buFont typeface="Arial" pitchFamily="84" charset="0"/>
              <a:buNone/>
            </a:pPr>
            <a:r>
              <a:rPr lang="en-US" sz="2200" dirty="0" smtClean="0">
                <a:latin typeface="Bookman Old Style" pitchFamily="84" charset="0"/>
              </a:rPr>
              <a:t>-  The British government sent General </a:t>
            </a:r>
            <a:br>
              <a:rPr lang="en-US" sz="2200" dirty="0" smtClean="0">
                <a:latin typeface="Bookman Old Style" pitchFamily="84" charset="0"/>
              </a:rPr>
            </a:br>
            <a:r>
              <a:rPr lang="en-US" sz="2200" dirty="0" smtClean="0">
                <a:latin typeface="Bookman Old Style" pitchFamily="84" charset="0"/>
              </a:rPr>
              <a:t>Gage to arrest John Hancock and </a:t>
            </a:r>
            <a:br>
              <a:rPr lang="en-US" sz="2200" dirty="0" smtClean="0">
                <a:latin typeface="Bookman Old Style" pitchFamily="84" charset="0"/>
              </a:rPr>
            </a:br>
            <a:r>
              <a:rPr lang="en-US" sz="2200" dirty="0" smtClean="0">
                <a:latin typeface="Bookman Old Style" pitchFamily="84" charset="0"/>
              </a:rPr>
              <a:t>the colonial government of </a:t>
            </a:r>
            <a:br>
              <a:rPr lang="en-US" sz="2200" dirty="0" smtClean="0">
                <a:latin typeface="Bookman Old Style" pitchFamily="84" charset="0"/>
              </a:rPr>
            </a:br>
            <a:r>
              <a:rPr lang="en-US" sz="2200" dirty="0" smtClean="0">
                <a:latin typeface="Bookman Old Style" pitchFamily="84" charset="0"/>
              </a:rPr>
              <a:t>Massachusetts (called </a:t>
            </a:r>
            <a:br>
              <a:rPr lang="en-US" sz="2200" dirty="0" smtClean="0">
                <a:latin typeface="Bookman Old Style" pitchFamily="84" charset="0"/>
              </a:rPr>
            </a:br>
            <a:r>
              <a:rPr lang="en-US" sz="2200" b="1" dirty="0" smtClean="0">
                <a:latin typeface="Bookman Old Style" pitchFamily="84" charset="0"/>
              </a:rPr>
              <a:t>Massachusetts Provincial Congress</a:t>
            </a:r>
            <a:r>
              <a:rPr lang="en-US" sz="2200" dirty="0" smtClean="0">
                <a:latin typeface="Bookman Old Style" pitchFamily="84" charset="0"/>
              </a:rPr>
              <a:t>)</a:t>
            </a:r>
          </a:p>
          <a:p>
            <a:pPr eaLnBrk="1" hangingPunct="1"/>
            <a:r>
              <a:rPr lang="en-US" sz="2200" dirty="0" smtClean="0">
                <a:latin typeface="Bookman Old Style" pitchFamily="84" charset="0"/>
              </a:rPr>
              <a:t>On April 18th, 700 British troops </a:t>
            </a:r>
            <a:br>
              <a:rPr lang="en-US" sz="2200" dirty="0" smtClean="0">
                <a:latin typeface="Bookman Old Style" pitchFamily="84" charset="0"/>
              </a:rPr>
            </a:br>
            <a:r>
              <a:rPr lang="en-US" sz="2200" dirty="0" smtClean="0">
                <a:latin typeface="Bookman Old Style" pitchFamily="84" charset="0"/>
              </a:rPr>
              <a:t>set out for Concord.</a:t>
            </a:r>
          </a:p>
          <a:p>
            <a:pPr eaLnBrk="1" hangingPunct="1"/>
            <a:r>
              <a:rPr lang="en-US" sz="2200" dirty="0" smtClean="0">
                <a:latin typeface="Bookman Old Style" pitchFamily="84" charset="0"/>
              </a:rPr>
              <a:t>They didn’t know where the Congress</a:t>
            </a:r>
            <a:br>
              <a:rPr lang="en-US" sz="2200" dirty="0" smtClean="0">
                <a:latin typeface="Bookman Old Style" pitchFamily="84" charset="0"/>
              </a:rPr>
            </a:br>
            <a:r>
              <a:rPr lang="en-US" sz="2200" dirty="0" smtClean="0">
                <a:latin typeface="Bookman Old Style" pitchFamily="84" charset="0"/>
              </a:rPr>
              <a:t>was located, but they knew</a:t>
            </a:r>
            <a:br>
              <a:rPr lang="en-US" sz="2200" dirty="0" smtClean="0">
                <a:latin typeface="Bookman Old Style" pitchFamily="84" charset="0"/>
              </a:rPr>
            </a:br>
            <a:r>
              <a:rPr lang="en-US" sz="2200" dirty="0" smtClean="0">
                <a:latin typeface="Bookman Old Style" pitchFamily="84" charset="0"/>
              </a:rPr>
              <a:t>that Concord had the militia’s</a:t>
            </a:r>
            <a:br>
              <a:rPr lang="en-US" sz="2200" dirty="0" smtClean="0">
                <a:latin typeface="Bookman Old Style" pitchFamily="84" charset="0"/>
              </a:rPr>
            </a:br>
            <a:r>
              <a:rPr lang="en-US" sz="2200" dirty="0" smtClean="0">
                <a:latin typeface="Bookman Old Style" pitchFamily="84" charset="0"/>
              </a:rPr>
              <a:t>supply depot. </a:t>
            </a:r>
          </a:p>
          <a:p>
            <a:pPr eaLnBrk="1" hangingPunct="1"/>
            <a:r>
              <a:rPr lang="en-US" sz="2200" dirty="0" smtClean="0">
                <a:latin typeface="Bookman Old Style" pitchFamily="84" charset="0"/>
              </a:rPr>
              <a:t>On their way to Concord, the </a:t>
            </a:r>
            <a:br>
              <a:rPr lang="en-US" sz="2200" dirty="0" smtClean="0">
                <a:latin typeface="Bookman Old Style" pitchFamily="84" charset="0"/>
              </a:rPr>
            </a:br>
            <a:r>
              <a:rPr lang="en-US" sz="2200" dirty="0" smtClean="0">
                <a:latin typeface="Bookman Old Style" pitchFamily="84" charset="0"/>
              </a:rPr>
              <a:t>British took a road past </a:t>
            </a:r>
            <a:br>
              <a:rPr lang="en-US" sz="2200" dirty="0" smtClean="0">
                <a:latin typeface="Bookman Old Style" pitchFamily="84" charset="0"/>
              </a:rPr>
            </a:br>
            <a:r>
              <a:rPr lang="en-US" sz="2200" dirty="0" smtClean="0">
                <a:latin typeface="Bookman Old Style" pitchFamily="84" charset="0"/>
              </a:rPr>
              <a:t>the town of Lexington. </a:t>
            </a:r>
          </a:p>
        </p:txBody>
      </p:sp>
      <p:pic>
        <p:nvPicPr>
          <p:cNvPr id="73732" name="Picture 6" descr="o1775-Howe"/>
          <p:cNvPicPr>
            <a:picLocks noChangeAspect="1" noChangeArrowheads="1"/>
          </p:cNvPicPr>
          <p:nvPr/>
        </p:nvPicPr>
        <p:blipFill>
          <a:blip r:embed="rId4"/>
          <a:srcRect l="30206" t="13748" r="15361" b="10638"/>
          <a:stretch>
            <a:fillRect/>
          </a:stretch>
        </p:blipFill>
        <p:spPr bwMode="auto">
          <a:xfrm>
            <a:off x="6019800" y="1752600"/>
            <a:ext cx="2786063"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3" descr="washington-crossing-the-delaware.jpg"/>
          <p:cNvPicPr>
            <a:picLocks noChangeAspect="1"/>
          </p:cNvPicPr>
          <p:nvPr/>
        </p:nvPicPr>
        <p:blipFill>
          <a:blip r:embed="rId3"/>
          <a:srcRect r="21892" b="21111"/>
          <a:stretch>
            <a:fillRect/>
          </a:stretch>
        </p:blipFill>
        <p:spPr bwMode="auto">
          <a:xfrm>
            <a:off x="0" y="0"/>
            <a:ext cx="9144000" cy="6858000"/>
          </a:xfrm>
          <a:prstGeom prst="rect">
            <a:avLst/>
          </a:prstGeom>
          <a:noFill/>
          <a:ln w="9525">
            <a:noFill/>
            <a:miter lim="800000"/>
            <a:headEnd/>
            <a:tailEnd/>
          </a:ln>
        </p:spPr>
      </p:pic>
      <p:sp>
        <p:nvSpPr>
          <p:cNvPr id="75778" name="Title 1"/>
          <p:cNvSpPr>
            <a:spLocks noGrp="1"/>
          </p:cNvSpPr>
          <p:nvPr>
            <p:ph type="title" idx="4294967295"/>
          </p:nvPr>
        </p:nvSpPr>
        <p:spPr>
          <a:xfrm>
            <a:off x="457200" y="0"/>
            <a:ext cx="8229600" cy="1143000"/>
          </a:xfrm>
        </p:spPr>
        <p:txBody>
          <a:bodyPr/>
          <a:lstStyle/>
          <a:p>
            <a:pPr eaLnBrk="1" hangingPunct="1"/>
            <a:r>
              <a:rPr lang="en-US" sz="5400" smtClean="0">
                <a:latin typeface="Blackadder ITC" charset="0"/>
              </a:rPr>
              <a:t>Lexington and Concord</a:t>
            </a:r>
          </a:p>
        </p:txBody>
      </p:sp>
      <p:sp>
        <p:nvSpPr>
          <p:cNvPr id="75779" name="Content Placeholder 2"/>
          <p:cNvSpPr>
            <a:spLocks noGrp="1"/>
          </p:cNvSpPr>
          <p:nvPr>
            <p:ph idx="4294967295"/>
          </p:nvPr>
        </p:nvSpPr>
        <p:spPr>
          <a:xfrm>
            <a:off x="381000" y="838200"/>
            <a:ext cx="8534400" cy="5943600"/>
          </a:xfrm>
          <a:solidFill>
            <a:schemeClr val="bg1">
              <a:alpha val="70979"/>
            </a:schemeClr>
          </a:solidFill>
        </p:spPr>
        <p:txBody>
          <a:bodyPr/>
          <a:lstStyle/>
          <a:p>
            <a:pPr eaLnBrk="1" hangingPunct="1">
              <a:buFont typeface="Arial" pitchFamily="84" charset="0"/>
              <a:buNone/>
            </a:pPr>
            <a:r>
              <a:rPr lang="en-US" sz="2200" dirty="0" smtClean="0">
                <a:latin typeface="Bookman Old Style" pitchFamily="84" charset="0"/>
              </a:rPr>
              <a:t>-  &gt; Patriot leaders heard about the British troops heading to Concord. The Patriots sent </a:t>
            </a:r>
            <a:r>
              <a:rPr lang="en-US" sz="2200" b="1" dirty="0" smtClean="0">
                <a:latin typeface="Bookman Old Style" pitchFamily="84" charset="0"/>
              </a:rPr>
              <a:t>Paul Revere, William Dawes, </a:t>
            </a:r>
            <a:r>
              <a:rPr lang="en-US" sz="2200" dirty="0" smtClean="0">
                <a:latin typeface="Bookman Old Style" pitchFamily="84" charset="0"/>
              </a:rPr>
              <a:t>and </a:t>
            </a:r>
            <a:r>
              <a:rPr lang="en-US" sz="2200" b="1" dirty="0" smtClean="0">
                <a:latin typeface="Bookman Old Style" pitchFamily="84" charset="0"/>
              </a:rPr>
              <a:t>Dr. Samuel Prescott</a:t>
            </a:r>
            <a:r>
              <a:rPr lang="en-US" sz="2200" dirty="0" smtClean="0">
                <a:latin typeface="Bookman Old Style" pitchFamily="84" charset="0"/>
              </a:rPr>
              <a:t> to warn Concord.</a:t>
            </a:r>
          </a:p>
          <a:p>
            <a:pPr eaLnBrk="1" hangingPunct="1"/>
            <a:r>
              <a:rPr lang="en-US" sz="2200" dirty="0" smtClean="0">
                <a:latin typeface="Bookman Old Style" pitchFamily="84" charset="0"/>
              </a:rPr>
              <a:t>Before the riders left, Revere told Robert Newman to put lanterns in the Old North Church - a high point that the riders would be able to see. When Newman found out how the British were coming, he hung two lanterns. </a:t>
            </a:r>
          </a:p>
          <a:p>
            <a:pPr eaLnBrk="1" hangingPunct="1"/>
            <a:r>
              <a:rPr lang="en-US" sz="2200" dirty="0" smtClean="0">
                <a:latin typeface="Bookman Old Style" pitchFamily="84" charset="0"/>
              </a:rPr>
              <a:t>Revere reached Lexington and </a:t>
            </a:r>
            <a:br>
              <a:rPr lang="en-US" sz="2200" dirty="0" smtClean="0">
                <a:latin typeface="Bookman Old Style" pitchFamily="84" charset="0"/>
              </a:rPr>
            </a:br>
            <a:r>
              <a:rPr lang="en-US" sz="2200" dirty="0" smtClean="0">
                <a:latin typeface="Bookman Old Style" pitchFamily="84" charset="0"/>
              </a:rPr>
              <a:t>warned people about the</a:t>
            </a:r>
            <a:br>
              <a:rPr lang="en-US" sz="2200" dirty="0" smtClean="0">
                <a:latin typeface="Bookman Old Style" pitchFamily="84" charset="0"/>
              </a:rPr>
            </a:br>
            <a:r>
              <a:rPr lang="en-US" sz="2200" dirty="0" smtClean="0">
                <a:latin typeface="Bookman Old Style" pitchFamily="84" charset="0"/>
              </a:rPr>
              <a:t>coming British. </a:t>
            </a:r>
          </a:p>
          <a:p>
            <a:pPr eaLnBrk="1" hangingPunct="1">
              <a:buFont typeface="Arial" pitchFamily="84" charset="0"/>
              <a:buNone/>
            </a:pPr>
            <a:r>
              <a:rPr lang="en-US" sz="2200" dirty="0" smtClean="0">
                <a:latin typeface="Bookman Old Style" pitchFamily="84" charset="0"/>
              </a:rPr>
              <a:t>-  &gt; A British patrol caught Revere </a:t>
            </a:r>
            <a:br>
              <a:rPr lang="en-US" sz="2200" dirty="0" smtClean="0">
                <a:latin typeface="Bookman Old Style" pitchFamily="84" charset="0"/>
              </a:rPr>
            </a:br>
            <a:r>
              <a:rPr lang="en-US" sz="2200" dirty="0" smtClean="0">
                <a:latin typeface="Bookman Old Style" pitchFamily="84" charset="0"/>
              </a:rPr>
              <a:t>and Dawes, but Prescott </a:t>
            </a:r>
            <a:br>
              <a:rPr lang="en-US" sz="2200" dirty="0" smtClean="0">
                <a:latin typeface="Bookman Old Style" pitchFamily="84" charset="0"/>
              </a:rPr>
            </a:br>
            <a:r>
              <a:rPr lang="en-US" sz="2200" dirty="0" smtClean="0">
                <a:latin typeface="Bookman Old Style" pitchFamily="84" charset="0"/>
              </a:rPr>
              <a:t>managed to reach Concord in </a:t>
            </a:r>
            <a:br>
              <a:rPr lang="en-US" sz="2200" dirty="0" smtClean="0">
                <a:latin typeface="Bookman Old Style" pitchFamily="84" charset="0"/>
              </a:rPr>
            </a:br>
            <a:r>
              <a:rPr lang="en-US" sz="2200" dirty="0" smtClean="0">
                <a:latin typeface="Bookman Old Style" pitchFamily="84" charset="0"/>
              </a:rPr>
              <a:t>time to warn the people there, </a:t>
            </a:r>
            <a:br>
              <a:rPr lang="en-US" sz="2200" dirty="0" smtClean="0">
                <a:latin typeface="Bookman Old Style" pitchFamily="84" charset="0"/>
              </a:rPr>
            </a:br>
            <a:r>
              <a:rPr lang="en-US" sz="2200" dirty="0" smtClean="0">
                <a:latin typeface="Bookman Old Style" pitchFamily="84" charset="0"/>
              </a:rPr>
              <a:t>and give them time to defend </a:t>
            </a:r>
            <a:br>
              <a:rPr lang="en-US" sz="2200" dirty="0" smtClean="0">
                <a:latin typeface="Bookman Old Style" pitchFamily="84" charset="0"/>
              </a:rPr>
            </a:br>
            <a:r>
              <a:rPr lang="en-US" sz="2200" dirty="0" smtClean="0">
                <a:latin typeface="Bookman Old Style" pitchFamily="84" charset="0"/>
              </a:rPr>
              <a:t>themselves. </a:t>
            </a:r>
          </a:p>
          <a:p>
            <a:pPr eaLnBrk="1" hangingPunct="1"/>
            <a:endParaRPr lang="en-US" sz="2200" dirty="0" smtClean="0">
              <a:latin typeface="Bookman Old Style" pitchFamily="84" charset="0"/>
            </a:endParaRPr>
          </a:p>
        </p:txBody>
      </p:sp>
      <p:pic>
        <p:nvPicPr>
          <p:cNvPr id="75780" name="Picture 6" descr="Paul_RevereSM"/>
          <p:cNvPicPr>
            <a:picLocks noChangeAspect="1" noChangeArrowheads="1"/>
          </p:cNvPicPr>
          <p:nvPr/>
        </p:nvPicPr>
        <p:blipFill>
          <a:blip r:embed="rId4"/>
          <a:srcRect t="10001" r="24001"/>
          <a:stretch>
            <a:fillRect/>
          </a:stretch>
        </p:blipFill>
        <p:spPr bwMode="auto">
          <a:xfrm>
            <a:off x="5334000" y="3368675"/>
            <a:ext cx="3733800" cy="3316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3" descr="washington-crossing-the-delaware.jpg"/>
          <p:cNvPicPr>
            <a:picLocks noChangeAspect="1"/>
          </p:cNvPicPr>
          <p:nvPr/>
        </p:nvPicPr>
        <p:blipFill>
          <a:blip r:embed="rId2"/>
          <a:srcRect r="21892" b="21111"/>
          <a:stretch>
            <a:fillRect/>
          </a:stretch>
        </p:blipFill>
        <p:spPr bwMode="auto">
          <a:xfrm>
            <a:off x="0" y="0"/>
            <a:ext cx="9144000" cy="6858000"/>
          </a:xfrm>
          <a:prstGeom prst="rect">
            <a:avLst/>
          </a:prstGeom>
          <a:noFill/>
          <a:ln w="9525">
            <a:noFill/>
            <a:miter lim="800000"/>
            <a:headEnd/>
            <a:tailEnd/>
          </a:ln>
        </p:spPr>
      </p:pic>
      <p:sp>
        <p:nvSpPr>
          <p:cNvPr id="19458" name="Title 1"/>
          <p:cNvSpPr>
            <a:spLocks noGrp="1"/>
          </p:cNvSpPr>
          <p:nvPr>
            <p:ph type="title"/>
          </p:nvPr>
        </p:nvSpPr>
        <p:spPr>
          <a:xfrm>
            <a:off x="457200" y="0"/>
            <a:ext cx="8229600" cy="1143000"/>
          </a:xfrm>
        </p:spPr>
        <p:txBody>
          <a:bodyPr/>
          <a:lstStyle/>
          <a:p>
            <a:pPr eaLnBrk="1" hangingPunct="1"/>
            <a:r>
              <a:rPr lang="en-US" sz="5400" dirty="0" smtClean="0">
                <a:latin typeface="Blackadder ITC" charset="0"/>
              </a:rPr>
              <a:t>Roanoke</a:t>
            </a:r>
          </a:p>
        </p:txBody>
      </p:sp>
      <p:sp>
        <p:nvSpPr>
          <p:cNvPr id="19459" name="Content Placeholder 2"/>
          <p:cNvSpPr>
            <a:spLocks noGrp="1"/>
          </p:cNvSpPr>
          <p:nvPr>
            <p:ph idx="1"/>
          </p:nvPr>
        </p:nvSpPr>
        <p:spPr>
          <a:xfrm>
            <a:off x="457200" y="914400"/>
            <a:ext cx="8458200" cy="5791200"/>
          </a:xfrm>
          <a:solidFill>
            <a:schemeClr val="bg1">
              <a:alpha val="70979"/>
            </a:schemeClr>
          </a:solidFill>
        </p:spPr>
        <p:txBody>
          <a:bodyPr/>
          <a:lstStyle/>
          <a:p>
            <a:pPr eaLnBrk="1" hangingPunct="1"/>
            <a:r>
              <a:rPr lang="en-US" sz="2200" dirty="0" smtClean="0">
                <a:latin typeface="Bookman Old Style" pitchFamily="84" charset="0"/>
              </a:rPr>
              <a:t>John White (the governor) took some of the men back to England. They were going to get more food and supplies.</a:t>
            </a:r>
          </a:p>
          <a:p>
            <a:pPr eaLnBrk="1" hangingPunct="1">
              <a:buFontTx/>
              <a:buChar char="-"/>
            </a:pPr>
            <a:r>
              <a:rPr lang="en-US" sz="2200" dirty="0" smtClean="0">
                <a:latin typeface="Bookman Old Style" pitchFamily="84" charset="0"/>
              </a:rPr>
              <a:t>However, when White got back, the colony was gone. There was no one left. There were no bodies, no grave stones, </a:t>
            </a:r>
            <a:br>
              <a:rPr lang="en-US" sz="2200" dirty="0" smtClean="0">
                <a:latin typeface="Bookman Old Style" pitchFamily="84" charset="0"/>
              </a:rPr>
            </a:br>
            <a:r>
              <a:rPr lang="en-US" sz="2200" dirty="0" smtClean="0">
                <a:latin typeface="Bookman Old Style" pitchFamily="84" charset="0"/>
              </a:rPr>
              <a:t>just empty houses and </a:t>
            </a:r>
            <a:br>
              <a:rPr lang="en-US" sz="2200" dirty="0" smtClean="0">
                <a:latin typeface="Bookman Old Style" pitchFamily="84" charset="0"/>
              </a:rPr>
            </a:br>
            <a:r>
              <a:rPr lang="en-US" sz="2200" dirty="0" smtClean="0">
                <a:latin typeface="Bookman Old Style" pitchFamily="84" charset="0"/>
              </a:rPr>
              <a:t>a word carved into a </a:t>
            </a:r>
            <a:br>
              <a:rPr lang="en-US" sz="2200" dirty="0" smtClean="0">
                <a:latin typeface="Bookman Old Style" pitchFamily="84" charset="0"/>
              </a:rPr>
            </a:br>
            <a:r>
              <a:rPr lang="en-US" sz="2200" dirty="0" smtClean="0">
                <a:latin typeface="Bookman Old Style" pitchFamily="84" charset="0"/>
              </a:rPr>
              <a:t>tree: “CROATOAN”. </a:t>
            </a:r>
          </a:p>
          <a:p>
            <a:pPr eaLnBrk="1" hangingPunct="1">
              <a:buFont typeface="Arial" pitchFamily="84" charset="0"/>
              <a:buNone/>
            </a:pPr>
            <a:r>
              <a:rPr lang="en-US" sz="2200" dirty="0" smtClean="0">
                <a:latin typeface="Bookman Old Style" pitchFamily="84" charset="0"/>
              </a:rPr>
              <a:t>-  To this day, no one </a:t>
            </a:r>
            <a:br>
              <a:rPr lang="en-US" sz="2200" dirty="0" smtClean="0">
                <a:latin typeface="Bookman Old Style" pitchFamily="84" charset="0"/>
              </a:rPr>
            </a:br>
            <a:r>
              <a:rPr lang="en-US" sz="2200" dirty="0" smtClean="0">
                <a:latin typeface="Bookman Old Style" pitchFamily="84" charset="0"/>
              </a:rPr>
              <a:t>knows what happened </a:t>
            </a:r>
            <a:br>
              <a:rPr lang="en-US" sz="2200" dirty="0" smtClean="0">
                <a:latin typeface="Bookman Old Style" pitchFamily="84" charset="0"/>
              </a:rPr>
            </a:br>
            <a:r>
              <a:rPr lang="en-US" sz="2200" dirty="0" smtClean="0">
                <a:latin typeface="Bookman Old Style" pitchFamily="84" charset="0"/>
              </a:rPr>
              <a:t>to the colony. Some </a:t>
            </a:r>
            <a:br>
              <a:rPr lang="en-US" sz="2200" dirty="0" smtClean="0">
                <a:latin typeface="Bookman Old Style" pitchFamily="84" charset="0"/>
              </a:rPr>
            </a:br>
            <a:r>
              <a:rPr lang="en-US" sz="2200" dirty="0" smtClean="0">
                <a:latin typeface="Bookman Old Style" pitchFamily="84" charset="0"/>
              </a:rPr>
              <a:t>theories include: </a:t>
            </a:r>
            <a:br>
              <a:rPr lang="en-US" sz="2200" dirty="0" smtClean="0">
                <a:latin typeface="Bookman Old Style" pitchFamily="84" charset="0"/>
              </a:rPr>
            </a:br>
            <a:r>
              <a:rPr lang="en-US" sz="2200" dirty="0" smtClean="0">
                <a:latin typeface="Bookman Old Style" pitchFamily="84" charset="0"/>
              </a:rPr>
              <a:t>cannibalism, hostile </a:t>
            </a:r>
            <a:br>
              <a:rPr lang="en-US" sz="2200" dirty="0" smtClean="0">
                <a:latin typeface="Bookman Old Style" pitchFamily="84" charset="0"/>
              </a:rPr>
            </a:br>
            <a:r>
              <a:rPr lang="en-US" sz="2200" dirty="0" smtClean="0">
                <a:latin typeface="Bookman Old Style" pitchFamily="84" charset="0"/>
              </a:rPr>
              <a:t>natives, starvation, or </a:t>
            </a:r>
            <a:br>
              <a:rPr lang="en-US" sz="2200" dirty="0" smtClean="0">
                <a:latin typeface="Bookman Old Style" pitchFamily="84" charset="0"/>
              </a:rPr>
            </a:br>
            <a:r>
              <a:rPr lang="en-US" sz="2200" dirty="0" smtClean="0">
                <a:latin typeface="Bookman Old Style" pitchFamily="84" charset="0"/>
              </a:rPr>
              <a:t>that the colonists simply </a:t>
            </a:r>
            <a:br>
              <a:rPr lang="en-US" sz="2200" dirty="0" smtClean="0">
                <a:latin typeface="Bookman Old Style" pitchFamily="84" charset="0"/>
              </a:rPr>
            </a:br>
            <a:r>
              <a:rPr lang="en-US" sz="2200" dirty="0" smtClean="0">
                <a:latin typeface="Bookman Old Style" pitchFamily="84" charset="0"/>
              </a:rPr>
              <a:t>moved to a nearby island. </a:t>
            </a:r>
          </a:p>
        </p:txBody>
      </p:sp>
      <p:pic>
        <p:nvPicPr>
          <p:cNvPr id="19460" name="Picture 4" descr="roa1.jpg"/>
          <p:cNvPicPr>
            <a:picLocks noChangeAspect="1"/>
          </p:cNvPicPr>
          <p:nvPr/>
        </p:nvPicPr>
        <p:blipFill>
          <a:blip r:embed="rId3"/>
          <a:srcRect l="1775" t="2563" r="24146" b="2563"/>
          <a:stretch>
            <a:fillRect/>
          </a:stretch>
        </p:blipFill>
        <p:spPr bwMode="auto">
          <a:xfrm>
            <a:off x="4495800" y="2438400"/>
            <a:ext cx="4557713" cy="4038600"/>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3" descr="washington-crossing-the-delaware.jpg"/>
          <p:cNvPicPr>
            <a:picLocks noChangeAspect="1"/>
          </p:cNvPicPr>
          <p:nvPr/>
        </p:nvPicPr>
        <p:blipFill>
          <a:blip r:embed="rId3"/>
          <a:srcRect r="21892" b="21111"/>
          <a:stretch>
            <a:fillRect/>
          </a:stretch>
        </p:blipFill>
        <p:spPr bwMode="auto">
          <a:xfrm>
            <a:off x="0" y="0"/>
            <a:ext cx="9144000" cy="6858000"/>
          </a:xfrm>
          <a:prstGeom prst="rect">
            <a:avLst/>
          </a:prstGeom>
          <a:noFill/>
          <a:ln w="9525">
            <a:noFill/>
            <a:miter lim="800000"/>
            <a:headEnd/>
            <a:tailEnd/>
          </a:ln>
        </p:spPr>
      </p:pic>
      <p:sp>
        <p:nvSpPr>
          <p:cNvPr id="77826" name="Title 1"/>
          <p:cNvSpPr>
            <a:spLocks noGrp="1"/>
          </p:cNvSpPr>
          <p:nvPr>
            <p:ph type="title" idx="4294967295"/>
          </p:nvPr>
        </p:nvSpPr>
        <p:spPr>
          <a:xfrm>
            <a:off x="457200" y="0"/>
            <a:ext cx="8229600" cy="1143000"/>
          </a:xfrm>
        </p:spPr>
        <p:txBody>
          <a:bodyPr/>
          <a:lstStyle/>
          <a:p>
            <a:pPr eaLnBrk="1" hangingPunct="1"/>
            <a:r>
              <a:rPr lang="en-US" sz="5400" smtClean="0">
                <a:latin typeface="Blackadder ITC" charset="0"/>
              </a:rPr>
              <a:t>Lexington and Concord</a:t>
            </a:r>
          </a:p>
        </p:txBody>
      </p:sp>
      <p:sp>
        <p:nvSpPr>
          <p:cNvPr id="77827" name="Content Placeholder 2"/>
          <p:cNvSpPr>
            <a:spLocks noGrp="1"/>
          </p:cNvSpPr>
          <p:nvPr>
            <p:ph idx="4294967295"/>
          </p:nvPr>
        </p:nvSpPr>
        <p:spPr>
          <a:xfrm>
            <a:off x="381000" y="838200"/>
            <a:ext cx="8534400" cy="5943600"/>
          </a:xfrm>
          <a:solidFill>
            <a:schemeClr val="bg1">
              <a:alpha val="70979"/>
            </a:schemeClr>
          </a:solidFill>
        </p:spPr>
        <p:txBody>
          <a:bodyPr/>
          <a:lstStyle/>
          <a:p>
            <a:pPr eaLnBrk="1" hangingPunct="1">
              <a:buFontTx/>
              <a:buChar char="-"/>
            </a:pPr>
            <a:r>
              <a:rPr lang="en-US" sz="2300" dirty="0" smtClean="0">
                <a:latin typeface="Bookman Old Style" pitchFamily="84" charset="0"/>
              </a:rPr>
              <a:t>&gt; On April 19, British troops arrived in Lexington. </a:t>
            </a:r>
          </a:p>
          <a:p>
            <a:pPr eaLnBrk="1" hangingPunct="1">
              <a:buFontTx/>
              <a:buChar char="-"/>
            </a:pPr>
            <a:r>
              <a:rPr lang="en-US" sz="2300" dirty="0" smtClean="0">
                <a:latin typeface="Bookman Old Style" pitchFamily="84" charset="0"/>
              </a:rPr>
              <a:t>&gt; 70 minutemen were waiting, lined up on the village green. </a:t>
            </a:r>
          </a:p>
          <a:p>
            <a:pPr eaLnBrk="1" hangingPunct="1"/>
            <a:r>
              <a:rPr lang="en-US" sz="2300" dirty="0" smtClean="0">
                <a:latin typeface="Bookman Old Style" pitchFamily="84" charset="0"/>
              </a:rPr>
              <a:t>The British ordered the minutemen to disperse. </a:t>
            </a:r>
          </a:p>
          <a:p>
            <a:pPr eaLnBrk="1" hangingPunct="1"/>
            <a:r>
              <a:rPr lang="en-US" sz="2300" dirty="0" smtClean="0">
                <a:latin typeface="Bookman Old Style" pitchFamily="84" charset="0"/>
              </a:rPr>
              <a:t>Seeing that they were outnumbered, the minutemen started to retreat. </a:t>
            </a:r>
          </a:p>
          <a:p>
            <a:pPr eaLnBrk="1" hangingPunct="1">
              <a:buFont typeface="Arial" pitchFamily="84" charset="0"/>
              <a:buNone/>
            </a:pPr>
            <a:r>
              <a:rPr lang="en-US" sz="2300" dirty="0" smtClean="0">
                <a:latin typeface="Bookman Old Style" pitchFamily="84" charset="0"/>
              </a:rPr>
              <a:t>-  &gt; As they were backing up, a shot was fired. This shot was the first shot of the Revolutionary war. It is now called “The shot heard ‘round the world.” No one knows who fired it.</a:t>
            </a:r>
          </a:p>
          <a:p>
            <a:pPr eaLnBrk="1" hangingPunct="1"/>
            <a:r>
              <a:rPr lang="en-US" sz="2300" dirty="0" smtClean="0">
                <a:latin typeface="Bookman Old Style" pitchFamily="84" charset="0"/>
              </a:rPr>
              <a:t>The British thought the shot was fired by the Patriots, and opened fire on them - killing 8 and wounding 10. </a:t>
            </a:r>
          </a:p>
          <a:p>
            <a:pPr eaLnBrk="1" hangingPunct="1"/>
            <a:r>
              <a:rPr lang="en-US" sz="2300" dirty="0" smtClean="0">
                <a:latin typeface="Bookman Old Style" pitchFamily="84" charset="0"/>
              </a:rPr>
              <a:t>The Patriots were angry - they thought the initial shot had been fired by the British, at their backs, while they were retreating.</a:t>
            </a:r>
            <a:r>
              <a:rPr lang="en-US" sz="2200" dirty="0" smtClean="0">
                <a:latin typeface="Bookman Old Style" pitchFamily="84" charset="0"/>
              </a:rPr>
              <a:t> </a:t>
            </a:r>
          </a:p>
          <a:p>
            <a:pPr eaLnBrk="1" hangingPunct="1">
              <a:buFont typeface="Arial" pitchFamily="84" charset="0"/>
              <a:buNone/>
            </a:pPr>
            <a:endParaRPr lang="en-US" sz="2200" dirty="0" smtClean="0">
              <a:latin typeface="Bookman Old Style" pitchFamily="8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Picture 3" descr="washington-crossing-the-delaware.jpg"/>
          <p:cNvPicPr>
            <a:picLocks noChangeAspect="1"/>
          </p:cNvPicPr>
          <p:nvPr/>
        </p:nvPicPr>
        <p:blipFill>
          <a:blip r:embed="rId3"/>
          <a:srcRect r="21892" b="21111"/>
          <a:stretch>
            <a:fillRect/>
          </a:stretch>
        </p:blipFill>
        <p:spPr bwMode="auto">
          <a:xfrm>
            <a:off x="0" y="0"/>
            <a:ext cx="9144000" cy="6858000"/>
          </a:xfrm>
          <a:prstGeom prst="rect">
            <a:avLst/>
          </a:prstGeom>
          <a:noFill/>
          <a:ln w="9525">
            <a:noFill/>
            <a:miter lim="800000"/>
            <a:headEnd/>
            <a:tailEnd/>
          </a:ln>
        </p:spPr>
      </p:pic>
      <p:sp>
        <p:nvSpPr>
          <p:cNvPr id="79874" name="Title 1"/>
          <p:cNvSpPr>
            <a:spLocks noGrp="1"/>
          </p:cNvSpPr>
          <p:nvPr>
            <p:ph type="title" idx="4294967295"/>
          </p:nvPr>
        </p:nvSpPr>
        <p:spPr>
          <a:xfrm>
            <a:off x="457200" y="0"/>
            <a:ext cx="8229600" cy="1143000"/>
          </a:xfrm>
        </p:spPr>
        <p:txBody>
          <a:bodyPr/>
          <a:lstStyle/>
          <a:p>
            <a:pPr eaLnBrk="1" hangingPunct="1"/>
            <a:r>
              <a:rPr lang="en-US" sz="5400" smtClean="0">
                <a:latin typeface="Blackadder ITC" charset="0"/>
              </a:rPr>
              <a:t>Lexington and Concord</a:t>
            </a:r>
          </a:p>
        </p:txBody>
      </p:sp>
      <p:sp>
        <p:nvSpPr>
          <p:cNvPr id="79875" name="Content Placeholder 2"/>
          <p:cNvSpPr>
            <a:spLocks noGrp="1"/>
          </p:cNvSpPr>
          <p:nvPr>
            <p:ph idx="4294967295"/>
          </p:nvPr>
        </p:nvSpPr>
        <p:spPr>
          <a:xfrm>
            <a:off x="381000" y="838200"/>
            <a:ext cx="8534400" cy="5943600"/>
          </a:xfrm>
          <a:solidFill>
            <a:schemeClr val="bg1">
              <a:alpha val="70979"/>
            </a:schemeClr>
          </a:solidFill>
        </p:spPr>
        <p:txBody>
          <a:bodyPr/>
          <a:lstStyle/>
          <a:p>
            <a:pPr eaLnBrk="1" hangingPunct="1">
              <a:buFontTx/>
              <a:buChar char="-"/>
            </a:pPr>
            <a:r>
              <a:rPr lang="en-US" sz="2300" dirty="0" smtClean="0">
                <a:latin typeface="Bookman Old Style" pitchFamily="84" charset="0"/>
              </a:rPr>
              <a:t>&gt; The British went to Concord, but when they go there, they found most of the military supplies were gone. </a:t>
            </a:r>
          </a:p>
          <a:p>
            <a:pPr eaLnBrk="1" hangingPunct="1"/>
            <a:r>
              <a:rPr lang="en-US" sz="2300" dirty="0" smtClean="0">
                <a:latin typeface="Bookman Old Style" pitchFamily="84" charset="0"/>
              </a:rPr>
              <a:t>The British then went to cross the North Bridge on the far side of town, but there they were stopped by 400 militia. </a:t>
            </a:r>
          </a:p>
          <a:p>
            <a:pPr eaLnBrk="1" hangingPunct="1"/>
            <a:r>
              <a:rPr lang="en-US" sz="2300" dirty="0" smtClean="0">
                <a:latin typeface="Bookman Old Style" pitchFamily="84" charset="0"/>
              </a:rPr>
              <a:t>A fight broke out, and the British retreated. </a:t>
            </a:r>
          </a:p>
          <a:p>
            <a:pPr eaLnBrk="1" hangingPunct="1"/>
            <a:r>
              <a:rPr lang="en-US" sz="2300" dirty="0" smtClean="0">
                <a:latin typeface="Bookman Old Style" pitchFamily="84" charset="0"/>
              </a:rPr>
              <a:t>The British headed back to Boston. On the way, Patriots hiding in barns, houses, and trees, fired on them. By the time they reached Boston, the British had lost 99 men, and 174 were wounded.</a:t>
            </a:r>
          </a:p>
          <a:p>
            <a:pPr eaLnBrk="1" hangingPunct="1"/>
            <a:r>
              <a:rPr lang="en-US" sz="2300" dirty="0" smtClean="0">
                <a:latin typeface="Bookman Old Style" pitchFamily="84" charset="0"/>
              </a:rPr>
              <a:t>News of the fighting spread across the colonies.</a:t>
            </a:r>
          </a:p>
          <a:p>
            <a:pPr eaLnBrk="1" hangingPunct="1"/>
            <a:r>
              <a:rPr lang="en-US" sz="2300" dirty="0" smtClean="0">
                <a:latin typeface="Bookman Old Style" pitchFamily="84" charset="0"/>
              </a:rPr>
              <a:t>Militia all over New England raced to help fight the British. By May, militia had surrounded Boston, trapping the British army inside. </a:t>
            </a:r>
            <a:endParaRPr lang="en-US" sz="2200" dirty="0" smtClean="0">
              <a:latin typeface="Bookman Old Style" pitchFamily="84" charset="0"/>
            </a:endParaRPr>
          </a:p>
          <a:p>
            <a:pPr eaLnBrk="1" hangingPunct="1">
              <a:buFont typeface="Arial" pitchFamily="84" charset="0"/>
              <a:buNone/>
            </a:pPr>
            <a:endParaRPr lang="en-US" sz="2200" dirty="0" smtClean="0">
              <a:latin typeface="Bookman Old Style" pitchFamily="84" charset="0"/>
            </a:endParaRPr>
          </a:p>
        </p:txBody>
      </p:sp>
      <p:sp>
        <p:nvSpPr>
          <p:cNvPr id="79876" name="Text Box 5"/>
          <p:cNvSpPr txBox="1">
            <a:spLocks noChangeArrowheads="1"/>
          </p:cNvSpPr>
          <p:nvPr/>
        </p:nvSpPr>
        <p:spPr bwMode="auto">
          <a:xfrm>
            <a:off x="0" y="6248400"/>
            <a:ext cx="9144000" cy="427038"/>
          </a:xfrm>
          <a:prstGeom prst="rect">
            <a:avLst/>
          </a:prstGeom>
          <a:solidFill>
            <a:srgbClr val="8F5821">
              <a:alpha val="76077"/>
            </a:srgbClr>
          </a:solidFill>
          <a:ln w="9525">
            <a:noFill/>
            <a:miter lim="800000"/>
            <a:headEnd/>
            <a:tailEnd/>
          </a:ln>
        </p:spPr>
        <p:txBody>
          <a:bodyPr>
            <a:prstTxWarp prst="textNoShape">
              <a:avLst/>
            </a:prstTxWarp>
            <a:spAutoFit/>
          </a:bodyPr>
          <a:lstStyle/>
          <a:p>
            <a:pPr algn="ctr">
              <a:spcBef>
                <a:spcPct val="50000"/>
              </a:spcBef>
            </a:pPr>
            <a:r>
              <a:rPr lang="en-US" sz="2200" b="1">
                <a:solidFill>
                  <a:schemeClr val="bg1"/>
                </a:solidFill>
              </a:rPr>
              <a:t>Were the battles at Lexington and Concord a success or failure?</a:t>
            </a:r>
            <a:endParaRPr lang="en-US" sz="180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1" name="Picture 3" descr="washington-crossing-the-delaware.jpg"/>
          <p:cNvPicPr>
            <a:picLocks noChangeAspect="1"/>
          </p:cNvPicPr>
          <p:nvPr/>
        </p:nvPicPr>
        <p:blipFill>
          <a:blip r:embed="rId3"/>
          <a:srcRect r="21892" b="21111"/>
          <a:stretch>
            <a:fillRect/>
          </a:stretch>
        </p:blipFill>
        <p:spPr bwMode="auto">
          <a:xfrm>
            <a:off x="0" y="0"/>
            <a:ext cx="9144000" cy="6858000"/>
          </a:xfrm>
          <a:prstGeom prst="rect">
            <a:avLst/>
          </a:prstGeom>
          <a:noFill/>
          <a:ln w="9525">
            <a:noFill/>
            <a:miter lim="800000"/>
            <a:headEnd/>
            <a:tailEnd/>
          </a:ln>
        </p:spPr>
      </p:pic>
      <p:sp>
        <p:nvSpPr>
          <p:cNvPr id="81922" name="Title 1"/>
          <p:cNvSpPr>
            <a:spLocks noGrp="1"/>
          </p:cNvSpPr>
          <p:nvPr>
            <p:ph type="title" idx="4294967295"/>
          </p:nvPr>
        </p:nvSpPr>
        <p:spPr>
          <a:xfrm>
            <a:off x="457200" y="0"/>
            <a:ext cx="8229600" cy="1143000"/>
          </a:xfrm>
        </p:spPr>
        <p:txBody>
          <a:bodyPr/>
          <a:lstStyle/>
          <a:p>
            <a:pPr eaLnBrk="1" hangingPunct="1"/>
            <a:r>
              <a:rPr lang="en-US" sz="5400" smtClean="0">
                <a:latin typeface="Blackadder ITC" charset="0"/>
              </a:rPr>
              <a:t>Battle of Bunker Hill</a:t>
            </a:r>
          </a:p>
        </p:txBody>
      </p:sp>
      <p:sp>
        <p:nvSpPr>
          <p:cNvPr id="81923" name="Content Placeholder 2"/>
          <p:cNvSpPr>
            <a:spLocks noGrp="1"/>
          </p:cNvSpPr>
          <p:nvPr>
            <p:ph idx="4294967295"/>
          </p:nvPr>
        </p:nvSpPr>
        <p:spPr>
          <a:xfrm>
            <a:off x="381000" y="838200"/>
            <a:ext cx="8534400" cy="5943600"/>
          </a:xfrm>
          <a:solidFill>
            <a:schemeClr val="bg1">
              <a:alpha val="70979"/>
            </a:schemeClr>
          </a:solidFill>
        </p:spPr>
        <p:txBody>
          <a:bodyPr/>
          <a:lstStyle/>
          <a:p>
            <a:pPr eaLnBrk="1" hangingPunct="1">
              <a:buFontTx/>
              <a:buChar char="-"/>
            </a:pPr>
            <a:r>
              <a:rPr lang="en-US" sz="2200" dirty="0" smtClean="0">
                <a:latin typeface="Bookman Old Style" pitchFamily="84" charset="0"/>
              </a:rPr>
              <a:t>&gt; During the </a:t>
            </a:r>
            <a:r>
              <a:rPr lang="en-US" sz="2200" b="1" dirty="0" smtClean="0">
                <a:latin typeface="Bookman Old Style" pitchFamily="84" charset="0"/>
              </a:rPr>
              <a:t>Second Continental Congress</a:t>
            </a:r>
            <a:r>
              <a:rPr lang="en-US" sz="2200" dirty="0" smtClean="0">
                <a:latin typeface="Bookman Old Style" pitchFamily="84" charset="0"/>
              </a:rPr>
              <a:t>, the Congress officially “adopted” the militia that had surrounded Boston. It was now called the Continental Army, and George Washington was made general. </a:t>
            </a:r>
          </a:p>
          <a:p>
            <a:pPr eaLnBrk="1" hangingPunct="1"/>
            <a:r>
              <a:rPr lang="en-US" sz="2200" dirty="0" smtClean="0">
                <a:latin typeface="Bookman Old Style" pitchFamily="84" charset="0"/>
              </a:rPr>
              <a:t>Before Washington could get to his new command, the British sent reinforcements to Boston. </a:t>
            </a:r>
          </a:p>
          <a:p>
            <a:pPr eaLnBrk="1" hangingPunct="1">
              <a:buFontTx/>
              <a:buChar char="-"/>
            </a:pPr>
            <a:r>
              <a:rPr lang="en-US" sz="2200" dirty="0" smtClean="0">
                <a:latin typeface="Bookman Old Style" pitchFamily="84" charset="0"/>
              </a:rPr>
              <a:t>The Continental Army was warned in advance, and dug into a hillside. When the </a:t>
            </a:r>
            <a:br>
              <a:rPr lang="en-US" sz="2200" dirty="0" smtClean="0">
                <a:latin typeface="Bookman Old Style" pitchFamily="84" charset="0"/>
              </a:rPr>
            </a:br>
            <a:r>
              <a:rPr lang="en-US" sz="2200" dirty="0" smtClean="0">
                <a:latin typeface="Bookman Old Style" pitchFamily="84" charset="0"/>
              </a:rPr>
              <a:t>British showed up, they </a:t>
            </a:r>
            <a:br>
              <a:rPr lang="en-US" sz="2200" dirty="0" smtClean="0">
                <a:latin typeface="Bookman Old Style" pitchFamily="84" charset="0"/>
              </a:rPr>
            </a:br>
            <a:r>
              <a:rPr lang="en-US" sz="2200" dirty="0" smtClean="0">
                <a:latin typeface="Bookman Old Style" pitchFamily="84" charset="0"/>
              </a:rPr>
              <a:t>had to fight an uphill </a:t>
            </a:r>
            <a:br>
              <a:rPr lang="en-US" sz="2200" dirty="0" smtClean="0">
                <a:latin typeface="Bookman Old Style" pitchFamily="84" charset="0"/>
              </a:rPr>
            </a:br>
            <a:r>
              <a:rPr lang="en-US" sz="2200" dirty="0" smtClean="0">
                <a:latin typeface="Bookman Old Style" pitchFamily="84" charset="0"/>
              </a:rPr>
              <a:t>battle. </a:t>
            </a:r>
          </a:p>
          <a:p>
            <a:pPr eaLnBrk="1" hangingPunct="1">
              <a:buFontTx/>
              <a:buChar char="-"/>
            </a:pPr>
            <a:r>
              <a:rPr lang="en-US" sz="2200" dirty="0" smtClean="0">
                <a:latin typeface="Bookman Old Style" pitchFamily="84" charset="0"/>
              </a:rPr>
              <a:t>&gt; The </a:t>
            </a:r>
            <a:r>
              <a:rPr lang="en-US" sz="2200" b="1" dirty="0" smtClean="0">
                <a:latin typeface="Bookman Old Style" pitchFamily="84" charset="0"/>
              </a:rPr>
              <a:t>Battle of Bunker </a:t>
            </a:r>
            <a:br>
              <a:rPr lang="en-US" sz="2200" b="1" dirty="0" smtClean="0">
                <a:latin typeface="Bookman Old Style" pitchFamily="84" charset="0"/>
              </a:rPr>
            </a:br>
            <a:r>
              <a:rPr lang="en-US" sz="2200" b="1" dirty="0" smtClean="0">
                <a:latin typeface="Bookman Old Style" pitchFamily="84" charset="0"/>
              </a:rPr>
              <a:t>Hill </a:t>
            </a:r>
            <a:r>
              <a:rPr lang="en-US" sz="2200" dirty="0" smtClean="0">
                <a:latin typeface="Bookman Old Style" pitchFamily="84" charset="0"/>
              </a:rPr>
              <a:t>was a huge victory </a:t>
            </a:r>
            <a:br>
              <a:rPr lang="en-US" sz="2200" dirty="0" smtClean="0">
                <a:latin typeface="Bookman Old Style" pitchFamily="84" charset="0"/>
              </a:rPr>
            </a:br>
            <a:r>
              <a:rPr lang="en-US" sz="2200" dirty="0" smtClean="0">
                <a:latin typeface="Bookman Old Style" pitchFamily="84" charset="0"/>
              </a:rPr>
              <a:t>for the Patriots. It </a:t>
            </a:r>
            <a:br>
              <a:rPr lang="en-US" sz="2200" dirty="0" smtClean="0">
                <a:latin typeface="Bookman Old Style" pitchFamily="84" charset="0"/>
              </a:rPr>
            </a:br>
            <a:r>
              <a:rPr lang="en-US" sz="2200" dirty="0" smtClean="0">
                <a:latin typeface="Bookman Old Style" pitchFamily="84" charset="0"/>
              </a:rPr>
              <a:t>showed the colonists </a:t>
            </a:r>
            <a:br>
              <a:rPr lang="en-US" sz="2200" dirty="0" smtClean="0">
                <a:latin typeface="Bookman Old Style" pitchFamily="84" charset="0"/>
              </a:rPr>
            </a:br>
            <a:r>
              <a:rPr lang="en-US" sz="2200" dirty="0" smtClean="0">
                <a:latin typeface="Bookman Old Style" pitchFamily="84" charset="0"/>
              </a:rPr>
              <a:t>could stand up to the </a:t>
            </a:r>
            <a:br>
              <a:rPr lang="en-US" sz="2200" dirty="0" smtClean="0">
                <a:latin typeface="Bookman Old Style" pitchFamily="84" charset="0"/>
              </a:rPr>
            </a:br>
            <a:r>
              <a:rPr lang="en-US" sz="2200" dirty="0" smtClean="0">
                <a:latin typeface="Bookman Old Style" pitchFamily="84" charset="0"/>
              </a:rPr>
              <a:t>British.</a:t>
            </a:r>
            <a:r>
              <a:rPr lang="en-US" sz="2300" dirty="0" smtClean="0">
                <a:latin typeface="Bookman Old Style" pitchFamily="84" charset="0"/>
              </a:rPr>
              <a:t> </a:t>
            </a:r>
            <a:endParaRPr lang="en-US" sz="2200" dirty="0" smtClean="0">
              <a:latin typeface="Bookman Old Style" pitchFamily="84" charset="0"/>
            </a:endParaRPr>
          </a:p>
        </p:txBody>
      </p:sp>
      <p:pic>
        <p:nvPicPr>
          <p:cNvPr id="81924" name="Picture 6" descr="SuperStock_900-123066"/>
          <p:cNvPicPr>
            <a:picLocks noChangeAspect="1" noChangeArrowheads="1"/>
          </p:cNvPicPr>
          <p:nvPr/>
        </p:nvPicPr>
        <p:blipFill>
          <a:blip r:embed="rId4"/>
          <a:srcRect l="3085"/>
          <a:stretch>
            <a:fillRect/>
          </a:stretch>
        </p:blipFill>
        <p:spPr bwMode="auto">
          <a:xfrm>
            <a:off x="4341813" y="3530600"/>
            <a:ext cx="4725987" cy="3162300"/>
          </a:xfrm>
          <a:prstGeom prst="rect">
            <a:avLst/>
          </a:prstGeom>
          <a:noFill/>
          <a:ln w="19050">
            <a:solidFill>
              <a:schemeClr val="tx1"/>
            </a:solidFill>
            <a:miter lim="800000"/>
            <a:headEnd/>
            <a:tailEnd/>
          </a:ln>
        </p:spPr>
      </p:pic>
      <p:sp>
        <p:nvSpPr>
          <p:cNvPr id="81925" name="AutoShape 7"/>
          <p:cNvSpPr>
            <a:spLocks noChangeArrowheads="1"/>
          </p:cNvSpPr>
          <p:nvPr/>
        </p:nvSpPr>
        <p:spPr bwMode="auto">
          <a:xfrm>
            <a:off x="4572000" y="3657600"/>
            <a:ext cx="1905000" cy="990600"/>
          </a:xfrm>
          <a:prstGeom prst="wedgeRoundRectCallout">
            <a:avLst>
              <a:gd name="adj1" fmla="val 70333"/>
              <a:gd name="adj2" fmla="val -23718"/>
              <a:gd name="adj3" fmla="val 16667"/>
            </a:avLst>
          </a:prstGeom>
          <a:solidFill>
            <a:schemeClr val="bg1"/>
          </a:solidFill>
          <a:ln w="9525">
            <a:solidFill>
              <a:schemeClr val="tx1"/>
            </a:solidFill>
            <a:miter lim="800000"/>
            <a:headEnd/>
            <a:tailEnd/>
          </a:ln>
        </p:spPr>
        <p:txBody>
          <a:bodyPr wrap="none" anchor="ctr">
            <a:prstTxWarp prst="textNoShape">
              <a:avLst/>
            </a:prstTxWarp>
          </a:bodyPr>
          <a:lstStyle/>
          <a:p>
            <a:pPr algn="ctr"/>
            <a:r>
              <a:rPr lang="en-US" sz="1800"/>
              <a:t>Don’t fire until you </a:t>
            </a:r>
            <a:br>
              <a:rPr lang="en-US" sz="1800"/>
            </a:br>
            <a:r>
              <a:rPr lang="en-US" sz="1800"/>
              <a:t>see the whites of </a:t>
            </a:r>
            <a:br>
              <a:rPr lang="en-US" sz="1800"/>
            </a:br>
            <a:r>
              <a:rPr lang="en-US" sz="1800"/>
              <a:t>their eyes!</a:t>
            </a:r>
          </a:p>
        </p:txBody>
      </p:sp>
      <p:sp>
        <p:nvSpPr>
          <p:cNvPr id="81926" name="Text Box 8"/>
          <p:cNvSpPr txBox="1">
            <a:spLocks noChangeArrowheads="1"/>
          </p:cNvSpPr>
          <p:nvPr/>
        </p:nvSpPr>
        <p:spPr bwMode="auto">
          <a:xfrm>
            <a:off x="4800600" y="6248400"/>
            <a:ext cx="1828800" cy="366713"/>
          </a:xfrm>
          <a:prstGeom prst="rect">
            <a:avLst/>
          </a:prstGeom>
          <a:solidFill>
            <a:schemeClr val="bg1"/>
          </a:solidFill>
          <a:ln w="9525">
            <a:noFill/>
            <a:miter lim="800000"/>
            <a:headEnd/>
            <a:tailEnd/>
          </a:ln>
        </p:spPr>
        <p:txBody>
          <a:bodyPr>
            <a:prstTxWarp prst="textNoShape">
              <a:avLst/>
            </a:prstTxWarp>
            <a:spAutoFit/>
          </a:bodyPr>
          <a:lstStyle/>
          <a:p>
            <a:pPr>
              <a:spcBef>
                <a:spcPct val="50000"/>
              </a:spcBef>
            </a:pPr>
            <a:r>
              <a:rPr lang="en-US" sz="1800"/>
              <a:t>William Prescott</a:t>
            </a:r>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69" name="Picture 3" descr="washington-crossing-the-delaware.jpg"/>
          <p:cNvPicPr>
            <a:picLocks noChangeAspect="1"/>
          </p:cNvPicPr>
          <p:nvPr/>
        </p:nvPicPr>
        <p:blipFill>
          <a:blip r:embed="rId3"/>
          <a:srcRect r="21892" b="21111"/>
          <a:stretch>
            <a:fillRect/>
          </a:stretch>
        </p:blipFill>
        <p:spPr bwMode="auto">
          <a:xfrm>
            <a:off x="0" y="0"/>
            <a:ext cx="9144000" cy="6858000"/>
          </a:xfrm>
          <a:prstGeom prst="rect">
            <a:avLst/>
          </a:prstGeom>
          <a:noFill/>
          <a:ln w="9525">
            <a:noFill/>
            <a:miter lim="800000"/>
            <a:headEnd/>
            <a:tailEnd/>
          </a:ln>
        </p:spPr>
      </p:pic>
      <p:sp>
        <p:nvSpPr>
          <p:cNvPr id="83970" name="Title 1"/>
          <p:cNvSpPr>
            <a:spLocks noGrp="1"/>
          </p:cNvSpPr>
          <p:nvPr>
            <p:ph type="title" idx="4294967295"/>
          </p:nvPr>
        </p:nvSpPr>
        <p:spPr>
          <a:xfrm>
            <a:off x="457200" y="0"/>
            <a:ext cx="8229600" cy="1143000"/>
          </a:xfrm>
        </p:spPr>
        <p:txBody>
          <a:bodyPr/>
          <a:lstStyle/>
          <a:p>
            <a:pPr eaLnBrk="1" hangingPunct="1"/>
            <a:r>
              <a:rPr lang="en-US" sz="5400" smtClean="0">
                <a:latin typeface="Blackadder ITC" charset="0"/>
              </a:rPr>
              <a:t>Independence</a:t>
            </a:r>
          </a:p>
        </p:txBody>
      </p:sp>
      <p:sp>
        <p:nvSpPr>
          <p:cNvPr id="83971" name="Content Placeholder 2"/>
          <p:cNvSpPr>
            <a:spLocks noGrp="1"/>
          </p:cNvSpPr>
          <p:nvPr>
            <p:ph idx="4294967295"/>
          </p:nvPr>
        </p:nvSpPr>
        <p:spPr>
          <a:xfrm>
            <a:off x="381000" y="838200"/>
            <a:ext cx="8534400" cy="5943600"/>
          </a:xfrm>
          <a:solidFill>
            <a:schemeClr val="bg1">
              <a:alpha val="70979"/>
            </a:schemeClr>
          </a:solidFill>
        </p:spPr>
        <p:txBody>
          <a:bodyPr/>
          <a:lstStyle/>
          <a:p>
            <a:pPr eaLnBrk="1" hangingPunct="1">
              <a:buFontTx/>
              <a:buChar char="-"/>
            </a:pPr>
            <a:r>
              <a:rPr lang="en-US" sz="2200" dirty="0" smtClean="0">
                <a:latin typeface="Bookman Old Style" pitchFamily="84" charset="0"/>
              </a:rPr>
              <a:t>By 1776, opinions had changed. Patriot leaders now didn’t want peace with Britain - they wanted independence. </a:t>
            </a:r>
          </a:p>
          <a:p>
            <a:pPr eaLnBrk="1" hangingPunct="1">
              <a:buFontTx/>
              <a:buChar char="-"/>
            </a:pPr>
            <a:r>
              <a:rPr lang="en-US" sz="2200" dirty="0" smtClean="0">
                <a:latin typeface="Bookman Old Style" pitchFamily="84" charset="0"/>
              </a:rPr>
              <a:t>As a last-ditch effort, the Continental Congress sent an </a:t>
            </a:r>
            <a:r>
              <a:rPr lang="en-US" sz="2200" b="1" dirty="0" smtClean="0">
                <a:latin typeface="Bookman Old Style" pitchFamily="84" charset="0"/>
              </a:rPr>
              <a:t>Olive Branch Petition </a:t>
            </a:r>
            <a:r>
              <a:rPr lang="en-US" sz="2200" dirty="0" smtClean="0">
                <a:latin typeface="Bookman Old Style" pitchFamily="84" charset="0"/>
              </a:rPr>
              <a:t>to King George III, to try to come to a peaceful agreement. </a:t>
            </a:r>
          </a:p>
          <a:p>
            <a:pPr eaLnBrk="1" hangingPunct="1"/>
            <a:r>
              <a:rPr lang="en-US" sz="2200" dirty="0" smtClean="0">
                <a:latin typeface="Bookman Old Style" pitchFamily="84" charset="0"/>
              </a:rPr>
              <a:t>King George III turned it down - the colonists had recently attacked Quebec, trying to get the French to rebel, too. George III said the colonists and British were now, </a:t>
            </a:r>
            <a:br>
              <a:rPr lang="en-US" sz="2200" dirty="0" smtClean="0">
                <a:latin typeface="Bookman Old Style" pitchFamily="84" charset="0"/>
              </a:rPr>
            </a:br>
            <a:r>
              <a:rPr lang="en-US" sz="2200" dirty="0" smtClean="0">
                <a:latin typeface="Bookman Old Style" pitchFamily="84" charset="0"/>
              </a:rPr>
              <a:t>“open and avowed </a:t>
            </a:r>
            <a:br>
              <a:rPr lang="en-US" sz="2200" dirty="0" smtClean="0">
                <a:latin typeface="Bookman Old Style" pitchFamily="84" charset="0"/>
              </a:rPr>
            </a:br>
            <a:r>
              <a:rPr lang="en-US" sz="2200" dirty="0" smtClean="0">
                <a:latin typeface="Bookman Old Style" pitchFamily="84" charset="0"/>
              </a:rPr>
              <a:t>enemies.”</a:t>
            </a:r>
          </a:p>
          <a:p>
            <a:pPr eaLnBrk="1" hangingPunct="1"/>
            <a:r>
              <a:rPr lang="en-US" sz="2200" dirty="0" smtClean="0">
                <a:latin typeface="Bookman Old Style" pitchFamily="84" charset="0"/>
              </a:rPr>
              <a:t>Now cut off from Britain, </a:t>
            </a:r>
            <a:br>
              <a:rPr lang="en-US" sz="2200" dirty="0" smtClean="0">
                <a:latin typeface="Bookman Old Style" pitchFamily="84" charset="0"/>
              </a:rPr>
            </a:br>
            <a:r>
              <a:rPr lang="en-US" sz="2200" dirty="0" smtClean="0">
                <a:latin typeface="Bookman Old Style" pitchFamily="84" charset="0"/>
              </a:rPr>
              <a:t>the colonists began to act </a:t>
            </a:r>
            <a:br>
              <a:rPr lang="en-US" sz="2200" dirty="0" smtClean="0">
                <a:latin typeface="Bookman Old Style" pitchFamily="84" charset="0"/>
              </a:rPr>
            </a:br>
            <a:r>
              <a:rPr lang="en-US" sz="2200" dirty="0" smtClean="0">
                <a:latin typeface="Bookman Old Style" pitchFamily="84" charset="0"/>
              </a:rPr>
              <a:t>more like an independent </a:t>
            </a:r>
            <a:br>
              <a:rPr lang="en-US" sz="2200" dirty="0" smtClean="0">
                <a:latin typeface="Bookman Old Style" pitchFamily="84" charset="0"/>
              </a:rPr>
            </a:br>
            <a:r>
              <a:rPr lang="en-US" sz="2200" dirty="0" smtClean="0">
                <a:latin typeface="Bookman Old Style" pitchFamily="84" charset="0"/>
              </a:rPr>
              <a:t>government. They created </a:t>
            </a:r>
            <a:br>
              <a:rPr lang="en-US" sz="2200" dirty="0" smtClean="0">
                <a:latin typeface="Bookman Old Style" pitchFamily="84" charset="0"/>
              </a:rPr>
            </a:br>
            <a:r>
              <a:rPr lang="en-US" sz="2200" dirty="0" smtClean="0">
                <a:latin typeface="Bookman Old Style" pitchFamily="84" charset="0"/>
              </a:rPr>
              <a:t>a Navy, and Marine Corps, </a:t>
            </a:r>
            <a:br>
              <a:rPr lang="en-US" sz="2200" dirty="0" smtClean="0">
                <a:latin typeface="Bookman Old Style" pitchFamily="84" charset="0"/>
              </a:rPr>
            </a:br>
            <a:r>
              <a:rPr lang="en-US" sz="2200" dirty="0" smtClean="0">
                <a:latin typeface="Bookman Old Style" pitchFamily="84" charset="0"/>
              </a:rPr>
              <a:t>and started raiding </a:t>
            </a:r>
            <a:br>
              <a:rPr lang="en-US" sz="2200" dirty="0" smtClean="0">
                <a:latin typeface="Bookman Old Style" pitchFamily="84" charset="0"/>
              </a:rPr>
            </a:br>
            <a:r>
              <a:rPr lang="en-US" sz="2200" dirty="0" smtClean="0">
                <a:latin typeface="Bookman Old Style" pitchFamily="84" charset="0"/>
              </a:rPr>
              <a:t>British ships. </a:t>
            </a:r>
          </a:p>
          <a:p>
            <a:pPr eaLnBrk="1" hangingPunct="1">
              <a:buFont typeface="Arial" pitchFamily="84" charset="0"/>
              <a:buNone/>
            </a:pPr>
            <a:endParaRPr lang="en-US" sz="2200" dirty="0" smtClean="0">
              <a:latin typeface="Bookman Old Style" pitchFamily="84" charset="0"/>
            </a:endParaRPr>
          </a:p>
        </p:txBody>
      </p:sp>
      <p:pic>
        <p:nvPicPr>
          <p:cNvPr id="83972" name="Picture 9" descr="gc-old-american-flag"/>
          <p:cNvPicPr>
            <a:picLocks noChangeAspect="1" noChangeArrowheads="1"/>
          </p:cNvPicPr>
          <p:nvPr/>
        </p:nvPicPr>
        <p:blipFill>
          <a:blip r:embed="rId4"/>
          <a:srcRect l="2000" t="4532" r="2000" b="3500"/>
          <a:stretch>
            <a:fillRect/>
          </a:stretch>
        </p:blipFill>
        <p:spPr bwMode="auto">
          <a:xfrm>
            <a:off x="4572000" y="3733800"/>
            <a:ext cx="4495800" cy="297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7" name="Picture 3" descr="washington-crossing-the-delaware.jpg"/>
          <p:cNvPicPr>
            <a:picLocks noChangeAspect="1"/>
          </p:cNvPicPr>
          <p:nvPr/>
        </p:nvPicPr>
        <p:blipFill>
          <a:blip r:embed="rId3"/>
          <a:srcRect r="21892" b="21111"/>
          <a:stretch>
            <a:fillRect/>
          </a:stretch>
        </p:blipFill>
        <p:spPr bwMode="auto">
          <a:xfrm>
            <a:off x="0" y="0"/>
            <a:ext cx="9144000" cy="6858000"/>
          </a:xfrm>
          <a:prstGeom prst="rect">
            <a:avLst/>
          </a:prstGeom>
          <a:noFill/>
          <a:ln w="9525">
            <a:noFill/>
            <a:miter lim="800000"/>
            <a:headEnd/>
            <a:tailEnd/>
          </a:ln>
        </p:spPr>
      </p:pic>
      <p:sp>
        <p:nvSpPr>
          <p:cNvPr id="86018" name="Title 1"/>
          <p:cNvSpPr>
            <a:spLocks noGrp="1"/>
          </p:cNvSpPr>
          <p:nvPr>
            <p:ph type="title" idx="4294967295"/>
          </p:nvPr>
        </p:nvSpPr>
        <p:spPr>
          <a:xfrm>
            <a:off x="457200" y="0"/>
            <a:ext cx="8229600" cy="1143000"/>
          </a:xfrm>
        </p:spPr>
        <p:txBody>
          <a:bodyPr/>
          <a:lstStyle/>
          <a:p>
            <a:pPr eaLnBrk="1" hangingPunct="1"/>
            <a:r>
              <a:rPr lang="en-US" sz="5400" smtClean="0">
                <a:latin typeface="Blackadder ITC" charset="0"/>
              </a:rPr>
              <a:t>Common Sense</a:t>
            </a:r>
          </a:p>
        </p:txBody>
      </p:sp>
      <p:sp>
        <p:nvSpPr>
          <p:cNvPr id="86019" name="Content Placeholder 2"/>
          <p:cNvSpPr>
            <a:spLocks noGrp="1"/>
          </p:cNvSpPr>
          <p:nvPr>
            <p:ph idx="4294967295"/>
          </p:nvPr>
        </p:nvSpPr>
        <p:spPr>
          <a:xfrm>
            <a:off x="381000" y="838200"/>
            <a:ext cx="8534400" cy="5943600"/>
          </a:xfrm>
          <a:solidFill>
            <a:schemeClr val="bg1">
              <a:alpha val="70979"/>
            </a:schemeClr>
          </a:solidFill>
        </p:spPr>
        <p:txBody>
          <a:bodyPr/>
          <a:lstStyle/>
          <a:p>
            <a:pPr eaLnBrk="1" hangingPunct="1">
              <a:buFontTx/>
              <a:buChar char="-"/>
            </a:pPr>
            <a:r>
              <a:rPr lang="en-US" sz="2200" dirty="0" smtClean="0">
                <a:latin typeface="Bookman Old Style" pitchFamily="84" charset="0"/>
              </a:rPr>
              <a:t>&gt; In January 1776, Thomas Paine wrote </a:t>
            </a:r>
            <a:r>
              <a:rPr lang="en-US" sz="2200" b="1" i="1" dirty="0" smtClean="0">
                <a:latin typeface="Bookman Old Style" pitchFamily="84" charset="0"/>
              </a:rPr>
              <a:t>Common Sense</a:t>
            </a:r>
            <a:r>
              <a:rPr lang="en-US" sz="2200" dirty="0" smtClean="0">
                <a:latin typeface="Bookman Old Style" pitchFamily="84" charset="0"/>
              </a:rPr>
              <a:t>, a pamphlet talking about how the British government was corrupt, and that George III was a tyrant. </a:t>
            </a:r>
          </a:p>
          <a:p>
            <a:pPr eaLnBrk="1" hangingPunct="1"/>
            <a:r>
              <a:rPr lang="en-US" sz="2200" dirty="0" smtClean="0">
                <a:latin typeface="Bookman Old Style" pitchFamily="84" charset="0"/>
              </a:rPr>
              <a:t>Three months later, 100,000 copies had been sold. More and more colonists wanted independence. </a:t>
            </a:r>
          </a:p>
          <a:p>
            <a:pPr eaLnBrk="1" hangingPunct="1"/>
            <a:r>
              <a:rPr lang="en-US" sz="2200" dirty="0" smtClean="0">
                <a:latin typeface="Bookman Old Style" pitchFamily="84" charset="0"/>
              </a:rPr>
              <a:t>In early July, a committee including </a:t>
            </a:r>
            <a:r>
              <a:rPr lang="en-US" sz="2200" b="1" dirty="0" smtClean="0">
                <a:latin typeface="Bookman Old Style" pitchFamily="84" charset="0"/>
              </a:rPr>
              <a:t>John Adams, Ben Franklin, Roger Sherman, and Thomas Jefferson</a:t>
            </a:r>
            <a:r>
              <a:rPr lang="en-US" sz="2200" dirty="0" smtClean="0">
                <a:latin typeface="Bookman Old Style" pitchFamily="84" charset="0"/>
              </a:rPr>
              <a:t> submitted a document that Jefferson had written. </a:t>
            </a:r>
          </a:p>
          <a:p>
            <a:pPr eaLnBrk="1" hangingPunct="1">
              <a:buFont typeface="Arial" pitchFamily="84" charset="0"/>
              <a:buNone/>
            </a:pPr>
            <a:r>
              <a:rPr lang="en-US" sz="2200" dirty="0" smtClean="0">
                <a:latin typeface="Bookman Old Style" pitchFamily="84" charset="0"/>
              </a:rPr>
              <a:t>-  &gt; July 4th, 1776 - The </a:t>
            </a:r>
            <a:br>
              <a:rPr lang="en-US" sz="2200" dirty="0" smtClean="0">
                <a:latin typeface="Bookman Old Style" pitchFamily="84" charset="0"/>
              </a:rPr>
            </a:br>
            <a:r>
              <a:rPr lang="en-US" sz="2200" dirty="0" smtClean="0">
                <a:latin typeface="Bookman Old Style" pitchFamily="84" charset="0"/>
              </a:rPr>
              <a:t>Continental Congress </a:t>
            </a:r>
            <a:br>
              <a:rPr lang="en-US" sz="2200" dirty="0" smtClean="0">
                <a:latin typeface="Bookman Old Style" pitchFamily="84" charset="0"/>
              </a:rPr>
            </a:br>
            <a:r>
              <a:rPr lang="en-US" sz="2200" dirty="0" smtClean="0">
                <a:latin typeface="Bookman Old Style" pitchFamily="84" charset="0"/>
              </a:rPr>
              <a:t>issued this </a:t>
            </a:r>
            <a:r>
              <a:rPr lang="en-US" sz="2200" b="1" dirty="0" smtClean="0">
                <a:latin typeface="Bookman Old Style" pitchFamily="84" charset="0"/>
              </a:rPr>
              <a:t>Declaration </a:t>
            </a:r>
            <a:br>
              <a:rPr lang="en-US" sz="2200" b="1" dirty="0" smtClean="0">
                <a:latin typeface="Bookman Old Style" pitchFamily="84" charset="0"/>
              </a:rPr>
            </a:br>
            <a:r>
              <a:rPr lang="en-US" sz="2200" b="1" dirty="0" smtClean="0">
                <a:latin typeface="Bookman Old Style" pitchFamily="84" charset="0"/>
              </a:rPr>
              <a:t>of Independence, </a:t>
            </a:r>
            <a:br>
              <a:rPr lang="en-US" sz="2200" b="1" dirty="0" smtClean="0">
                <a:latin typeface="Bookman Old Style" pitchFamily="84" charset="0"/>
              </a:rPr>
            </a:br>
            <a:r>
              <a:rPr lang="en-US" sz="2200" dirty="0" smtClean="0">
                <a:latin typeface="Bookman Old Style" pitchFamily="84" charset="0"/>
              </a:rPr>
              <a:t>stating that they were </a:t>
            </a:r>
            <a:br>
              <a:rPr lang="en-US" sz="2200" dirty="0" smtClean="0">
                <a:latin typeface="Bookman Old Style" pitchFamily="84" charset="0"/>
              </a:rPr>
            </a:br>
            <a:r>
              <a:rPr lang="en-US" sz="2200" dirty="0" smtClean="0">
                <a:latin typeface="Bookman Old Style" pitchFamily="84" charset="0"/>
              </a:rPr>
              <a:t>now the United States of </a:t>
            </a:r>
            <a:br>
              <a:rPr lang="en-US" sz="2200" dirty="0" smtClean="0">
                <a:latin typeface="Bookman Old Style" pitchFamily="84" charset="0"/>
              </a:rPr>
            </a:br>
            <a:r>
              <a:rPr lang="en-US" sz="2200" dirty="0" smtClean="0">
                <a:latin typeface="Bookman Old Style" pitchFamily="84" charset="0"/>
              </a:rPr>
              <a:t>America. </a:t>
            </a:r>
          </a:p>
        </p:txBody>
      </p:sp>
      <p:pic>
        <p:nvPicPr>
          <p:cNvPr id="86020" name="Picture 6" descr="thomas_paine-common_sense"/>
          <p:cNvPicPr>
            <a:picLocks noChangeAspect="1" noChangeArrowheads="1"/>
          </p:cNvPicPr>
          <p:nvPr/>
        </p:nvPicPr>
        <p:blipFill>
          <a:blip r:embed="rId4"/>
          <a:srcRect/>
          <a:stretch>
            <a:fillRect/>
          </a:stretch>
        </p:blipFill>
        <p:spPr bwMode="auto">
          <a:xfrm>
            <a:off x="4343400" y="3733800"/>
            <a:ext cx="449580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5" name="Picture 3" descr="washington-crossing-the-delaware.jpg"/>
          <p:cNvPicPr>
            <a:picLocks noChangeAspect="1"/>
          </p:cNvPicPr>
          <p:nvPr/>
        </p:nvPicPr>
        <p:blipFill>
          <a:blip r:embed="rId3"/>
          <a:srcRect r="21892" b="21111"/>
          <a:stretch>
            <a:fillRect/>
          </a:stretch>
        </p:blipFill>
        <p:spPr bwMode="auto">
          <a:xfrm>
            <a:off x="0" y="0"/>
            <a:ext cx="9144000" cy="6858000"/>
          </a:xfrm>
          <a:prstGeom prst="rect">
            <a:avLst/>
          </a:prstGeom>
          <a:noFill/>
          <a:ln w="9525">
            <a:noFill/>
            <a:miter lim="800000"/>
            <a:headEnd/>
            <a:tailEnd/>
          </a:ln>
        </p:spPr>
      </p:pic>
      <p:sp>
        <p:nvSpPr>
          <p:cNvPr id="88066" name="Title 1"/>
          <p:cNvSpPr>
            <a:spLocks noGrp="1"/>
          </p:cNvSpPr>
          <p:nvPr>
            <p:ph type="title" idx="4294967295"/>
          </p:nvPr>
        </p:nvSpPr>
        <p:spPr>
          <a:xfrm>
            <a:off x="457200" y="0"/>
            <a:ext cx="8229600" cy="1143000"/>
          </a:xfrm>
        </p:spPr>
        <p:txBody>
          <a:bodyPr/>
          <a:lstStyle/>
          <a:p>
            <a:pPr eaLnBrk="1" hangingPunct="1"/>
            <a:r>
              <a:rPr lang="en-US" sz="5400" smtClean="0">
                <a:latin typeface="Blackadder ITC" charset="0"/>
              </a:rPr>
              <a:t>Valley Forge</a:t>
            </a:r>
          </a:p>
        </p:txBody>
      </p:sp>
      <p:sp>
        <p:nvSpPr>
          <p:cNvPr id="88067" name="Content Placeholder 2"/>
          <p:cNvSpPr>
            <a:spLocks noGrp="1"/>
          </p:cNvSpPr>
          <p:nvPr>
            <p:ph idx="4294967295"/>
          </p:nvPr>
        </p:nvSpPr>
        <p:spPr>
          <a:xfrm>
            <a:off x="381000" y="838200"/>
            <a:ext cx="8534400" cy="5943600"/>
          </a:xfrm>
          <a:solidFill>
            <a:schemeClr val="bg1">
              <a:alpha val="70979"/>
            </a:schemeClr>
          </a:solidFill>
        </p:spPr>
        <p:txBody>
          <a:bodyPr/>
          <a:lstStyle/>
          <a:p>
            <a:pPr eaLnBrk="1" hangingPunct="1">
              <a:buFontTx/>
              <a:buChar char="-"/>
            </a:pPr>
            <a:r>
              <a:rPr lang="en-US" sz="2200" dirty="0" smtClean="0">
                <a:latin typeface="Bookman Old Style" pitchFamily="84" charset="0"/>
              </a:rPr>
              <a:t>&gt; During the winter of 1777-78, the Continental Army faced huge problems, especially at Valley Forge.  </a:t>
            </a:r>
          </a:p>
          <a:p>
            <a:pPr eaLnBrk="1" hangingPunct="1">
              <a:buFontTx/>
              <a:buChar char="-"/>
            </a:pPr>
            <a:r>
              <a:rPr lang="en-US" sz="2200" dirty="0" smtClean="0">
                <a:latin typeface="Bookman Old Style" pitchFamily="84" charset="0"/>
              </a:rPr>
              <a:t>&gt; The army lacked food, clothing, and other supplies. </a:t>
            </a:r>
          </a:p>
          <a:p>
            <a:pPr eaLnBrk="1" hangingPunct="1"/>
            <a:r>
              <a:rPr lang="en-US" sz="2200" dirty="0" smtClean="0">
                <a:latin typeface="Bookman Old Style" pitchFamily="84" charset="0"/>
              </a:rPr>
              <a:t>“Our troops are in general almost naked and…in starving condition. All my men except 18 are unfit for duty for want of shoes, stockings, and shirts…Poor Jack has…made up his blanket into a vest and breeches. If I did not fear [freezing], I should be tempted to do the same”</a:t>
            </a:r>
          </a:p>
          <a:p>
            <a:pPr eaLnBrk="1" hangingPunct="1">
              <a:buFont typeface="Arial" pitchFamily="84" charset="0"/>
              <a:buNone/>
            </a:pPr>
            <a:r>
              <a:rPr lang="en-US" sz="1800" dirty="0" smtClean="0">
                <a:latin typeface="Bookman Old Style" pitchFamily="84" charset="0"/>
              </a:rPr>
              <a:t>           Colonel Henry Livingston</a:t>
            </a:r>
            <a:endParaRPr lang="en-US" sz="2100" dirty="0" smtClean="0">
              <a:latin typeface="Bookman Old Style" pitchFamily="84" charset="0"/>
            </a:endParaRPr>
          </a:p>
          <a:p>
            <a:pPr eaLnBrk="1" hangingPunct="1"/>
            <a:r>
              <a:rPr lang="en-US" sz="2200" dirty="0" smtClean="0">
                <a:latin typeface="Bookman Old Style" pitchFamily="84" charset="0"/>
              </a:rPr>
              <a:t>Valley Forge was one of </a:t>
            </a:r>
            <a:br>
              <a:rPr lang="en-US" sz="2200" dirty="0" smtClean="0">
                <a:latin typeface="Bookman Old Style" pitchFamily="84" charset="0"/>
              </a:rPr>
            </a:br>
            <a:r>
              <a:rPr lang="en-US" sz="2200" dirty="0" smtClean="0">
                <a:latin typeface="Bookman Old Style" pitchFamily="84" charset="0"/>
              </a:rPr>
              <a:t>the darkest hours in the </a:t>
            </a:r>
            <a:br>
              <a:rPr lang="en-US" sz="2200" dirty="0" smtClean="0">
                <a:latin typeface="Bookman Old Style" pitchFamily="84" charset="0"/>
              </a:rPr>
            </a:br>
            <a:r>
              <a:rPr lang="en-US" sz="2200" dirty="0" smtClean="0">
                <a:latin typeface="Bookman Old Style" pitchFamily="84" charset="0"/>
              </a:rPr>
              <a:t>war for the patriots. </a:t>
            </a:r>
            <a:br>
              <a:rPr lang="en-US" sz="2200" dirty="0" smtClean="0">
                <a:latin typeface="Bookman Old Style" pitchFamily="84" charset="0"/>
              </a:rPr>
            </a:br>
            <a:r>
              <a:rPr lang="en-US" sz="2200" dirty="0" smtClean="0">
                <a:latin typeface="Bookman Old Style" pitchFamily="84" charset="0"/>
              </a:rPr>
              <a:t>Many colonists worried </a:t>
            </a:r>
            <a:br>
              <a:rPr lang="en-US" sz="2200" dirty="0" smtClean="0">
                <a:latin typeface="Bookman Old Style" pitchFamily="84" charset="0"/>
              </a:rPr>
            </a:br>
            <a:r>
              <a:rPr lang="en-US" sz="2200" dirty="0" smtClean="0">
                <a:latin typeface="Bookman Old Style" pitchFamily="84" charset="0"/>
              </a:rPr>
              <a:t>that they would lose </a:t>
            </a:r>
            <a:br>
              <a:rPr lang="en-US" sz="2200" dirty="0" smtClean="0">
                <a:latin typeface="Bookman Old Style" pitchFamily="84" charset="0"/>
              </a:rPr>
            </a:br>
            <a:r>
              <a:rPr lang="en-US" sz="2200" dirty="0" smtClean="0">
                <a:latin typeface="Bookman Old Style" pitchFamily="84" charset="0"/>
              </a:rPr>
              <a:t>the war.</a:t>
            </a:r>
          </a:p>
        </p:txBody>
      </p:sp>
      <p:pic>
        <p:nvPicPr>
          <p:cNvPr id="88068" name="Picture 6" descr="VF4"/>
          <p:cNvPicPr>
            <a:picLocks noChangeAspect="1" noChangeArrowheads="1"/>
          </p:cNvPicPr>
          <p:nvPr/>
        </p:nvPicPr>
        <p:blipFill>
          <a:blip r:embed="rId4"/>
          <a:srcRect l="5280" t="15359" r="24001" b="23360"/>
          <a:stretch>
            <a:fillRect/>
          </a:stretch>
        </p:blipFill>
        <p:spPr bwMode="auto">
          <a:xfrm>
            <a:off x="4427538" y="3765550"/>
            <a:ext cx="4640262" cy="3014663"/>
          </a:xfrm>
          <a:prstGeom prst="rect">
            <a:avLst/>
          </a:prstGeom>
          <a:noFill/>
          <a:ln w="19050">
            <a:solidFill>
              <a:schemeClr val="tx1"/>
            </a:solid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3" name="Picture 3" descr="washington-crossing-the-delaware.jpg"/>
          <p:cNvPicPr>
            <a:picLocks noChangeAspect="1"/>
          </p:cNvPicPr>
          <p:nvPr/>
        </p:nvPicPr>
        <p:blipFill>
          <a:blip r:embed="rId3"/>
          <a:srcRect r="21892" b="21111"/>
          <a:stretch>
            <a:fillRect/>
          </a:stretch>
        </p:blipFill>
        <p:spPr bwMode="auto">
          <a:xfrm>
            <a:off x="0" y="0"/>
            <a:ext cx="9144000" cy="6858000"/>
          </a:xfrm>
          <a:prstGeom prst="rect">
            <a:avLst/>
          </a:prstGeom>
          <a:noFill/>
          <a:ln w="9525">
            <a:noFill/>
            <a:miter lim="800000"/>
            <a:headEnd/>
            <a:tailEnd/>
          </a:ln>
        </p:spPr>
      </p:pic>
      <p:sp>
        <p:nvSpPr>
          <p:cNvPr id="90114" name="Title 1"/>
          <p:cNvSpPr>
            <a:spLocks noGrp="1"/>
          </p:cNvSpPr>
          <p:nvPr>
            <p:ph type="title" idx="4294967295"/>
          </p:nvPr>
        </p:nvSpPr>
        <p:spPr>
          <a:xfrm>
            <a:off x="457200" y="0"/>
            <a:ext cx="8229600" cy="1143000"/>
          </a:xfrm>
        </p:spPr>
        <p:txBody>
          <a:bodyPr/>
          <a:lstStyle/>
          <a:p>
            <a:pPr eaLnBrk="1" hangingPunct="1"/>
            <a:r>
              <a:rPr lang="en-US" sz="5400" smtClean="0">
                <a:latin typeface="Blackadder ITC" charset="0"/>
              </a:rPr>
              <a:t>The Opposing Sides</a:t>
            </a:r>
          </a:p>
        </p:txBody>
      </p:sp>
      <p:sp>
        <p:nvSpPr>
          <p:cNvPr id="90115" name="Content Placeholder 2"/>
          <p:cNvSpPr>
            <a:spLocks noGrp="1"/>
          </p:cNvSpPr>
          <p:nvPr>
            <p:ph idx="4294967295"/>
          </p:nvPr>
        </p:nvSpPr>
        <p:spPr>
          <a:xfrm>
            <a:off x="76200" y="838200"/>
            <a:ext cx="4419600" cy="5943600"/>
          </a:xfrm>
          <a:solidFill>
            <a:schemeClr val="bg1">
              <a:alpha val="70979"/>
            </a:schemeClr>
          </a:solidFill>
        </p:spPr>
        <p:txBody>
          <a:bodyPr/>
          <a:lstStyle/>
          <a:p>
            <a:pPr eaLnBrk="1" hangingPunct="1">
              <a:buFontTx/>
              <a:buNone/>
            </a:pPr>
            <a:r>
              <a:rPr lang="en-US" sz="2200" b="1" smtClean="0">
                <a:latin typeface="Bookman Old Style" pitchFamily="84" charset="0"/>
              </a:rPr>
              <a:t>Colonial Advantages</a:t>
            </a:r>
          </a:p>
          <a:p>
            <a:pPr eaLnBrk="1" hangingPunct="1">
              <a:buFontTx/>
              <a:buChar char="-"/>
            </a:pPr>
            <a:r>
              <a:rPr lang="en-US" sz="2200" smtClean="0">
                <a:latin typeface="Bookman Old Style" pitchFamily="84" charset="0"/>
              </a:rPr>
              <a:t>Fighting on home ground</a:t>
            </a:r>
          </a:p>
          <a:p>
            <a:pPr eaLnBrk="1" hangingPunct="1">
              <a:buFontTx/>
              <a:buChar char="-"/>
            </a:pPr>
            <a:r>
              <a:rPr lang="en-US" sz="2200" smtClean="0">
                <a:latin typeface="Bookman Old Style" pitchFamily="84" charset="0"/>
              </a:rPr>
              <a:t>Good decisions by generals</a:t>
            </a:r>
          </a:p>
          <a:p>
            <a:pPr eaLnBrk="1" hangingPunct="1">
              <a:buFontTx/>
              <a:buChar char="-"/>
            </a:pPr>
            <a:r>
              <a:rPr lang="en-US" sz="2200" smtClean="0">
                <a:latin typeface="Bookman Old Style" pitchFamily="84" charset="0"/>
              </a:rPr>
              <a:t>Fighting for rights, freedoms</a:t>
            </a:r>
          </a:p>
          <a:p>
            <a:pPr eaLnBrk="1" hangingPunct="1">
              <a:buFontTx/>
              <a:buChar char="-"/>
            </a:pPr>
            <a:r>
              <a:rPr lang="en-US" sz="2200" smtClean="0">
                <a:latin typeface="Bookman Old Style" pitchFamily="84" charset="0"/>
              </a:rPr>
              <a:t>French alliance</a:t>
            </a:r>
          </a:p>
          <a:p>
            <a:pPr eaLnBrk="1" hangingPunct="1">
              <a:buFontTx/>
              <a:buNone/>
            </a:pPr>
            <a:endParaRPr lang="en-US" sz="2200" smtClean="0">
              <a:latin typeface="Bookman Old Style" pitchFamily="84" charset="0"/>
            </a:endParaRPr>
          </a:p>
          <a:p>
            <a:pPr eaLnBrk="1" hangingPunct="1">
              <a:buFontTx/>
              <a:buNone/>
            </a:pPr>
            <a:r>
              <a:rPr lang="en-US" sz="2200" b="1" smtClean="0">
                <a:latin typeface="Bookman Old Style" pitchFamily="84" charset="0"/>
              </a:rPr>
              <a:t>Colonial Disadvantages</a:t>
            </a:r>
          </a:p>
          <a:p>
            <a:pPr eaLnBrk="1" hangingPunct="1">
              <a:buFontTx/>
              <a:buChar char="-"/>
            </a:pPr>
            <a:r>
              <a:rPr lang="en-US" sz="2200" smtClean="0">
                <a:latin typeface="Bookman Old Style" pitchFamily="84" charset="0"/>
              </a:rPr>
              <a:t>Untrained soldiers</a:t>
            </a:r>
          </a:p>
          <a:p>
            <a:pPr eaLnBrk="1" hangingPunct="1">
              <a:buFontTx/>
              <a:buChar char="-"/>
            </a:pPr>
            <a:r>
              <a:rPr lang="en-US" sz="2200" smtClean="0">
                <a:latin typeface="Bookman Old Style" pitchFamily="84" charset="0"/>
              </a:rPr>
              <a:t>Small army</a:t>
            </a:r>
          </a:p>
          <a:p>
            <a:pPr eaLnBrk="1" hangingPunct="1">
              <a:buFontTx/>
              <a:buChar char="-"/>
            </a:pPr>
            <a:r>
              <a:rPr lang="en-US" sz="2200" smtClean="0">
                <a:latin typeface="Bookman Old Style" pitchFamily="84" charset="0"/>
              </a:rPr>
              <a:t>Food and ammo shortages</a:t>
            </a:r>
          </a:p>
          <a:p>
            <a:pPr eaLnBrk="1" hangingPunct="1">
              <a:buFontTx/>
              <a:buChar char="-"/>
            </a:pPr>
            <a:r>
              <a:rPr lang="en-US" sz="2200" smtClean="0">
                <a:latin typeface="Bookman Old Style" pitchFamily="84" charset="0"/>
              </a:rPr>
              <a:t>Weak and divided central</a:t>
            </a:r>
            <a:br>
              <a:rPr lang="en-US" sz="2200" smtClean="0">
                <a:latin typeface="Bookman Old Style" pitchFamily="84" charset="0"/>
              </a:rPr>
            </a:br>
            <a:r>
              <a:rPr lang="en-US" sz="2200" smtClean="0">
                <a:latin typeface="Bookman Old Style" pitchFamily="84" charset="0"/>
              </a:rPr>
              <a:t>government. </a:t>
            </a:r>
          </a:p>
        </p:txBody>
      </p:sp>
      <p:sp>
        <p:nvSpPr>
          <p:cNvPr id="90116" name="Content Placeholder 2"/>
          <p:cNvSpPr>
            <a:spLocks/>
          </p:cNvSpPr>
          <p:nvPr/>
        </p:nvSpPr>
        <p:spPr bwMode="auto">
          <a:xfrm>
            <a:off x="4648200" y="838200"/>
            <a:ext cx="4419600" cy="5943600"/>
          </a:xfrm>
          <a:prstGeom prst="rect">
            <a:avLst/>
          </a:prstGeom>
          <a:solidFill>
            <a:schemeClr val="bg1">
              <a:alpha val="70979"/>
            </a:schemeClr>
          </a:solidFill>
          <a:ln w="9525">
            <a:noFill/>
            <a:miter lim="800000"/>
            <a:headEnd/>
            <a:tailEnd/>
          </a:ln>
        </p:spPr>
        <p:txBody>
          <a:bodyPr>
            <a:prstTxWarp prst="textNoShape">
              <a:avLst/>
            </a:prstTxWarp>
          </a:bodyPr>
          <a:lstStyle/>
          <a:p>
            <a:pPr marL="342900" indent="-342900">
              <a:spcBef>
                <a:spcPct val="20000"/>
              </a:spcBef>
            </a:pPr>
            <a:r>
              <a:rPr lang="en-US" sz="2200" b="1">
                <a:latin typeface="Bookman Old Style" pitchFamily="84" charset="0"/>
              </a:rPr>
              <a:t>British Advantages</a:t>
            </a:r>
          </a:p>
          <a:p>
            <a:pPr marL="342900" indent="-342900">
              <a:spcBef>
                <a:spcPct val="20000"/>
              </a:spcBef>
              <a:buFontTx/>
              <a:buChar char="-"/>
            </a:pPr>
            <a:r>
              <a:rPr lang="en-US" sz="2200">
                <a:latin typeface="Bookman Old Style" pitchFamily="84" charset="0"/>
              </a:rPr>
              <a:t>Well-trained, well-supplied army and navy</a:t>
            </a:r>
          </a:p>
          <a:p>
            <a:pPr marL="342900" indent="-342900">
              <a:spcBef>
                <a:spcPct val="20000"/>
              </a:spcBef>
              <a:buFontTx/>
              <a:buChar char="-"/>
            </a:pPr>
            <a:r>
              <a:rPr lang="en-US" sz="2200">
                <a:latin typeface="Bookman Old Style" pitchFamily="84" charset="0"/>
              </a:rPr>
              <a:t>Plenty of resources</a:t>
            </a:r>
          </a:p>
          <a:p>
            <a:pPr marL="342900" indent="-342900">
              <a:spcBef>
                <a:spcPct val="20000"/>
              </a:spcBef>
              <a:buFontTx/>
              <a:buChar char="-"/>
            </a:pPr>
            <a:r>
              <a:rPr lang="en-US" sz="2200">
                <a:latin typeface="Bookman Old Style" pitchFamily="84" charset="0"/>
              </a:rPr>
              <a:t>Strong central government</a:t>
            </a:r>
          </a:p>
          <a:p>
            <a:pPr marL="342900" indent="-342900">
              <a:spcBef>
                <a:spcPct val="20000"/>
              </a:spcBef>
            </a:pPr>
            <a:endParaRPr lang="en-US" sz="2200">
              <a:latin typeface="Bookman Old Style" pitchFamily="84" charset="0"/>
            </a:endParaRPr>
          </a:p>
          <a:p>
            <a:pPr marL="342900" indent="-342900">
              <a:spcBef>
                <a:spcPct val="20000"/>
              </a:spcBef>
            </a:pPr>
            <a:r>
              <a:rPr lang="en-US" sz="2200" b="1">
                <a:latin typeface="Bookman Old Style" pitchFamily="84" charset="0"/>
              </a:rPr>
              <a:t>British Disadvantages</a:t>
            </a:r>
          </a:p>
          <a:p>
            <a:pPr marL="342900" indent="-342900">
              <a:spcBef>
                <a:spcPct val="20000"/>
              </a:spcBef>
              <a:buFontTx/>
              <a:buChar char="-"/>
            </a:pPr>
            <a:r>
              <a:rPr lang="en-US" sz="2200">
                <a:latin typeface="Bookman Old Style" pitchFamily="84" charset="0"/>
              </a:rPr>
              <a:t>Fighting in unfamiliar, hostile territory</a:t>
            </a:r>
          </a:p>
          <a:p>
            <a:pPr marL="342900" indent="-342900">
              <a:spcBef>
                <a:spcPct val="20000"/>
              </a:spcBef>
              <a:buFontTx/>
              <a:buChar char="-"/>
            </a:pPr>
            <a:r>
              <a:rPr lang="en-US" sz="2200">
                <a:latin typeface="Bookman Old Style" pitchFamily="84" charset="0"/>
              </a:rPr>
              <a:t>Fighting far away from Britain and reinforcements</a:t>
            </a:r>
          </a:p>
          <a:p>
            <a:pPr marL="342900" indent="-342900">
              <a:spcBef>
                <a:spcPct val="20000"/>
              </a:spcBef>
              <a:buFontTx/>
              <a:buChar char="-"/>
            </a:pPr>
            <a:r>
              <a:rPr lang="en-US" sz="2200">
                <a:latin typeface="Bookman Old Style" pitchFamily="84" charset="0"/>
              </a:rPr>
              <a:t>Troops indifferent - many didn’t care if they won or lost. </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1" name="Picture 3" descr="washington-crossing-the-delaware.jpg"/>
          <p:cNvPicPr>
            <a:picLocks noChangeAspect="1"/>
          </p:cNvPicPr>
          <p:nvPr/>
        </p:nvPicPr>
        <p:blipFill>
          <a:blip r:embed="rId3"/>
          <a:srcRect r="21892" b="21111"/>
          <a:stretch>
            <a:fillRect/>
          </a:stretch>
        </p:blipFill>
        <p:spPr bwMode="auto">
          <a:xfrm>
            <a:off x="0" y="0"/>
            <a:ext cx="9144000" cy="6858000"/>
          </a:xfrm>
          <a:prstGeom prst="rect">
            <a:avLst/>
          </a:prstGeom>
          <a:noFill/>
          <a:ln w="9525">
            <a:noFill/>
            <a:miter lim="800000"/>
            <a:headEnd/>
            <a:tailEnd/>
          </a:ln>
        </p:spPr>
      </p:pic>
      <p:sp>
        <p:nvSpPr>
          <p:cNvPr id="92162" name="Title 1"/>
          <p:cNvSpPr>
            <a:spLocks noGrp="1"/>
          </p:cNvSpPr>
          <p:nvPr>
            <p:ph type="title" idx="4294967295"/>
          </p:nvPr>
        </p:nvSpPr>
        <p:spPr>
          <a:xfrm>
            <a:off x="457200" y="0"/>
            <a:ext cx="8229600" cy="1143000"/>
          </a:xfrm>
        </p:spPr>
        <p:txBody>
          <a:bodyPr/>
          <a:lstStyle/>
          <a:p>
            <a:pPr eaLnBrk="1" hangingPunct="1"/>
            <a:r>
              <a:rPr lang="en-US" sz="5400" smtClean="0">
                <a:latin typeface="Blackadder ITC" charset="0"/>
              </a:rPr>
              <a:t>War Spreads</a:t>
            </a:r>
          </a:p>
        </p:txBody>
      </p:sp>
      <p:sp>
        <p:nvSpPr>
          <p:cNvPr id="92163" name="Content Placeholder 2"/>
          <p:cNvSpPr>
            <a:spLocks noGrp="1"/>
          </p:cNvSpPr>
          <p:nvPr>
            <p:ph idx="4294967295"/>
          </p:nvPr>
        </p:nvSpPr>
        <p:spPr>
          <a:xfrm>
            <a:off x="381000" y="838200"/>
            <a:ext cx="8534400" cy="5943600"/>
          </a:xfrm>
          <a:solidFill>
            <a:schemeClr val="bg1">
              <a:alpha val="70979"/>
            </a:schemeClr>
          </a:solidFill>
        </p:spPr>
        <p:txBody>
          <a:bodyPr/>
          <a:lstStyle/>
          <a:p>
            <a:pPr eaLnBrk="1" hangingPunct="1">
              <a:buFontTx/>
              <a:buChar char="-"/>
            </a:pPr>
            <a:r>
              <a:rPr lang="en-US" sz="2200" dirty="0" smtClean="0">
                <a:latin typeface="Bookman Old Style" pitchFamily="84" charset="0"/>
              </a:rPr>
              <a:t>&gt; One important British leader was General Howe. He thought the British could win quickly if they did 2 things.</a:t>
            </a:r>
          </a:p>
          <a:p>
            <a:pPr eaLnBrk="1" hangingPunct="1">
              <a:buFontTx/>
              <a:buChar char="-"/>
            </a:pPr>
            <a:r>
              <a:rPr lang="en-US" sz="2200" dirty="0" smtClean="0">
                <a:latin typeface="Bookman Old Style" pitchFamily="84" charset="0"/>
              </a:rPr>
              <a:t>&gt; 1. Build up British troops in New York (separating New England from the southern colonies)</a:t>
            </a:r>
          </a:p>
          <a:p>
            <a:pPr eaLnBrk="1" hangingPunct="1">
              <a:buFontTx/>
              <a:buChar char="-"/>
            </a:pPr>
            <a:r>
              <a:rPr lang="en-US" sz="2200" dirty="0" smtClean="0">
                <a:latin typeface="Bookman Old Style" pitchFamily="84" charset="0"/>
              </a:rPr>
              <a:t>&gt; 2. Convince colonial leaders to join </a:t>
            </a:r>
            <a:br>
              <a:rPr lang="en-US" sz="2200" dirty="0" smtClean="0">
                <a:latin typeface="Bookman Old Style" pitchFamily="84" charset="0"/>
              </a:rPr>
            </a:br>
            <a:r>
              <a:rPr lang="en-US" sz="2200" dirty="0" smtClean="0">
                <a:latin typeface="Bookman Old Style" pitchFamily="84" charset="0"/>
              </a:rPr>
              <a:t>the British in return for a pardon. </a:t>
            </a:r>
            <a:endParaRPr lang="en-US" sz="2400" dirty="0" smtClean="0">
              <a:latin typeface="Bookman Old Style" pitchFamily="84" charset="0"/>
            </a:endParaRPr>
          </a:p>
          <a:p>
            <a:pPr eaLnBrk="1" hangingPunct="1"/>
            <a:r>
              <a:rPr lang="en-US" sz="2200" dirty="0" smtClean="0">
                <a:latin typeface="Bookman Old Style" pitchFamily="84" charset="0"/>
              </a:rPr>
              <a:t>The colonial leaders knew that </a:t>
            </a:r>
            <a:br>
              <a:rPr lang="en-US" sz="2200" dirty="0" smtClean="0">
                <a:latin typeface="Bookman Old Style" pitchFamily="84" charset="0"/>
              </a:rPr>
            </a:br>
            <a:r>
              <a:rPr lang="en-US" sz="2200" dirty="0" smtClean="0">
                <a:latin typeface="Bookman Old Style" pitchFamily="84" charset="0"/>
              </a:rPr>
              <a:t>Howe didn’t have the authority </a:t>
            </a:r>
            <a:br>
              <a:rPr lang="en-US" sz="2200" dirty="0" smtClean="0">
                <a:latin typeface="Bookman Old Style" pitchFamily="84" charset="0"/>
              </a:rPr>
            </a:br>
            <a:r>
              <a:rPr lang="en-US" sz="2200" dirty="0" smtClean="0">
                <a:latin typeface="Bookman Old Style" pitchFamily="84" charset="0"/>
              </a:rPr>
              <a:t>to pardon them, and didn’t fall for it. </a:t>
            </a:r>
          </a:p>
          <a:p>
            <a:pPr eaLnBrk="1" hangingPunct="1"/>
            <a:r>
              <a:rPr lang="en-US" sz="2200" dirty="0" smtClean="0">
                <a:latin typeface="Bookman Old Style" pitchFamily="84" charset="0"/>
              </a:rPr>
              <a:t>However, they knew they had to </a:t>
            </a:r>
            <a:br>
              <a:rPr lang="en-US" sz="2200" dirty="0" smtClean="0">
                <a:latin typeface="Bookman Old Style" pitchFamily="84" charset="0"/>
              </a:rPr>
            </a:br>
            <a:r>
              <a:rPr lang="en-US" sz="2200" dirty="0" smtClean="0">
                <a:latin typeface="Bookman Old Style" pitchFamily="84" charset="0"/>
              </a:rPr>
              <a:t>defend New York.</a:t>
            </a:r>
          </a:p>
          <a:p>
            <a:pPr eaLnBrk="1" hangingPunct="1"/>
            <a:r>
              <a:rPr lang="en-US" sz="2200" dirty="0" smtClean="0">
                <a:latin typeface="Bookman Old Style" pitchFamily="84" charset="0"/>
              </a:rPr>
              <a:t>Washington and the Continental </a:t>
            </a:r>
            <a:br>
              <a:rPr lang="en-US" sz="2200" dirty="0" smtClean="0">
                <a:latin typeface="Bookman Old Style" pitchFamily="84" charset="0"/>
              </a:rPr>
            </a:br>
            <a:r>
              <a:rPr lang="en-US" sz="2200" dirty="0" smtClean="0">
                <a:latin typeface="Bookman Old Style" pitchFamily="84" charset="0"/>
              </a:rPr>
              <a:t>Army were sent to defend New </a:t>
            </a:r>
            <a:br>
              <a:rPr lang="en-US" sz="2200" dirty="0" smtClean="0">
                <a:latin typeface="Bookman Old Style" pitchFamily="84" charset="0"/>
              </a:rPr>
            </a:br>
            <a:r>
              <a:rPr lang="en-US" sz="2200" dirty="0" smtClean="0">
                <a:latin typeface="Bookman Old Style" pitchFamily="84" charset="0"/>
              </a:rPr>
              <a:t>York City. </a:t>
            </a:r>
          </a:p>
        </p:txBody>
      </p:sp>
      <p:pic>
        <p:nvPicPr>
          <p:cNvPr id="92164" name="Picture 6" descr="george_washington13"/>
          <p:cNvPicPr>
            <a:picLocks noChangeAspect="1" noChangeArrowheads="1"/>
          </p:cNvPicPr>
          <p:nvPr/>
        </p:nvPicPr>
        <p:blipFill>
          <a:blip r:embed="rId4"/>
          <a:srcRect/>
          <a:stretch>
            <a:fillRect/>
          </a:stretch>
        </p:blipFill>
        <p:spPr bwMode="auto">
          <a:xfrm>
            <a:off x="5895975" y="2019300"/>
            <a:ext cx="3171825" cy="476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09" name="Picture 3" descr="washington-crossing-the-delaware.jpg"/>
          <p:cNvPicPr>
            <a:picLocks noChangeAspect="1"/>
          </p:cNvPicPr>
          <p:nvPr/>
        </p:nvPicPr>
        <p:blipFill>
          <a:blip r:embed="rId3"/>
          <a:srcRect r="21892" b="21111"/>
          <a:stretch>
            <a:fillRect/>
          </a:stretch>
        </p:blipFill>
        <p:spPr bwMode="auto">
          <a:xfrm>
            <a:off x="0" y="0"/>
            <a:ext cx="9144000" cy="6858000"/>
          </a:xfrm>
          <a:prstGeom prst="rect">
            <a:avLst/>
          </a:prstGeom>
          <a:noFill/>
          <a:ln w="9525">
            <a:noFill/>
            <a:miter lim="800000"/>
            <a:headEnd/>
            <a:tailEnd/>
          </a:ln>
        </p:spPr>
      </p:pic>
      <p:sp>
        <p:nvSpPr>
          <p:cNvPr id="94210" name="Title 1"/>
          <p:cNvSpPr>
            <a:spLocks noGrp="1"/>
          </p:cNvSpPr>
          <p:nvPr>
            <p:ph type="title" idx="4294967295"/>
          </p:nvPr>
        </p:nvSpPr>
        <p:spPr>
          <a:xfrm>
            <a:off x="457200" y="0"/>
            <a:ext cx="8229600" cy="1143000"/>
          </a:xfrm>
        </p:spPr>
        <p:txBody>
          <a:bodyPr/>
          <a:lstStyle/>
          <a:p>
            <a:pPr eaLnBrk="1" hangingPunct="1"/>
            <a:r>
              <a:rPr lang="en-US" sz="5400" smtClean="0">
                <a:latin typeface="Blackadder ITC" charset="0"/>
              </a:rPr>
              <a:t>War Spreads</a:t>
            </a:r>
          </a:p>
        </p:txBody>
      </p:sp>
      <p:sp>
        <p:nvSpPr>
          <p:cNvPr id="94211" name="Content Placeholder 2"/>
          <p:cNvSpPr>
            <a:spLocks noGrp="1"/>
          </p:cNvSpPr>
          <p:nvPr>
            <p:ph idx="4294967295"/>
          </p:nvPr>
        </p:nvSpPr>
        <p:spPr>
          <a:xfrm>
            <a:off x="381000" y="838200"/>
            <a:ext cx="8534400" cy="5943600"/>
          </a:xfrm>
          <a:solidFill>
            <a:schemeClr val="bg1">
              <a:alpha val="70979"/>
            </a:schemeClr>
          </a:solidFill>
        </p:spPr>
        <p:txBody>
          <a:bodyPr/>
          <a:lstStyle/>
          <a:p>
            <a:pPr eaLnBrk="1" hangingPunct="1">
              <a:buFontTx/>
              <a:buChar char="-"/>
            </a:pPr>
            <a:r>
              <a:rPr lang="en-US" sz="2600" dirty="0" smtClean="0">
                <a:latin typeface="Bookman Old Style" pitchFamily="84" charset="0"/>
              </a:rPr>
              <a:t>&gt; Washington and the Continental Army lost the battle for New York. The British captured New York City and used it as their headquarters for the rest of the war. </a:t>
            </a:r>
          </a:p>
          <a:p>
            <a:pPr eaLnBrk="1" hangingPunct="1"/>
            <a:r>
              <a:rPr lang="en-US" sz="2600" dirty="0" smtClean="0">
                <a:latin typeface="Bookman Old Style" pitchFamily="84" charset="0"/>
              </a:rPr>
              <a:t>Next, Washington expected the British to follow, and continue to fight the Continental Army. </a:t>
            </a:r>
          </a:p>
          <a:p>
            <a:pPr eaLnBrk="1" hangingPunct="1"/>
            <a:r>
              <a:rPr lang="en-US" sz="2600" dirty="0" smtClean="0">
                <a:latin typeface="Bookman Old Style" pitchFamily="84" charset="0"/>
              </a:rPr>
              <a:t>Instead, the British moved south, aiming to take Philadelphia, where the Continental Congress was meeting. </a:t>
            </a:r>
          </a:p>
          <a:p>
            <a:pPr eaLnBrk="1" hangingPunct="1"/>
            <a:r>
              <a:rPr lang="en-US" sz="2600" dirty="0" smtClean="0">
                <a:latin typeface="Bookman Old Style" pitchFamily="84" charset="0"/>
              </a:rPr>
              <a:t>Washington and Co. managed to beat the British to Philadelphia. </a:t>
            </a:r>
          </a:p>
          <a:p>
            <a:pPr eaLnBrk="1" hangingPunct="1"/>
            <a:r>
              <a:rPr lang="en-US" sz="2600" dirty="0" smtClean="0">
                <a:latin typeface="Bookman Old Style" pitchFamily="84" charset="0"/>
              </a:rPr>
              <a:t>The British were forced to hunker down in New Jersey for the majority of the winter months.</a:t>
            </a:r>
            <a:r>
              <a:rPr lang="en-US" sz="2200" dirty="0" smtClean="0">
                <a:latin typeface="Bookman Old Style" pitchFamily="84" charset="0"/>
              </a:rPr>
              <a:t> </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7" name="Picture 3" descr="washington-crossing-the-delaware.jpg"/>
          <p:cNvPicPr>
            <a:picLocks noChangeAspect="1"/>
          </p:cNvPicPr>
          <p:nvPr/>
        </p:nvPicPr>
        <p:blipFill>
          <a:blip r:embed="rId3"/>
          <a:srcRect r="21892" b="21111"/>
          <a:stretch>
            <a:fillRect/>
          </a:stretch>
        </p:blipFill>
        <p:spPr bwMode="auto">
          <a:xfrm>
            <a:off x="0" y="0"/>
            <a:ext cx="9144000" cy="6858000"/>
          </a:xfrm>
          <a:prstGeom prst="rect">
            <a:avLst/>
          </a:prstGeom>
          <a:noFill/>
          <a:ln w="9525">
            <a:noFill/>
            <a:miter lim="800000"/>
            <a:headEnd/>
            <a:tailEnd/>
          </a:ln>
        </p:spPr>
      </p:pic>
      <p:sp>
        <p:nvSpPr>
          <p:cNvPr id="96258" name="Title 1"/>
          <p:cNvSpPr>
            <a:spLocks noGrp="1"/>
          </p:cNvSpPr>
          <p:nvPr>
            <p:ph type="title" idx="4294967295"/>
          </p:nvPr>
        </p:nvSpPr>
        <p:spPr>
          <a:xfrm>
            <a:off x="457200" y="0"/>
            <a:ext cx="8229600" cy="1143000"/>
          </a:xfrm>
        </p:spPr>
        <p:txBody>
          <a:bodyPr/>
          <a:lstStyle/>
          <a:p>
            <a:pPr eaLnBrk="1" hangingPunct="1"/>
            <a:r>
              <a:rPr lang="en-US" sz="5400" smtClean="0">
                <a:latin typeface="Blackadder ITC" charset="0"/>
              </a:rPr>
              <a:t>War Spreads</a:t>
            </a:r>
          </a:p>
        </p:txBody>
      </p:sp>
      <p:sp>
        <p:nvSpPr>
          <p:cNvPr id="96259" name="Content Placeholder 2"/>
          <p:cNvSpPr>
            <a:spLocks noGrp="1"/>
          </p:cNvSpPr>
          <p:nvPr>
            <p:ph idx="4294967295"/>
          </p:nvPr>
        </p:nvSpPr>
        <p:spPr>
          <a:xfrm>
            <a:off x="381000" y="838200"/>
            <a:ext cx="8534400" cy="5943600"/>
          </a:xfrm>
          <a:solidFill>
            <a:schemeClr val="bg1">
              <a:alpha val="70979"/>
            </a:schemeClr>
          </a:solidFill>
        </p:spPr>
        <p:txBody>
          <a:bodyPr/>
          <a:lstStyle/>
          <a:p>
            <a:pPr eaLnBrk="1" hangingPunct="1">
              <a:buFontTx/>
              <a:buChar char="-"/>
            </a:pPr>
            <a:r>
              <a:rPr lang="en-US" sz="2600" dirty="0" smtClean="0">
                <a:latin typeface="Bookman Old Style" pitchFamily="84" charset="0"/>
              </a:rPr>
              <a:t>&gt; Washington wanted to attack the British when they weren’t expecting it…and no one expected an attack during the winter.</a:t>
            </a:r>
          </a:p>
          <a:p>
            <a:pPr eaLnBrk="1" hangingPunct="1">
              <a:buFontTx/>
              <a:buChar char="-"/>
            </a:pPr>
            <a:r>
              <a:rPr lang="en-US" sz="2600" dirty="0" smtClean="0">
                <a:latin typeface="Bookman Old Style" pitchFamily="84" charset="0"/>
              </a:rPr>
              <a:t>&gt; Washington and Co. crossed the Delaware river on December 25, 1776. </a:t>
            </a:r>
          </a:p>
          <a:p>
            <a:pPr eaLnBrk="1" hangingPunct="1"/>
            <a:r>
              <a:rPr lang="en-US" sz="2600" dirty="0" smtClean="0">
                <a:latin typeface="Bookman Old Style" pitchFamily="84" charset="0"/>
              </a:rPr>
              <a:t>Washington had two minor victories in New Jersey, which were great for morale.</a:t>
            </a:r>
            <a:endParaRPr lang="en-US" sz="2200" dirty="0" smtClean="0">
              <a:latin typeface="Bookman Old Style" pitchFamily="84" charset="0"/>
            </a:endParaRPr>
          </a:p>
        </p:txBody>
      </p:sp>
      <p:pic>
        <p:nvPicPr>
          <p:cNvPr id="96260" name="Picture 6" descr="wctd"/>
          <p:cNvPicPr>
            <a:picLocks noChangeAspect="1" noChangeArrowheads="1"/>
          </p:cNvPicPr>
          <p:nvPr/>
        </p:nvPicPr>
        <p:blipFill>
          <a:blip r:embed="rId4"/>
          <a:srcRect t="28043" b="16640"/>
          <a:stretch>
            <a:fillRect/>
          </a:stretch>
        </p:blipFill>
        <p:spPr bwMode="auto">
          <a:xfrm>
            <a:off x="0" y="3886200"/>
            <a:ext cx="9144000" cy="297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3" descr="washington-crossing-the-delaware.jpg"/>
          <p:cNvPicPr>
            <a:picLocks noChangeAspect="1"/>
          </p:cNvPicPr>
          <p:nvPr/>
        </p:nvPicPr>
        <p:blipFill>
          <a:blip r:embed="rId2"/>
          <a:srcRect r="21892" b="21111"/>
          <a:stretch>
            <a:fillRect/>
          </a:stretch>
        </p:blipFill>
        <p:spPr bwMode="auto">
          <a:xfrm>
            <a:off x="0" y="0"/>
            <a:ext cx="9144000" cy="6858000"/>
          </a:xfrm>
          <a:prstGeom prst="rect">
            <a:avLst/>
          </a:prstGeom>
          <a:noFill/>
          <a:ln w="9525">
            <a:noFill/>
            <a:miter lim="800000"/>
            <a:headEnd/>
            <a:tailEnd/>
          </a:ln>
        </p:spPr>
      </p:pic>
      <p:sp>
        <p:nvSpPr>
          <p:cNvPr id="20482" name="Title 1"/>
          <p:cNvSpPr>
            <a:spLocks noGrp="1"/>
          </p:cNvSpPr>
          <p:nvPr>
            <p:ph type="title"/>
          </p:nvPr>
        </p:nvSpPr>
        <p:spPr>
          <a:xfrm>
            <a:off x="457200" y="0"/>
            <a:ext cx="8229600" cy="1143000"/>
          </a:xfrm>
        </p:spPr>
        <p:txBody>
          <a:bodyPr/>
          <a:lstStyle/>
          <a:p>
            <a:pPr eaLnBrk="1" hangingPunct="1"/>
            <a:r>
              <a:rPr lang="en-US" sz="5400" dirty="0" smtClean="0">
                <a:latin typeface="Blackadder ITC" charset="0"/>
              </a:rPr>
              <a:t>Jamestown</a:t>
            </a:r>
          </a:p>
        </p:txBody>
      </p:sp>
      <p:sp>
        <p:nvSpPr>
          <p:cNvPr id="20483" name="Content Placeholder 2"/>
          <p:cNvSpPr>
            <a:spLocks noGrp="1"/>
          </p:cNvSpPr>
          <p:nvPr>
            <p:ph idx="1"/>
          </p:nvPr>
        </p:nvSpPr>
        <p:spPr>
          <a:xfrm>
            <a:off x="457200" y="914400"/>
            <a:ext cx="8458200" cy="5791200"/>
          </a:xfrm>
          <a:solidFill>
            <a:schemeClr val="bg1">
              <a:alpha val="70979"/>
            </a:schemeClr>
          </a:solidFill>
        </p:spPr>
        <p:txBody>
          <a:bodyPr/>
          <a:lstStyle/>
          <a:p>
            <a:pPr eaLnBrk="1" hangingPunct="1">
              <a:buFont typeface="Arial" pitchFamily="84" charset="0"/>
              <a:buNone/>
            </a:pPr>
            <a:r>
              <a:rPr lang="en-US" sz="2200" dirty="0" smtClean="0">
                <a:latin typeface="Bookman Old Style" pitchFamily="84" charset="0"/>
              </a:rPr>
              <a:t>- &gt;  After the failure of Roanoke, the next attempt at an English colony was </a:t>
            </a:r>
            <a:r>
              <a:rPr lang="en-US" sz="2200" b="1" i="1" dirty="0" smtClean="0">
                <a:latin typeface="Bookman Old Style" pitchFamily="84" charset="0"/>
              </a:rPr>
              <a:t>Jamestown</a:t>
            </a:r>
            <a:r>
              <a:rPr lang="en-US" sz="2200" dirty="0" smtClean="0">
                <a:latin typeface="Bookman Old Style" pitchFamily="84" charset="0"/>
              </a:rPr>
              <a:t>, also established in the Virginia colony. </a:t>
            </a:r>
          </a:p>
          <a:p>
            <a:pPr eaLnBrk="1" hangingPunct="1"/>
            <a:r>
              <a:rPr lang="en-US" sz="2200" dirty="0" smtClean="0">
                <a:latin typeface="Bookman Old Style" pitchFamily="84" charset="0"/>
              </a:rPr>
              <a:t>The Jamestown settlers ran into problems immediately.</a:t>
            </a:r>
          </a:p>
          <a:p>
            <a:pPr eaLnBrk="1" hangingPunct="1"/>
            <a:r>
              <a:rPr lang="en-US" sz="2200" dirty="0" smtClean="0">
                <a:latin typeface="Bookman Old Style" pitchFamily="84" charset="0"/>
              </a:rPr>
              <a:t>They settled on swampy land – not good for crops or for buildings, but swarming with mosquitoes.</a:t>
            </a:r>
          </a:p>
          <a:p>
            <a:pPr eaLnBrk="1" hangingPunct="1"/>
            <a:r>
              <a:rPr lang="en-US" sz="2200" dirty="0" smtClean="0">
                <a:latin typeface="Bookman Old Style" pitchFamily="84" charset="0"/>
              </a:rPr>
              <a:t>None of the colonists knew anything about raising crops or livestock. </a:t>
            </a:r>
          </a:p>
          <a:p>
            <a:pPr eaLnBrk="1" hangingPunct="1"/>
            <a:r>
              <a:rPr lang="en-US" sz="2200" dirty="0" smtClean="0">
                <a:latin typeface="Bookman Old Style" pitchFamily="84" charset="0"/>
              </a:rPr>
              <a:t>The Jamestown government</a:t>
            </a:r>
            <a:br>
              <a:rPr lang="en-US" sz="2200" dirty="0" smtClean="0">
                <a:latin typeface="Bookman Old Style" pitchFamily="84" charset="0"/>
              </a:rPr>
            </a:br>
            <a:r>
              <a:rPr lang="en-US" sz="2200" dirty="0" smtClean="0">
                <a:latin typeface="Bookman Old Style" pitchFamily="84" charset="0"/>
              </a:rPr>
              <a:t>could not decide on anything.</a:t>
            </a:r>
          </a:p>
          <a:p>
            <a:pPr eaLnBrk="1" hangingPunct="1">
              <a:buFontTx/>
              <a:buChar char="-"/>
            </a:pPr>
            <a:r>
              <a:rPr lang="en-US" sz="2200" dirty="0" smtClean="0">
                <a:latin typeface="Bookman Old Style" pitchFamily="84" charset="0"/>
              </a:rPr>
              <a:t>&gt; Lawlessness, sickness, and </a:t>
            </a:r>
            <a:br>
              <a:rPr lang="en-US" sz="2200" dirty="0" smtClean="0">
                <a:latin typeface="Bookman Old Style" pitchFamily="84" charset="0"/>
              </a:rPr>
            </a:br>
            <a:r>
              <a:rPr lang="en-US" sz="2200" dirty="0" smtClean="0">
                <a:latin typeface="Bookman Old Style" pitchFamily="84" charset="0"/>
              </a:rPr>
              <a:t>food shortages all affected</a:t>
            </a:r>
            <a:br>
              <a:rPr lang="en-US" sz="2200" dirty="0" smtClean="0">
                <a:latin typeface="Bookman Old Style" pitchFamily="84" charset="0"/>
              </a:rPr>
            </a:br>
            <a:r>
              <a:rPr lang="en-US" sz="2200" dirty="0" smtClean="0">
                <a:latin typeface="Bookman Old Style" pitchFamily="84" charset="0"/>
              </a:rPr>
              <a:t>the colony.</a:t>
            </a:r>
          </a:p>
          <a:p>
            <a:pPr eaLnBrk="1" hangingPunct="1">
              <a:buFontTx/>
              <a:buChar char="-"/>
            </a:pPr>
            <a:r>
              <a:rPr lang="en-US" sz="2200" dirty="0" smtClean="0">
                <a:latin typeface="Bookman Old Style" pitchFamily="84" charset="0"/>
              </a:rPr>
              <a:t>By the end of the first year, of</a:t>
            </a:r>
            <a:br>
              <a:rPr lang="en-US" sz="2200" dirty="0" smtClean="0">
                <a:latin typeface="Bookman Old Style" pitchFamily="84" charset="0"/>
              </a:rPr>
            </a:br>
            <a:r>
              <a:rPr lang="en-US" sz="2200" dirty="0" smtClean="0">
                <a:latin typeface="Bookman Old Style" pitchFamily="84" charset="0"/>
              </a:rPr>
              <a:t>200 original colonists, only </a:t>
            </a:r>
            <a:br>
              <a:rPr lang="en-US" sz="2200" dirty="0" smtClean="0">
                <a:latin typeface="Bookman Old Style" pitchFamily="84" charset="0"/>
              </a:rPr>
            </a:br>
            <a:r>
              <a:rPr lang="en-US" sz="2200" dirty="0" smtClean="0">
                <a:latin typeface="Bookman Old Style" pitchFamily="84" charset="0"/>
              </a:rPr>
              <a:t>53 were still alive.   </a:t>
            </a:r>
          </a:p>
        </p:txBody>
      </p:sp>
      <p:pic>
        <p:nvPicPr>
          <p:cNvPr id="20484" name="Picture 5" descr="arriving-jamestown.jpg"/>
          <p:cNvPicPr>
            <a:picLocks noChangeAspect="1"/>
          </p:cNvPicPr>
          <p:nvPr/>
        </p:nvPicPr>
        <p:blipFill>
          <a:blip r:embed="rId3"/>
          <a:srcRect r="19817"/>
          <a:stretch>
            <a:fillRect/>
          </a:stretch>
        </p:blipFill>
        <p:spPr bwMode="auto">
          <a:xfrm>
            <a:off x="5105400" y="3581400"/>
            <a:ext cx="3962400" cy="3200400"/>
          </a:xfrm>
          <a:prstGeom prst="rect">
            <a:avLst/>
          </a:prstGeom>
          <a:noFill/>
          <a:ln w="9525">
            <a:no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5" name="Picture 3" descr="washington-crossing-the-delaware.jpg"/>
          <p:cNvPicPr>
            <a:picLocks noChangeAspect="1"/>
          </p:cNvPicPr>
          <p:nvPr/>
        </p:nvPicPr>
        <p:blipFill>
          <a:blip r:embed="rId3"/>
          <a:srcRect r="21892" b="21111"/>
          <a:stretch>
            <a:fillRect/>
          </a:stretch>
        </p:blipFill>
        <p:spPr bwMode="auto">
          <a:xfrm>
            <a:off x="0" y="0"/>
            <a:ext cx="9144000" cy="6858000"/>
          </a:xfrm>
          <a:prstGeom prst="rect">
            <a:avLst/>
          </a:prstGeom>
          <a:noFill/>
          <a:ln w="9525">
            <a:noFill/>
            <a:miter lim="800000"/>
            <a:headEnd/>
            <a:tailEnd/>
          </a:ln>
        </p:spPr>
      </p:pic>
      <p:sp>
        <p:nvSpPr>
          <p:cNvPr id="98306" name="Title 1"/>
          <p:cNvSpPr>
            <a:spLocks noGrp="1"/>
          </p:cNvSpPr>
          <p:nvPr>
            <p:ph type="title" idx="4294967295"/>
          </p:nvPr>
        </p:nvSpPr>
        <p:spPr>
          <a:xfrm>
            <a:off x="457200" y="0"/>
            <a:ext cx="8229600" cy="1143000"/>
          </a:xfrm>
        </p:spPr>
        <p:txBody>
          <a:bodyPr/>
          <a:lstStyle/>
          <a:p>
            <a:pPr eaLnBrk="1" hangingPunct="1"/>
            <a:r>
              <a:rPr lang="en-US" sz="5400" smtClean="0">
                <a:latin typeface="Blackadder ITC" charset="0"/>
              </a:rPr>
              <a:t>War Spreads</a:t>
            </a:r>
          </a:p>
        </p:txBody>
      </p:sp>
      <p:sp>
        <p:nvSpPr>
          <p:cNvPr id="98307" name="Content Placeholder 2"/>
          <p:cNvSpPr>
            <a:spLocks noGrp="1"/>
          </p:cNvSpPr>
          <p:nvPr>
            <p:ph idx="4294967295"/>
          </p:nvPr>
        </p:nvSpPr>
        <p:spPr>
          <a:xfrm>
            <a:off x="381000" y="838200"/>
            <a:ext cx="8534400" cy="5943600"/>
          </a:xfrm>
          <a:solidFill>
            <a:schemeClr val="bg1">
              <a:alpha val="70979"/>
            </a:schemeClr>
          </a:solidFill>
        </p:spPr>
        <p:txBody>
          <a:bodyPr/>
          <a:lstStyle/>
          <a:p>
            <a:pPr eaLnBrk="1" hangingPunct="1">
              <a:buFontTx/>
              <a:buChar char="-"/>
            </a:pPr>
            <a:r>
              <a:rPr lang="en-US" sz="2600" smtClean="0">
                <a:latin typeface="Bookman Old Style" pitchFamily="84" charset="0"/>
              </a:rPr>
              <a:t>In spring of 1777, Gen. Howe planned to attack and conquer Philadelphia. </a:t>
            </a:r>
          </a:p>
          <a:p>
            <a:pPr eaLnBrk="1" hangingPunct="1">
              <a:buFontTx/>
              <a:buChar char="-"/>
            </a:pPr>
            <a:r>
              <a:rPr lang="en-US" sz="2600" smtClean="0">
                <a:latin typeface="Bookman Old Style" pitchFamily="84" charset="0"/>
              </a:rPr>
              <a:t>This is where the Continental Congress was located. Howe figured - if </a:t>
            </a:r>
            <a:br>
              <a:rPr lang="en-US" sz="2600" smtClean="0">
                <a:latin typeface="Bookman Old Style" pitchFamily="84" charset="0"/>
              </a:rPr>
            </a:br>
            <a:r>
              <a:rPr lang="en-US" sz="2600" smtClean="0">
                <a:latin typeface="Bookman Old Style" pitchFamily="84" charset="0"/>
              </a:rPr>
              <a:t>he took over the city, and </a:t>
            </a:r>
            <a:br>
              <a:rPr lang="en-US" sz="2600" smtClean="0">
                <a:latin typeface="Bookman Old Style" pitchFamily="84" charset="0"/>
              </a:rPr>
            </a:br>
            <a:r>
              <a:rPr lang="en-US" sz="2600" smtClean="0">
                <a:latin typeface="Bookman Old Style" pitchFamily="84" charset="0"/>
              </a:rPr>
              <a:t>held the Congress </a:t>
            </a:r>
            <a:br>
              <a:rPr lang="en-US" sz="2600" smtClean="0">
                <a:latin typeface="Bookman Old Style" pitchFamily="84" charset="0"/>
              </a:rPr>
            </a:br>
            <a:r>
              <a:rPr lang="en-US" sz="2600" smtClean="0">
                <a:latin typeface="Bookman Old Style" pitchFamily="84" charset="0"/>
              </a:rPr>
              <a:t>hostage, he would have </a:t>
            </a:r>
            <a:br>
              <a:rPr lang="en-US" sz="2600" smtClean="0">
                <a:latin typeface="Bookman Old Style" pitchFamily="84" charset="0"/>
              </a:rPr>
            </a:br>
            <a:r>
              <a:rPr lang="en-US" sz="2600" smtClean="0">
                <a:latin typeface="Bookman Old Style" pitchFamily="84" charset="0"/>
              </a:rPr>
              <a:t>a huge advantage.  </a:t>
            </a:r>
          </a:p>
          <a:p>
            <a:pPr eaLnBrk="1" hangingPunct="1"/>
            <a:r>
              <a:rPr lang="en-US" sz="2600" smtClean="0">
                <a:latin typeface="Bookman Old Style" pitchFamily="84" charset="0"/>
              </a:rPr>
              <a:t>Howe technically </a:t>
            </a:r>
            <a:br>
              <a:rPr lang="en-US" sz="2600" smtClean="0">
                <a:latin typeface="Bookman Old Style" pitchFamily="84" charset="0"/>
              </a:rPr>
            </a:br>
            <a:r>
              <a:rPr lang="en-US" sz="2600" smtClean="0">
                <a:latin typeface="Bookman Old Style" pitchFamily="84" charset="0"/>
              </a:rPr>
              <a:t>succeeded, but the </a:t>
            </a:r>
            <a:br>
              <a:rPr lang="en-US" sz="2600" smtClean="0">
                <a:latin typeface="Bookman Old Style" pitchFamily="84" charset="0"/>
              </a:rPr>
            </a:br>
            <a:r>
              <a:rPr lang="en-US" sz="2600" smtClean="0">
                <a:latin typeface="Bookman Old Style" pitchFamily="84" charset="0"/>
              </a:rPr>
              <a:t>Congress escaped. </a:t>
            </a:r>
            <a:endParaRPr lang="en-US" sz="2200" smtClean="0">
              <a:latin typeface="Bookman Old Style" pitchFamily="84" charset="0"/>
            </a:endParaRPr>
          </a:p>
        </p:txBody>
      </p:sp>
      <p:pic>
        <p:nvPicPr>
          <p:cNvPr id="98308" name="Picture 7" descr="HOWE"/>
          <p:cNvPicPr>
            <a:picLocks noChangeAspect="1" noChangeArrowheads="1"/>
          </p:cNvPicPr>
          <p:nvPr/>
        </p:nvPicPr>
        <p:blipFill>
          <a:blip r:embed="rId4"/>
          <a:srcRect r="7190" b="4839"/>
          <a:stretch>
            <a:fillRect/>
          </a:stretch>
        </p:blipFill>
        <p:spPr bwMode="auto">
          <a:xfrm>
            <a:off x="5130800" y="2209800"/>
            <a:ext cx="3937000"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3" name="Picture 3" descr="washington-crossing-the-delaware.jpg"/>
          <p:cNvPicPr>
            <a:picLocks noChangeAspect="1"/>
          </p:cNvPicPr>
          <p:nvPr/>
        </p:nvPicPr>
        <p:blipFill>
          <a:blip r:embed="rId3"/>
          <a:srcRect r="21892" b="21111"/>
          <a:stretch>
            <a:fillRect/>
          </a:stretch>
        </p:blipFill>
        <p:spPr bwMode="auto">
          <a:xfrm>
            <a:off x="0" y="0"/>
            <a:ext cx="9144000" cy="6858000"/>
          </a:xfrm>
          <a:prstGeom prst="rect">
            <a:avLst/>
          </a:prstGeom>
          <a:noFill/>
          <a:ln w="9525">
            <a:noFill/>
            <a:miter lim="800000"/>
            <a:headEnd/>
            <a:tailEnd/>
          </a:ln>
        </p:spPr>
      </p:pic>
      <p:sp>
        <p:nvSpPr>
          <p:cNvPr id="100354" name="Title 1"/>
          <p:cNvSpPr>
            <a:spLocks noGrp="1"/>
          </p:cNvSpPr>
          <p:nvPr>
            <p:ph type="title" idx="4294967295"/>
          </p:nvPr>
        </p:nvSpPr>
        <p:spPr>
          <a:xfrm>
            <a:off x="457200" y="0"/>
            <a:ext cx="8229600" cy="1143000"/>
          </a:xfrm>
        </p:spPr>
        <p:txBody>
          <a:bodyPr/>
          <a:lstStyle/>
          <a:p>
            <a:pPr eaLnBrk="1" hangingPunct="1"/>
            <a:r>
              <a:rPr lang="en-US" sz="5400" smtClean="0">
                <a:latin typeface="Blackadder ITC" charset="0"/>
              </a:rPr>
              <a:t>France Joins the War</a:t>
            </a:r>
          </a:p>
        </p:txBody>
      </p:sp>
      <p:sp>
        <p:nvSpPr>
          <p:cNvPr id="100355" name="Content Placeholder 2"/>
          <p:cNvSpPr>
            <a:spLocks noGrp="1"/>
          </p:cNvSpPr>
          <p:nvPr>
            <p:ph idx="4294967295"/>
          </p:nvPr>
        </p:nvSpPr>
        <p:spPr>
          <a:xfrm>
            <a:off x="381000" y="838200"/>
            <a:ext cx="8534400" cy="5943600"/>
          </a:xfrm>
          <a:solidFill>
            <a:schemeClr val="bg1">
              <a:alpha val="70979"/>
            </a:schemeClr>
          </a:solidFill>
        </p:spPr>
        <p:txBody>
          <a:bodyPr/>
          <a:lstStyle/>
          <a:p>
            <a:pPr eaLnBrk="1" hangingPunct="1">
              <a:buFontTx/>
              <a:buChar char="-"/>
            </a:pPr>
            <a:r>
              <a:rPr lang="en-US" sz="2200" dirty="0" smtClean="0">
                <a:latin typeface="Bookman Old Style" pitchFamily="84" charset="0"/>
              </a:rPr>
              <a:t>&gt; September, 1776, Ben Franklin and others were sent to France to ask for troops. </a:t>
            </a:r>
          </a:p>
          <a:p>
            <a:pPr eaLnBrk="1" hangingPunct="1"/>
            <a:r>
              <a:rPr lang="en-US" sz="2200" dirty="0" smtClean="0">
                <a:latin typeface="Bookman Old Style" pitchFamily="84" charset="0"/>
              </a:rPr>
              <a:t>Both France and Spain had secretly been sending money and supplies to the United States already, but the US wanted a formal alliance. </a:t>
            </a:r>
          </a:p>
          <a:p>
            <a:pPr eaLnBrk="1" hangingPunct="1"/>
            <a:r>
              <a:rPr lang="en-US" sz="2200" dirty="0" smtClean="0">
                <a:latin typeface="Bookman Old Style" pitchFamily="84" charset="0"/>
              </a:rPr>
              <a:t>A victory at </a:t>
            </a:r>
            <a:r>
              <a:rPr lang="en-US" sz="2200" b="1" dirty="0" smtClean="0">
                <a:latin typeface="Bookman Old Style" pitchFamily="84" charset="0"/>
              </a:rPr>
              <a:t>Saratoga </a:t>
            </a:r>
            <a:r>
              <a:rPr lang="en-US" sz="2200" dirty="0" smtClean="0">
                <a:latin typeface="Bookman Old Style" pitchFamily="84" charset="0"/>
              </a:rPr>
              <a:t>made France </a:t>
            </a:r>
            <a:br>
              <a:rPr lang="en-US" sz="2200" dirty="0" smtClean="0">
                <a:latin typeface="Bookman Old Style" pitchFamily="84" charset="0"/>
              </a:rPr>
            </a:br>
            <a:r>
              <a:rPr lang="en-US" sz="2200" dirty="0" smtClean="0">
                <a:latin typeface="Bookman Old Style" pitchFamily="84" charset="0"/>
              </a:rPr>
              <a:t>realize that the colonists could win</a:t>
            </a:r>
            <a:br>
              <a:rPr lang="en-US" sz="2200" dirty="0" smtClean="0">
                <a:latin typeface="Bookman Old Style" pitchFamily="84" charset="0"/>
              </a:rPr>
            </a:br>
            <a:r>
              <a:rPr lang="en-US" sz="2200" dirty="0" smtClean="0">
                <a:latin typeface="Bookman Old Style" pitchFamily="84" charset="0"/>
              </a:rPr>
              <a:t>the war.</a:t>
            </a:r>
          </a:p>
          <a:p>
            <a:pPr eaLnBrk="1" hangingPunct="1"/>
            <a:r>
              <a:rPr lang="en-US" sz="2200" dirty="0" smtClean="0">
                <a:latin typeface="Bookman Old Style" pitchFamily="84" charset="0"/>
              </a:rPr>
              <a:t>Louis XVI of France agreed to send </a:t>
            </a:r>
            <a:br>
              <a:rPr lang="en-US" sz="2200" dirty="0" smtClean="0">
                <a:latin typeface="Bookman Old Style" pitchFamily="84" charset="0"/>
              </a:rPr>
            </a:br>
            <a:r>
              <a:rPr lang="en-US" sz="2200" dirty="0" smtClean="0">
                <a:latin typeface="Bookman Old Style" pitchFamily="84" charset="0"/>
              </a:rPr>
              <a:t>money, generals, and supplies to the U.S. </a:t>
            </a:r>
          </a:p>
          <a:p>
            <a:pPr marL="0" indent="0" eaLnBrk="1" hangingPunct="1">
              <a:buNone/>
            </a:pPr>
            <a:r>
              <a:rPr lang="en-US" sz="2200" dirty="0" smtClean="0">
                <a:latin typeface="Bookman Old Style" pitchFamily="84" charset="0"/>
              </a:rPr>
              <a:t>-&gt; In 1778, France became the first country </a:t>
            </a:r>
            <a:br>
              <a:rPr lang="en-US" sz="2200" dirty="0" smtClean="0">
                <a:latin typeface="Bookman Old Style" pitchFamily="84" charset="0"/>
              </a:rPr>
            </a:br>
            <a:r>
              <a:rPr lang="en-US" sz="2200" dirty="0" smtClean="0">
                <a:latin typeface="Bookman Old Style" pitchFamily="84" charset="0"/>
              </a:rPr>
              <a:t>    to recognize the United States as an </a:t>
            </a:r>
            <a:br>
              <a:rPr lang="en-US" sz="2200" dirty="0" smtClean="0">
                <a:latin typeface="Bookman Old Style" pitchFamily="84" charset="0"/>
              </a:rPr>
            </a:br>
            <a:r>
              <a:rPr lang="en-US" sz="2200" dirty="0" smtClean="0">
                <a:latin typeface="Bookman Old Style" pitchFamily="84" charset="0"/>
              </a:rPr>
              <a:t>    independent country from Britain.  </a:t>
            </a:r>
            <a:br>
              <a:rPr lang="en-US" sz="2200" dirty="0" smtClean="0">
                <a:latin typeface="Bookman Old Style" pitchFamily="84" charset="0"/>
              </a:rPr>
            </a:br>
            <a:r>
              <a:rPr lang="en-US" sz="2200" dirty="0" smtClean="0">
                <a:latin typeface="Bookman Old Style" pitchFamily="84" charset="0"/>
              </a:rPr>
              <a:t>    France also became an ally with the U.S.</a:t>
            </a:r>
          </a:p>
          <a:p>
            <a:pPr eaLnBrk="1" hangingPunct="1"/>
            <a:r>
              <a:rPr lang="en-US" sz="2200" dirty="0" smtClean="0">
                <a:latin typeface="Bookman Old Style" pitchFamily="84" charset="0"/>
              </a:rPr>
              <a:t>Spain later joined the war too, but as </a:t>
            </a:r>
            <a:br>
              <a:rPr lang="en-US" sz="2200" dirty="0" smtClean="0">
                <a:latin typeface="Bookman Old Style" pitchFamily="84" charset="0"/>
              </a:rPr>
            </a:br>
            <a:r>
              <a:rPr lang="en-US" sz="2200" dirty="0" smtClean="0">
                <a:latin typeface="Bookman Old Style" pitchFamily="84" charset="0"/>
              </a:rPr>
              <a:t>an ally of France (not of the U.S.)</a:t>
            </a:r>
          </a:p>
        </p:txBody>
      </p:sp>
      <p:pic>
        <p:nvPicPr>
          <p:cNvPr id="100356" name="Picture 6" descr="Louis_XVI"/>
          <p:cNvPicPr>
            <a:picLocks noChangeAspect="1" noChangeArrowheads="1"/>
          </p:cNvPicPr>
          <p:nvPr/>
        </p:nvPicPr>
        <p:blipFill>
          <a:blip r:embed="rId4"/>
          <a:srcRect l="5263" r="7895"/>
          <a:stretch>
            <a:fillRect/>
          </a:stretch>
        </p:blipFill>
        <p:spPr bwMode="auto">
          <a:xfrm>
            <a:off x="6553200" y="2438400"/>
            <a:ext cx="2514600" cy="434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1" name="Picture 3" descr="washington-crossing-the-delaware.jpg"/>
          <p:cNvPicPr>
            <a:picLocks noChangeAspect="1"/>
          </p:cNvPicPr>
          <p:nvPr/>
        </p:nvPicPr>
        <p:blipFill>
          <a:blip r:embed="rId3"/>
          <a:srcRect r="21892" b="21111"/>
          <a:stretch>
            <a:fillRect/>
          </a:stretch>
        </p:blipFill>
        <p:spPr bwMode="auto">
          <a:xfrm>
            <a:off x="0" y="0"/>
            <a:ext cx="9144000" cy="6858000"/>
          </a:xfrm>
          <a:prstGeom prst="rect">
            <a:avLst/>
          </a:prstGeom>
          <a:noFill/>
          <a:ln w="9525">
            <a:noFill/>
            <a:miter lim="800000"/>
            <a:headEnd/>
            <a:tailEnd/>
          </a:ln>
        </p:spPr>
      </p:pic>
      <p:sp>
        <p:nvSpPr>
          <p:cNvPr id="102402" name="Title 1"/>
          <p:cNvSpPr>
            <a:spLocks noGrp="1"/>
          </p:cNvSpPr>
          <p:nvPr>
            <p:ph type="title" idx="4294967295"/>
          </p:nvPr>
        </p:nvSpPr>
        <p:spPr>
          <a:xfrm>
            <a:off x="457200" y="0"/>
            <a:ext cx="8229600" cy="1143000"/>
          </a:xfrm>
        </p:spPr>
        <p:txBody>
          <a:bodyPr/>
          <a:lstStyle/>
          <a:p>
            <a:pPr eaLnBrk="1" hangingPunct="1"/>
            <a:r>
              <a:rPr lang="en-US" sz="5400" smtClean="0">
                <a:latin typeface="Blackadder ITC" charset="0"/>
              </a:rPr>
              <a:t>Southern Campaign</a:t>
            </a:r>
          </a:p>
        </p:txBody>
      </p:sp>
      <p:sp>
        <p:nvSpPr>
          <p:cNvPr id="102403" name="Content Placeholder 2"/>
          <p:cNvSpPr>
            <a:spLocks noGrp="1"/>
          </p:cNvSpPr>
          <p:nvPr>
            <p:ph idx="4294967295"/>
          </p:nvPr>
        </p:nvSpPr>
        <p:spPr>
          <a:xfrm>
            <a:off x="381000" y="838200"/>
            <a:ext cx="8534400" cy="5943600"/>
          </a:xfrm>
          <a:solidFill>
            <a:schemeClr val="bg1">
              <a:alpha val="70979"/>
            </a:schemeClr>
          </a:solidFill>
        </p:spPr>
        <p:txBody>
          <a:bodyPr/>
          <a:lstStyle/>
          <a:p>
            <a:pPr eaLnBrk="1" hangingPunct="1">
              <a:buFontTx/>
              <a:buChar char="-"/>
            </a:pPr>
            <a:r>
              <a:rPr lang="en-US" sz="2200" dirty="0" smtClean="0">
                <a:latin typeface="Bookman Old Style" pitchFamily="84" charset="0"/>
              </a:rPr>
              <a:t>&gt; Major battles were also fought in the southern U.S.</a:t>
            </a:r>
          </a:p>
          <a:p>
            <a:pPr eaLnBrk="1" hangingPunct="1"/>
            <a:r>
              <a:rPr lang="en-US" sz="2200" dirty="0" smtClean="0">
                <a:latin typeface="Bookman Old Style" pitchFamily="84" charset="0"/>
              </a:rPr>
              <a:t>After defeat at Saratoga, the British started a campaign in the south. This is where the British thought they had the most support from Loyalists/Tories.</a:t>
            </a:r>
          </a:p>
          <a:p>
            <a:pPr eaLnBrk="1" hangingPunct="1">
              <a:buFont typeface="Arial" pitchFamily="84" charset="0"/>
              <a:buNone/>
            </a:pPr>
            <a:r>
              <a:rPr lang="en-US" sz="2200" dirty="0" smtClean="0">
                <a:latin typeface="Bookman Old Style" pitchFamily="84" charset="0"/>
              </a:rPr>
              <a:t>-  &gt; </a:t>
            </a:r>
            <a:r>
              <a:rPr lang="en-US" sz="2200" b="1" dirty="0" smtClean="0">
                <a:latin typeface="Bookman Old Style" pitchFamily="84" charset="0"/>
              </a:rPr>
              <a:t>Gen. Cornwallis</a:t>
            </a:r>
            <a:r>
              <a:rPr lang="en-US" sz="2200" dirty="0" smtClean="0">
                <a:latin typeface="Bookman Old Style" pitchFamily="84" charset="0"/>
              </a:rPr>
              <a:t> was now in charge of the British army.</a:t>
            </a:r>
          </a:p>
          <a:p>
            <a:pPr eaLnBrk="1" hangingPunct="1"/>
            <a:r>
              <a:rPr lang="en-US" sz="2200" dirty="0" smtClean="0">
                <a:latin typeface="Bookman Old Style" pitchFamily="84" charset="0"/>
              </a:rPr>
              <a:t>The British were successful at first. </a:t>
            </a:r>
            <a:r>
              <a:rPr lang="en-US" sz="2200" b="1" dirty="0" smtClean="0">
                <a:latin typeface="Bookman Old Style" pitchFamily="84" charset="0"/>
              </a:rPr>
              <a:t>Cornwallis</a:t>
            </a:r>
            <a:r>
              <a:rPr lang="en-US" sz="2200" dirty="0" smtClean="0">
                <a:latin typeface="Bookman Old Style" pitchFamily="84" charset="0"/>
              </a:rPr>
              <a:t> had major victories at Charles Town and Savannah. </a:t>
            </a:r>
          </a:p>
          <a:p>
            <a:pPr eaLnBrk="1" hangingPunct="1"/>
            <a:r>
              <a:rPr lang="en-US" sz="2200" dirty="0" smtClean="0">
                <a:latin typeface="Bookman Old Style" pitchFamily="84" charset="0"/>
              </a:rPr>
              <a:t>However, the British ran into problems with the colonial </a:t>
            </a:r>
            <a:r>
              <a:rPr lang="en-US" sz="2200" b="1" dirty="0" smtClean="0">
                <a:latin typeface="Bookman Old Style" pitchFamily="84" charset="0"/>
              </a:rPr>
              <a:t>militia.</a:t>
            </a:r>
            <a:r>
              <a:rPr lang="en-US" sz="2200" dirty="0" smtClean="0">
                <a:latin typeface="Bookman Old Style" pitchFamily="84" charset="0"/>
              </a:rPr>
              <a:t> </a:t>
            </a:r>
          </a:p>
          <a:p>
            <a:pPr eaLnBrk="1" hangingPunct="1">
              <a:buFont typeface="Arial" pitchFamily="84" charset="0"/>
              <a:buNone/>
            </a:pPr>
            <a:r>
              <a:rPr lang="en-US" sz="2200" dirty="0" smtClean="0">
                <a:latin typeface="Bookman Old Style" pitchFamily="84" charset="0"/>
              </a:rPr>
              <a:t>-  &gt; The southern militia (led by General Nathanial Greene and Francis “Swamp Fox” Marian) became famous for their guerilla warfare. </a:t>
            </a:r>
          </a:p>
          <a:p>
            <a:pPr eaLnBrk="1" hangingPunct="1"/>
            <a:r>
              <a:rPr lang="en-US" sz="2200" dirty="0" smtClean="0">
                <a:latin typeface="Bookman Old Style" pitchFamily="84" charset="0"/>
              </a:rPr>
              <a:t>They attacked British camps and supply wagons, while staying hidden. This method was very successful. The British gained no more ground in the south. </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49" name="Picture 3" descr="washington-crossing-the-delaware.jpg"/>
          <p:cNvPicPr>
            <a:picLocks noChangeAspect="1"/>
          </p:cNvPicPr>
          <p:nvPr/>
        </p:nvPicPr>
        <p:blipFill>
          <a:blip r:embed="rId3"/>
          <a:srcRect r="21892" b="21111"/>
          <a:stretch>
            <a:fillRect/>
          </a:stretch>
        </p:blipFill>
        <p:spPr bwMode="auto">
          <a:xfrm>
            <a:off x="0" y="0"/>
            <a:ext cx="9144000" cy="6858000"/>
          </a:xfrm>
          <a:prstGeom prst="rect">
            <a:avLst/>
          </a:prstGeom>
          <a:noFill/>
          <a:ln w="9525">
            <a:noFill/>
            <a:miter lim="800000"/>
            <a:headEnd/>
            <a:tailEnd/>
          </a:ln>
        </p:spPr>
      </p:pic>
      <p:sp>
        <p:nvSpPr>
          <p:cNvPr id="104450" name="Title 1"/>
          <p:cNvSpPr>
            <a:spLocks noGrp="1"/>
          </p:cNvSpPr>
          <p:nvPr>
            <p:ph type="title" idx="4294967295"/>
          </p:nvPr>
        </p:nvSpPr>
        <p:spPr>
          <a:xfrm>
            <a:off x="457200" y="0"/>
            <a:ext cx="8229600" cy="1143000"/>
          </a:xfrm>
        </p:spPr>
        <p:txBody>
          <a:bodyPr/>
          <a:lstStyle/>
          <a:p>
            <a:pPr eaLnBrk="1" hangingPunct="1"/>
            <a:r>
              <a:rPr lang="en-US" sz="5400" smtClean="0">
                <a:latin typeface="Blackadder ITC" charset="0"/>
              </a:rPr>
              <a:t>End of the War</a:t>
            </a:r>
          </a:p>
        </p:txBody>
      </p:sp>
      <p:sp>
        <p:nvSpPr>
          <p:cNvPr id="104451" name="Content Placeholder 2"/>
          <p:cNvSpPr>
            <a:spLocks noGrp="1"/>
          </p:cNvSpPr>
          <p:nvPr>
            <p:ph idx="4294967295"/>
          </p:nvPr>
        </p:nvSpPr>
        <p:spPr>
          <a:xfrm>
            <a:off x="381000" y="838200"/>
            <a:ext cx="8534400" cy="5943600"/>
          </a:xfrm>
          <a:solidFill>
            <a:schemeClr val="bg1">
              <a:alpha val="70979"/>
            </a:schemeClr>
          </a:solidFill>
        </p:spPr>
        <p:txBody>
          <a:bodyPr/>
          <a:lstStyle/>
          <a:p>
            <a:pPr eaLnBrk="1" hangingPunct="1">
              <a:buFontTx/>
              <a:buChar char="-"/>
            </a:pPr>
            <a:r>
              <a:rPr lang="en-US" sz="2000" dirty="0" smtClean="0">
                <a:latin typeface="Bookman Old Style" pitchFamily="84" charset="0"/>
              </a:rPr>
              <a:t>Cornwallis thought he could still win the war if he took Virginia, and stopped French and colonial troops from going south. </a:t>
            </a:r>
          </a:p>
          <a:p>
            <a:pPr eaLnBrk="1" hangingPunct="1">
              <a:buFontTx/>
              <a:buChar char="-"/>
            </a:pPr>
            <a:r>
              <a:rPr lang="en-US" sz="2000" dirty="0" smtClean="0">
                <a:latin typeface="Bookman Old Style" pitchFamily="84" charset="0"/>
              </a:rPr>
              <a:t>Cornwallis’ army joined forces with one led by </a:t>
            </a:r>
            <a:r>
              <a:rPr lang="en-US" sz="2000" b="1" dirty="0" smtClean="0">
                <a:latin typeface="Bookman Old Style" pitchFamily="84" charset="0"/>
              </a:rPr>
              <a:t>Benedict Arnold</a:t>
            </a:r>
            <a:r>
              <a:rPr lang="en-US" sz="2000" dirty="0" smtClean="0">
                <a:latin typeface="Bookman Old Style" pitchFamily="84" charset="0"/>
              </a:rPr>
              <a:t>. They began to conquer Virginia. </a:t>
            </a:r>
          </a:p>
          <a:p>
            <a:pPr eaLnBrk="1" hangingPunct="1">
              <a:buFontTx/>
              <a:buChar char="-"/>
            </a:pPr>
            <a:r>
              <a:rPr lang="en-US" sz="2000" dirty="0" smtClean="0">
                <a:latin typeface="Bookman Old Style" pitchFamily="84" charset="0"/>
              </a:rPr>
              <a:t>However, Cornwallis was stopped by a large American force, and made to retreat to </a:t>
            </a:r>
            <a:r>
              <a:rPr lang="en-US" sz="2000" b="1" dirty="0" smtClean="0">
                <a:latin typeface="Bookman Old Style" pitchFamily="84" charset="0"/>
              </a:rPr>
              <a:t>Yorktown. </a:t>
            </a:r>
            <a:r>
              <a:rPr lang="en-US" sz="2000" dirty="0" smtClean="0">
                <a:latin typeface="Bookman Old Style" pitchFamily="84" charset="0"/>
              </a:rPr>
              <a:t>The battle of Yorktown was the beginning of the end for the British.</a:t>
            </a:r>
            <a:r>
              <a:rPr lang="en-US" sz="2200" dirty="0" smtClean="0">
                <a:latin typeface="Bookman Old Style" pitchFamily="84" charset="0"/>
              </a:rPr>
              <a:t> </a:t>
            </a:r>
          </a:p>
          <a:p>
            <a:pPr eaLnBrk="1" hangingPunct="1">
              <a:buFont typeface="Arial" pitchFamily="84" charset="0"/>
              <a:buNone/>
            </a:pPr>
            <a:endParaRPr lang="en-US" sz="2200" dirty="0" smtClean="0">
              <a:latin typeface="Bookman Old Style" pitchFamily="84" charset="0"/>
            </a:endParaRPr>
          </a:p>
        </p:txBody>
      </p:sp>
      <p:pic>
        <p:nvPicPr>
          <p:cNvPr id="104452" name="Picture 5" descr="barnold"/>
          <p:cNvPicPr>
            <a:picLocks noChangeAspect="1" noChangeArrowheads="1"/>
          </p:cNvPicPr>
          <p:nvPr/>
        </p:nvPicPr>
        <p:blipFill>
          <a:blip r:embed="rId4"/>
          <a:srcRect l="13268" r="15921"/>
          <a:stretch>
            <a:fillRect/>
          </a:stretch>
        </p:blipFill>
        <p:spPr bwMode="auto">
          <a:xfrm>
            <a:off x="76200" y="3348038"/>
            <a:ext cx="2033588" cy="3357562"/>
          </a:xfrm>
          <a:prstGeom prst="rect">
            <a:avLst/>
          </a:prstGeom>
          <a:noFill/>
          <a:ln w="9525">
            <a:noFill/>
            <a:miter lim="800000"/>
            <a:headEnd/>
            <a:tailEnd/>
          </a:ln>
        </p:spPr>
      </p:pic>
      <p:sp>
        <p:nvSpPr>
          <p:cNvPr id="104453" name="Text Box 6"/>
          <p:cNvSpPr txBox="1">
            <a:spLocks noChangeArrowheads="1"/>
          </p:cNvSpPr>
          <p:nvPr/>
        </p:nvSpPr>
        <p:spPr bwMode="auto">
          <a:xfrm>
            <a:off x="2286000" y="3284538"/>
            <a:ext cx="6477000" cy="3390900"/>
          </a:xfrm>
          <a:prstGeom prst="rect">
            <a:avLst/>
          </a:prstGeom>
          <a:solidFill>
            <a:srgbClr val="8F5821">
              <a:alpha val="76077"/>
            </a:srgbClr>
          </a:solidFill>
          <a:ln w="9525">
            <a:noFill/>
            <a:miter lim="800000"/>
            <a:headEnd/>
            <a:tailEnd/>
          </a:ln>
        </p:spPr>
        <p:txBody>
          <a:bodyPr>
            <a:prstTxWarp prst="textNoShape">
              <a:avLst/>
            </a:prstTxWarp>
            <a:spAutoFit/>
          </a:bodyPr>
          <a:lstStyle/>
          <a:p>
            <a:pPr algn="ctr">
              <a:spcBef>
                <a:spcPct val="50000"/>
              </a:spcBef>
            </a:pPr>
            <a:r>
              <a:rPr lang="en-US" sz="1800" b="1">
                <a:solidFill>
                  <a:schemeClr val="bg1"/>
                </a:solidFill>
              </a:rPr>
              <a:t>Benedict Arnold</a:t>
            </a:r>
            <a:endParaRPr lang="en-US" sz="1800">
              <a:solidFill>
                <a:schemeClr val="bg1"/>
              </a:solidFill>
            </a:endParaRPr>
          </a:p>
          <a:p>
            <a:pPr>
              <a:spcBef>
                <a:spcPct val="50000"/>
              </a:spcBef>
              <a:buFontTx/>
              <a:buChar char="-"/>
            </a:pPr>
            <a:r>
              <a:rPr lang="en-US" sz="1800">
                <a:solidFill>
                  <a:schemeClr val="bg1"/>
                </a:solidFill>
              </a:rPr>
              <a:t> Arnold was born in CT. He had to drop out of school because his parents couldn’t afford it.</a:t>
            </a:r>
          </a:p>
          <a:p>
            <a:pPr>
              <a:spcBef>
                <a:spcPct val="50000"/>
              </a:spcBef>
              <a:buFontTx/>
              <a:buChar char="-"/>
            </a:pPr>
            <a:r>
              <a:rPr lang="en-US" sz="1800">
                <a:solidFill>
                  <a:schemeClr val="bg1"/>
                </a:solidFill>
              </a:rPr>
              <a:t> Arnold joined the military. He was forced to join with the Green Mountain Boys (a VT militia) who constantly mocked him.</a:t>
            </a:r>
          </a:p>
          <a:p>
            <a:pPr>
              <a:spcBef>
                <a:spcPct val="50000"/>
              </a:spcBef>
              <a:buFontTx/>
              <a:buChar char="-"/>
            </a:pPr>
            <a:r>
              <a:rPr lang="en-US" sz="1800">
                <a:solidFill>
                  <a:schemeClr val="bg1"/>
                </a:solidFill>
              </a:rPr>
              <a:t> Arnold followed Gen. Washington's commands exactly, taking land in Quebec, leading attacks in Connecticut etc. </a:t>
            </a:r>
          </a:p>
          <a:p>
            <a:pPr>
              <a:spcBef>
                <a:spcPct val="50000"/>
              </a:spcBef>
              <a:buFontTx/>
              <a:buChar char="-"/>
            </a:pPr>
            <a:r>
              <a:rPr lang="en-US" sz="1800">
                <a:solidFill>
                  <a:schemeClr val="bg1"/>
                </a:solidFill>
              </a:rPr>
              <a:t> However, Arnold got NO respect, NO reward, and was even court-martialed. He turned traitor and joined the British. </a:t>
            </a:r>
            <a:endParaRPr lang="en-US" sz="180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7" name="Picture 3" descr="washington-crossing-the-delaware.jpg"/>
          <p:cNvPicPr>
            <a:picLocks noChangeAspect="1"/>
          </p:cNvPicPr>
          <p:nvPr/>
        </p:nvPicPr>
        <p:blipFill>
          <a:blip r:embed="rId3"/>
          <a:srcRect r="21892" b="21111"/>
          <a:stretch>
            <a:fillRect/>
          </a:stretch>
        </p:blipFill>
        <p:spPr bwMode="auto">
          <a:xfrm>
            <a:off x="0" y="0"/>
            <a:ext cx="9144000" cy="6858000"/>
          </a:xfrm>
          <a:prstGeom prst="rect">
            <a:avLst/>
          </a:prstGeom>
          <a:noFill/>
          <a:ln w="9525">
            <a:noFill/>
            <a:miter lim="800000"/>
            <a:headEnd/>
            <a:tailEnd/>
          </a:ln>
        </p:spPr>
      </p:pic>
      <p:sp>
        <p:nvSpPr>
          <p:cNvPr id="106498" name="Title 1"/>
          <p:cNvSpPr>
            <a:spLocks noGrp="1"/>
          </p:cNvSpPr>
          <p:nvPr>
            <p:ph type="title" idx="4294967295"/>
          </p:nvPr>
        </p:nvSpPr>
        <p:spPr>
          <a:xfrm>
            <a:off x="457200" y="0"/>
            <a:ext cx="8229600" cy="1143000"/>
          </a:xfrm>
        </p:spPr>
        <p:txBody>
          <a:bodyPr/>
          <a:lstStyle/>
          <a:p>
            <a:pPr eaLnBrk="1" hangingPunct="1"/>
            <a:r>
              <a:rPr lang="en-US" sz="5400" smtClean="0">
                <a:latin typeface="Blackadder ITC" charset="0"/>
              </a:rPr>
              <a:t>End of the War</a:t>
            </a:r>
          </a:p>
        </p:txBody>
      </p:sp>
      <p:sp>
        <p:nvSpPr>
          <p:cNvPr id="106499" name="Content Placeholder 2"/>
          <p:cNvSpPr>
            <a:spLocks noGrp="1"/>
          </p:cNvSpPr>
          <p:nvPr>
            <p:ph idx="4294967295"/>
          </p:nvPr>
        </p:nvSpPr>
        <p:spPr>
          <a:xfrm>
            <a:off x="381000" y="838200"/>
            <a:ext cx="8534400" cy="5943600"/>
          </a:xfrm>
          <a:solidFill>
            <a:schemeClr val="bg1">
              <a:alpha val="70979"/>
            </a:schemeClr>
          </a:solidFill>
        </p:spPr>
        <p:txBody>
          <a:bodyPr/>
          <a:lstStyle/>
          <a:p>
            <a:pPr eaLnBrk="1" hangingPunct="1">
              <a:buFontTx/>
              <a:buChar char="-"/>
            </a:pPr>
            <a:r>
              <a:rPr lang="en-US" sz="2300" dirty="0" smtClean="0">
                <a:latin typeface="Bookman Old Style" pitchFamily="84" charset="0"/>
              </a:rPr>
              <a:t>&gt;Cornwallis’ retreat allowed Washington to regroup. </a:t>
            </a:r>
          </a:p>
          <a:p>
            <a:pPr eaLnBrk="1" hangingPunct="1"/>
            <a:r>
              <a:rPr lang="en-US" sz="2300" dirty="0" smtClean="0">
                <a:latin typeface="Bookman Old Style" pitchFamily="84" charset="0"/>
              </a:rPr>
              <a:t>The previous year, 6,000 French troops had landed in New York. Washington decided to meet the French there.</a:t>
            </a:r>
          </a:p>
          <a:p>
            <a:pPr eaLnBrk="1" hangingPunct="1"/>
            <a:r>
              <a:rPr lang="en-US" sz="2300" dirty="0" smtClean="0">
                <a:latin typeface="Bookman Old Style" pitchFamily="84" charset="0"/>
              </a:rPr>
              <a:t>At this point, French general Rochambeau found out that a French fleet was heading toward New York from the Caribbean. </a:t>
            </a:r>
          </a:p>
          <a:p>
            <a:pPr eaLnBrk="1" hangingPunct="1">
              <a:buFont typeface="Arial" pitchFamily="84" charset="0"/>
              <a:buNone/>
            </a:pPr>
            <a:r>
              <a:rPr lang="en-US" sz="2300" dirty="0" smtClean="0">
                <a:latin typeface="Bookman Old Style" pitchFamily="84" charset="0"/>
              </a:rPr>
              <a:t>-  Washington heard this and decided instead of fighting the British in New York, he and Rochambeau would go to Yorktown and defeat Cornwallis at </a:t>
            </a:r>
            <a:r>
              <a:rPr lang="en-US" sz="2300" b="1" dirty="0" smtClean="0">
                <a:latin typeface="Bookman Old Style" pitchFamily="84" charset="0"/>
              </a:rPr>
              <a:t>Yorktown.</a:t>
            </a:r>
            <a:endParaRPr lang="en-US" sz="2300" dirty="0" smtClean="0">
              <a:latin typeface="Bookman Old Style" pitchFamily="84" charset="0"/>
            </a:endParaRPr>
          </a:p>
          <a:p>
            <a:pPr eaLnBrk="1" hangingPunct="1">
              <a:buFont typeface="Arial" pitchFamily="84" charset="0"/>
              <a:buNone/>
            </a:pPr>
            <a:r>
              <a:rPr lang="en-US" sz="2300" dirty="0" smtClean="0">
                <a:latin typeface="Bookman Old Style" pitchFamily="84" charset="0"/>
              </a:rPr>
              <a:t>-  &gt; At the </a:t>
            </a:r>
            <a:r>
              <a:rPr lang="en-US" sz="2300" b="1" dirty="0" smtClean="0">
                <a:latin typeface="Bookman Old Style" pitchFamily="84" charset="0"/>
              </a:rPr>
              <a:t>Battle of Yorktown, </a:t>
            </a:r>
            <a:r>
              <a:rPr lang="en-US" sz="2300" dirty="0" smtClean="0">
                <a:latin typeface="Bookman Old Style" pitchFamily="84" charset="0"/>
              </a:rPr>
              <a:t>the British were attacked over land by the French and Americans, and prevented from getting supplies by the French fleet. Cornwallis gave up. </a:t>
            </a:r>
          </a:p>
          <a:p>
            <a:pPr eaLnBrk="1" hangingPunct="1">
              <a:buFont typeface="Arial" pitchFamily="84" charset="0"/>
              <a:buNone/>
            </a:pPr>
            <a:r>
              <a:rPr lang="en-US" sz="2300" dirty="0" smtClean="0">
                <a:latin typeface="Bookman Old Style" pitchFamily="84" charset="0"/>
              </a:rPr>
              <a:t>-  &gt; The British surrendered on October 18, 1781.</a:t>
            </a:r>
            <a:endParaRPr lang="en-US" sz="2200" dirty="0" smtClean="0">
              <a:latin typeface="Bookman Old Style" pitchFamily="84"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5" name="Picture 3" descr="washington-crossing-the-delaware.jpg"/>
          <p:cNvPicPr>
            <a:picLocks noChangeAspect="1"/>
          </p:cNvPicPr>
          <p:nvPr/>
        </p:nvPicPr>
        <p:blipFill>
          <a:blip r:embed="rId3"/>
          <a:srcRect r="21892" b="21111"/>
          <a:stretch>
            <a:fillRect/>
          </a:stretch>
        </p:blipFill>
        <p:spPr bwMode="auto">
          <a:xfrm>
            <a:off x="0" y="0"/>
            <a:ext cx="9144000" cy="6858000"/>
          </a:xfrm>
          <a:prstGeom prst="rect">
            <a:avLst/>
          </a:prstGeom>
          <a:noFill/>
          <a:ln w="9525">
            <a:noFill/>
            <a:miter lim="800000"/>
            <a:headEnd/>
            <a:tailEnd/>
          </a:ln>
        </p:spPr>
      </p:pic>
      <p:sp>
        <p:nvSpPr>
          <p:cNvPr id="108546" name="Title 1"/>
          <p:cNvSpPr>
            <a:spLocks noGrp="1"/>
          </p:cNvSpPr>
          <p:nvPr>
            <p:ph type="title" idx="4294967295"/>
          </p:nvPr>
        </p:nvSpPr>
        <p:spPr>
          <a:xfrm>
            <a:off x="457200" y="0"/>
            <a:ext cx="8229600" cy="1143000"/>
          </a:xfrm>
        </p:spPr>
        <p:txBody>
          <a:bodyPr/>
          <a:lstStyle/>
          <a:p>
            <a:pPr eaLnBrk="1" hangingPunct="1"/>
            <a:r>
              <a:rPr lang="en-US" sz="5400" smtClean="0">
                <a:latin typeface="Blackadder ITC" charset="0"/>
              </a:rPr>
              <a:t>End of the War</a:t>
            </a:r>
          </a:p>
        </p:txBody>
      </p:sp>
      <p:sp>
        <p:nvSpPr>
          <p:cNvPr id="108547" name="Content Placeholder 2"/>
          <p:cNvSpPr>
            <a:spLocks noGrp="1"/>
          </p:cNvSpPr>
          <p:nvPr>
            <p:ph idx="4294967295"/>
          </p:nvPr>
        </p:nvSpPr>
        <p:spPr>
          <a:xfrm>
            <a:off x="381000" y="838200"/>
            <a:ext cx="8534400" cy="5943600"/>
          </a:xfrm>
          <a:solidFill>
            <a:schemeClr val="bg1">
              <a:alpha val="70979"/>
            </a:schemeClr>
          </a:solidFill>
        </p:spPr>
        <p:txBody>
          <a:bodyPr/>
          <a:lstStyle/>
          <a:p>
            <a:pPr eaLnBrk="1" hangingPunct="1">
              <a:buFontTx/>
              <a:buChar char="-"/>
            </a:pPr>
            <a:r>
              <a:rPr lang="en-US" sz="2800" dirty="0" smtClean="0">
                <a:latin typeface="Bookman Old Style" pitchFamily="84" charset="0"/>
              </a:rPr>
              <a:t>&gt; The war officially ended with the </a:t>
            </a:r>
            <a:r>
              <a:rPr lang="en-US" sz="2800" b="1" dirty="0" smtClean="0">
                <a:latin typeface="Bookman Old Style" pitchFamily="84" charset="0"/>
              </a:rPr>
              <a:t>Treaty of Paris (1783</a:t>
            </a:r>
            <a:r>
              <a:rPr lang="en-US" sz="2800" dirty="0" smtClean="0">
                <a:latin typeface="Bookman Old Style" pitchFamily="84" charset="0"/>
              </a:rPr>
              <a:t>)</a:t>
            </a:r>
          </a:p>
          <a:p>
            <a:pPr eaLnBrk="1" hangingPunct="1"/>
            <a:r>
              <a:rPr lang="en-US" sz="2800" dirty="0" smtClean="0">
                <a:latin typeface="Bookman Old Style" pitchFamily="84" charset="0"/>
              </a:rPr>
              <a:t>This stated officially that the British recognized the United States of America as an independent country. </a:t>
            </a:r>
          </a:p>
          <a:p>
            <a:pPr eaLnBrk="1" hangingPunct="1"/>
            <a:r>
              <a:rPr lang="en-US" sz="2800" dirty="0" smtClean="0">
                <a:latin typeface="Bookman Old Style" pitchFamily="84" charset="0"/>
              </a:rPr>
              <a:t>The borders of America were set as the east coast of North America and the Mississippi River in the west.</a:t>
            </a:r>
          </a:p>
          <a:p>
            <a:pPr eaLnBrk="1" hangingPunct="1"/>
            <a:r>
              <a:rPr lang="en-US" sz="2800" dirty="0" smtClean="0">
                <a:latin typeface="Bookman Old Style" pitchFamily="84" charset="0"/>
              </a:rPr>
              <a:t>America had successfully gained its independence, but now it needed a government. </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3" name="Picture 3" descr="washington-crossing-the-delaware.jpg"/>
          <p:cNvPicPr>
            <a:picLocks noChangeAspect="1"/>
          </p:cNvPicPr>
          <p:nvPr/>
        </p:nvPicPr>
        <p:blipFill>
          <a:blip r:embed="rId3"/>
          <a:srcRect r="21892" b="21111"/>
          <a:stretch>
            <a:fillRect/>
          </a:stretch>
        </p:blipFill>
        <p:spPr bwMode="auto">
          <a:xfrm>
            <a:off x="0" y="0"/>
            <a:ext cx="9144000" cy="6858000"/>
          </a:xfrm>
          <a:prstGeom prst="rect">
            <a:avLst/>
          </a:prstGeom>
          <a:noFill/>
          <a:ln w="9525">
            <a:noFill/>
            <a:miter lim="800000"/>
            <a:headEnd/>
            <a:tailEnd/>
          </a:ln>
        </p:spPr>
      </p:pic>
      <p:sp>
        <p:nvSpPr>
          <p:cNvPr id="110594" name="Title 1"/>
          <p:cNvSpPr>
            <a:spLocks noGrp="1"/>
          </p:cNvSpPr>
          <p:nvPr>
            <p:ph type="title" idx="4294967295"/>
          </p:nvPr>
        </p:nvSpPr>
        <p:spPr>
          <a:xfrm>
            <a:off x="457200" y="0"/>
            <a:ext cx="8229600" cy="1143000"/>
          </a:xfrm>
        </p:spPr>
        <p:txBody>
          <a:bodyPr/>
          <a:lstStyle/>
          <a:p>
            <a:pPr eaLnBrk="1" hangingPunct="1"/>
            <a:r>
              <a:rPr lang="en-US" sz="5400" smtClean="0">
                <a:latin typeface="Blackadder ITC" charset="0"/>
              </a:rPr>
              <a:t>Articles of Confederation</a:t>
            </a:r>
          </a:p>
        </p:txBody>
      </p:sp>
      <p:sp>
        <p:nvSpPr>
          <p:cNvPr id="110595" name="Content Placeholder 2"/>
          <p:cNvSpPr>
            <a:spLocks noGrp="1"/>
          </p:cNvSpPr>
          <p:nvPr>
            <p:ph idx="4294967295"/>
          </p:nvPr>
        </p:nvSpPr>
        <p:spPr>
          <a:xfrm>
            <a:off x="381000" y="838200"/>
            <a:ext cx="8534400" cy="5943600"/>
          </a:xfrm>
          <a:solidFill>
            <a:schemeClr val="bg1">
              <a:alpha val="70979"/>
            </a:schemeClr>
          </a:solidFill>
        </p:spPr>
        <p:txBody>
          <a:bodyPr/>
          <a:lstStyle/>
          <a:p>
            <a:pPr eaLnBrk="1" hangingPunct="1">
              <a:buFontTx/>
              <a:buChar char="-"/>
            </a:pPr>
            <a:r>
              <a:rPr lang="en-US" sz="2300" smtClean="0">
                <a:latin typeface="Bookman Old Style" pitchFamily="84" charset="0"/>
              </a:rPr>
              <a:t>Even before independence was </a:t>
            </a:r>
            <a:br>
              <a:rPr lang="en-US" sz="2300" smtClean="0">
                <a:latin typeface="Bookman Old Style" pitchFamily="84" charset="0"/>
              </a:rPr>
            </a:br>
            <a:r>
              <a:rPr lang="en-US" sz="2300" smtClean="0">
                <a:latin typeface="Bookman Old Style" pitchFamily="84" charset="0"/>
              </a:rPr>
              <a:t>officially declared, the </a:t>
            </a:r>
            <a:br>
              <a:rPr lang="en-US" sz="2300" smtClean="0">
                <a:latin typeface="Bookman Old Style" pitchFamily="84" charset="0"/>
              </a:rPr>
            </a:br>
            <a:r>
              <a:rPr lang="en-US" sz="2300" smtClean="0">
                <a:latin typeface="Bookman Old Style" pitchFamily="84" charset="0"/>
              </a:rPr>
              <a:t>Continental Congress realized </a:t>
            </a:r>
            <a:br>
              <a:rPr lang="en-US" sz="2300" smtClean="0">
                <a:latin typeface="Bookman Old Style" pitchFamily="84" charset="0"/>
              </a:rPr>
            </a:br>
            <a:r>
              <a:rPr lang="en-US" sz="2300" smtClean="0">
                <a:latin typeface="Bookman Old Style" pitchFamily="84" charset="0"/>
              </a:rPr>
              <a:t>the colonies needed to be </a:t>
            </a:r>
            <a:br>
              <a:rPr lang="en-US" sz="2300" smtClean="0">
                <a:latin typeface="Bookman Old Style" pitchFamily="84" charset="0"/>
              </a:rPr>
            </a:br>
            <a:r>
              <a:rPr lang="en-US" sz="2300" smtClean="0">
                <a:latin typeface="Bookman Old Style" pitchFamily="84" charset="0"/>
              </a:rPr>
              <a:t>united under a central </a:t>
            </a:r>
            <a:br>
              <a:rPr lang="en-US" sz="2300" smtClean="0">
                <a:latin typeface="Bookman Old Style" pitchFamily="84" charset="0"/>
              </a:rPr>
            </a:br>
            <a:r>
              <a:rPr lang="en-US" sz="2300" smtClean="0">
                <a:latin typeface="Bookman Old Style" pitchFamily="84" charset="0"/>
              </a:rPr>
              <a:t>government.</a:t>
            </a:r>
          </a:p>
          <a:p>
            <a:pPr eaLnBrk="1" hangingPunct="1">
              <a:buFont typeface="Arial" pitchFamily="84" charset="0"/>
              <a:buNone/>
            </a:pPr>
            <a:r>
              <a:rPr lang="en-US" sz="2300" smtClean="0">
                <a:latin typeface="Bookman Old Style" pitchFamily="84" charset="0"/>
              </a:rPr>
              <a:t>-  In November 1777, the </a:t>
            </a:r>
            <a:br>
              <a:rPr lang="en-US" sz="2300" smtClean="0">
                <a:latin typeface="Bookman Old Style" pitchFamily="84" charset="0"/>
              </a:rPr>
            </a:br>
            <a:r>
              <a:rPr lang="en-US" sz="2300" smtClean="0">
                <a:latin typeface="Bookman Old Style" pitchFamily="84" charset="0"/>
              </a:rPr>
              <a:t>Continental Congress </a:t>
            </a:r>
            <a:br>
              <a:rPr lang="en-US" sz="2300" smtClean="0">
                <a:latin typeface="Bookman Old Style" pitchFamily="84" charset="0"/>
              </a:rPr>
            </a:br>
            <a:r>
              <a:rPr lang="en-US" sz="2300" smtClean="0">
                <a:latin typeface="Bookman Old Style" pitchFamily="84" charset="0"/>
              </a:rPr>
              <a:t>adopted the </a:t>
            </a:r>
            <a:r>
              <a:rPr lang="en-US" sz="2300" b="1" smtClean="0">
                <a:latin typeface="Bookman Old Style" pitchFamily="84" charset="0"/>
              </a:rPr>
              <a:t>Articles of </a:t>
            </a:r>
            <a:br>
              <a:rPr lang="en-US" sz="2300" b="1" smtClean="0">
                <a:latin typeface="Bookman Old Style" pitchFamily="84" charset="0"/>
              </a:rPr>
            </a:br>
            <a:r>
              <a:rPr lang="en-US" sz="2300" b="1" smtClean="0">
                <a:latin typeface="Bookman Old Style" pitchFamily="84" charset="0"/>
              </a:rPr>
              <a:t>Confederation </a:t>
            </a:r>
            <a:r>
              <a:rPr lang="en-US" sz="2300" smtClean="0">
                <a:latin typeface="Bookman Old Style" pitchFamily="84" charset="0"/>
              </a:rPr>
              <a:t>as this plan </a:t>
            </a:r>
            <a:br>
              <a:rPr lang="en-US" sz="2300" smtClean="0">
                <a:latin typeface="Bookman Old Style" pitchFamily="84" charset="0"/>
              </a:rPr>
            </a:br>
            <a:r>
              <a:rPr lang="en-US" sz="2300" smtClean="0">
                <a:latin typeface="Bookman Old Style" pitchFamily="84" charset="0"/>
              </a:rPr>
              <a:t>of government.</a:t>
            </a:r>
          </a:p>
          <a:p>
            <a:pPr eaLnBrk="1" hangingPunct="1"/>
            <a:r>
              <a:rPr lang="en-US" sz="2300" smtClean="0">
                <a:latin typeface="Bookman Old Style" pitchFamily="84" charset="0"/>
              </a:rPr>
              <a:t>This was a plan for a </a:t>
            </a:r>
            <a:r>
              <a:rPr lang="en-US" sz="2300" b="1" smtClean="0">
                <a:latin typeface="Bookman Old Style" pitchFamily="84" charset="0"/>
              </a:rPr>
              <a:t>loose </a:t>
            </a:r>
            <a:br>
              <a:rPr lang="en-US" sz="2300" b="1" smtClean="0">
                <a:latin typeface="Bookman Old Style" pitchFamily="84" charset="0"/>
              </a:rPr>
            </a:br>
            <a:r>
              <a:rPr lang="en-US" sz="2300" b="1" smtClean="0">
                <a:latin typeface="Bookman Old Style" pitchFamily="84" charset="0"/>
              </a:rPr>
              <a:t>union of states </a:t>
            </a:r>
            <a:r>
              <a:rPr lang="en-US" sz="2300" smtClean="0">
                <a:latin typeface="Bookman Old Style" pitchFamily="84" charset="0"/>
              </a:rPr>
              <a:t>under the </a:t>
            </a:r>
            <a:br>
              <a:rPr lang="en-US" sz="2300" smtClean="0">
                <a:latin typeface="Bookman Old Style" pitchFamily="84" charset="0"/>
              </a:rPr>
            </a:br>
            <a:r>
              <a:rPr lang="en-US" sz="2300" smtClean="0">
                <a:latin typeface="Bookman Old Style" pitchFamily="84" charset="0"/>
              </a:rPr>
              <a:t>authority of Congress. </a:t>
            </a:r>
            <a:endParaRPr lang="en-US" sz="2200" smtClean="0">
              <a:latin typeface="Bookman Old Style" pitchFamily="84" charset="0"/>
            </a:endParaRPr>
          </a:p>
        </p:txBody>
      </p:sp>
      <p:pic>
        <p:nvPicPr>
          <p:cNvPr id="110596" name="Picture 7" descr="articles-of-confederation"/>
          <p:cNvPicPr>
            <a:picLocks noChangeAspect="1" noChangeArrowheads="1"/>
          </p:cNvPicPr>
          <p:nvPr/>
        </p:nvPicPr>
        <p:blipFill>
          <a:blip r:embed="rId4"/>
          <a:srcRect t="4819" b="10687"/>
          <a:stretch>
            <a:fillRect/>
          </a:stretch>
        </p:blipFill>
        <p:spPr bwMode="auto">
          <a:xfrm>
            <a:off x="5359400" y="990600"/>
            <a:ext cx="370840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1" name="Picture 3" descr="washington-crossing-the-delaware.jpg"/>
          <p:cNvPicPr>
            <a:picLocks noChangeAspect="1"/>
          </p:cNvPicPr>
          <p:nvPr/>
        </p:nvPicPr>
        <p:blipFill>
          <a:blip r:embed="rId3"/>
          <a:srcRect r="21892" b="21111"/>
          <a:stretch>
            <a:fillRect/>
          </a:stretch>
        </p:blipFill>
        <p:spPr bwMode="auto">
          <a:xfrm>
            <a:off x="0" y="0"/>
            <a:ext cx="9144000" cy="6858000"/>
          </a:xfrm>
          <a:prstGeom prst="rect">
            <a:avLst/>
          </a:prstGeom>
          <a:noFill/>
          <a:ln w="9525">
            <a:noFill/>
            <a:miter lim="800000"/>
            <a:headEnd/>
            <a:tailEnd/>
          </a:ln>
        </p:spPr>
      </p:pic>
      <p:sp>
        <p:nvSpPr>
          <p:cNvPr id="112642" name="Title 1"/>
          <p:cNvSpPr>
            <a:spLocks noGrp="1"/>
          </p:cNvSpPr>
          <p:nvPr>
            <p:ph type="title" idx="4294967295"/>
          </p:nvPr>
        </p:nvSpPr>
        <p:spPr>
          <a:xfrm>
            <a:off x="457200" y="0"/>
            <a:ext cx="8229600" cy="1143000"/>
          </a:xfrm>
        </p:spPr>
        <p:txBody>
          <a:bodyPr/>
          <a:lstStyle/>
          <a:p>
            <a:pPr eaLnBrk="1" hangingPunct="1"/>
            <a:r>
              <a:rPr lang="en-US" sz="5400" smtClean="0">
                <a:latin typeface="Blackadder ITC" charset="0"/>
              </a:rPr>
              <a:t>Articles of Confederation</a:t>
            </a:r>
          </a:p>
        </p:txBody>
      </p:sp>
      <p:sp>
        <p:nvSpPr>
          <p:cNvPr id="112643" name="Content Placeholder 2"/>
          <p:cNvSpPr>
            <a:spLocks noGrp="1"/>
          </p:cNvSpPr>
          <p:nvPr>
            <p:ph idx="4294967295"/>
          </p:nvPr>
        </p:nvSpPr>
        <p:spPr>
          <a:xfrm>
            <a:off x="0" y="914400"/>
            <a:ext cx="9144000" cy="5943600"/>
          </a:xfrm>
          <a:solidFill>
            <a:schemeClr val="bg1">
              <a:alpha val="70979"/>
            </a:schemeClr>
          </a:solidFill>
        </p:spPr>
        <p:txBody>
          <a:bodyPr/>
          <a:lstStyle/>
          <a:p>
            <a:pPr eaLnBrk="1" hangingPunct="1">
              <a:buFontTx/>
              <a:buChar char="-"/>
            </a:pPr>
            <a:r>
              <a:rPr lang="en-US" b="1" dirty="0" smtClean="0">
                <a:latin typeface="Bookman Old Style" pitchFamily="84" charset="0"/>
              </a:rPr>
              <a:t>DO NOW!!!</a:t>
            </a:r>
            <a:endParaRPr lang="en-US" dirty="0" smtClean="0">
              <a:latin typeface="Bookman Old Style" pitchFamily="84" charset="0"/>
            </a:endParaRPr>
          </a:p>
          <a:p>
            <a:pPr eaLnBrk="1" hangingPunct="1"/>
            <a:r>
              <a:rPr lang="en-US" dirty="0" smtClean="0">
                <a:latin typeface="Bookman Old Style" pitchFamily="84" charset="0"/>
              </a:rPr>
              <a:t>Take a few minutes and review your document. Create a list of at least </a:t>
            </a:r>
            <a:r>
              <a:rPr lang="en-US" b="1" dirty="0" smtClean="0">
                <a:latin typeface="Bookman Old Style" pitchFamily="84" charset="0"/>
              </a:rPr>
              <a:t>FIVE problems or issues</a:t>
            </a:r>
            <a:r>
              <a:rPr lang="en-US" dirty="0" smtClean="0">
                <a:latin typeface="Bookman Old Style" pitchFamily="84" charset="0"/>
              </a:rPr>
              <a:t> you found with the Articles of Confederation. </a:t>
            </a:r>
            <a:endParaRPr lang="en-US" dirty="0">
              <a:latin typeface="Bookman Old Style" pitchFamily="84" charset="0"/>
            </a:endParaRPr>
          </a:p>
          <a:p>
            <a:pPr eaLnBrk="1" hangingPunct="1"/>
            <a:r>
              <a:rPr lang="en-US" dirty="0" smtClean="0">
                <a:latin typeface="Bookman Old Style" pitchFamily="84" charset="0"/>
              </a:rPr>
              <a:t>KEEP this list. We’ll need it for a </a:t>
            </a:r>
            <a:r>
              <a:rPr lang="en-US" smtClean="0">
                <a:latin typeface="Bookman Old Style" pitchFamily="84" charset="0"/>
              </a:rPr>
              <a:t>class activity on Monday. </a:t>
            </a:r>
            <a:endParaRPr lang="en-US" dirty="0" smtClean="0">
              <a:latin typeface="Bookman Old Style" pitchFamily="84"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1" name="Picture 3" descr="washington-crossing-the-delaware.jpg"/>
          <p:cNvPicPr>
            <a:picLocks noChangeAspect="1"/>
          </p:cNvPicPr>
          <p:nvPr/>
        </p:nvPicPr>
        <p:blipFill>
          <a:blip r:embed="rId3"/>
          <a:srcRect r="21892" b="21111"/>
          <a:stretch>
            <a:fillRect/>
          </a:stretch>
        </p:blipFill>
        <p:spPr bwMode="auto">
          <a:xfrm>
            <a:off x="0" y="0"/>
            <a:ext cx="9144000" cy="6858000"/>
          </a:xfrm>
          <a:prstGeom prst="rect">
            <a:avLst/>
          </a:prstGeom>
          <a:noFill/>
          <a:ln w="9525">
            <a:noFill/>
            <a:miter lim="800000"/>
            <a:headEnd/>
            <a:tailEnd/>
          </a:ln>
        </p:spPr>
      </p:pic>
      <p:sp>
        <p:nvSpPr>
          <p:cNvPr id="112642" name="Title 1"/>
          <p:cNvSpPr>
            <a:spLocks noGrp="1"/>
          </p:cNvSpPr>
          <p:nvPr>
            <p:ph type="title" idx="4294967295"/>
          </p:nvPr>
        </p:nvSpPr>
        <p:spPr>
          <a:xfrm>
            <a:off x="457200" y="0"/>
            <a:ext cx="8229600" cy="1143000"/>
          </a:xfrm>
        </p:spPr>
        <p:txBody>
          <a:bodyPr/>
          <a:lstStyle/>
          <a:p>
            <a:pPr eaLnBrk="1" hangingPunct="1"/>
            <a:r>
              <a:rPr lang="en-US" sz="5400" smtClean="0">
                <a:latin typeface="Blackadder ITC" charset="0"/>
              </a:rPr>
              <a:t>Articles of Confederation</a:t>
            </a:r>
          </a:p>
        </p:txBody>
      </p:sp>
      <p:sp>
        <p:nvSpPr>
          <p:cNvPr id="112643" name="Content Placeholder 2"/>
          <p:cNvSpPr>
            <a:spLocks noGrp="1"/>
          </p:cNvSpPr>
          <p:nvPr>
            <p:ph idx="4294967295"/>
          </p:nvPr>
        </p:nvSpPr>
        <p:spPr>
          <a:xfrm>
            <a:off x="0" y="914400"/>
            <a:ext cx="9144000" cy="5943600"/>
          </a:xfrm>
          <a:solidFill>
            <a:schemeClr val="bg1">
              <a:alpha val="70979"/>
            </a:schemeClr>
          </a:solidFill>
        </p:spPr>
        <p:txBody>
          <a:bodyPr/>
          <a:lstStyle/>
          <a:p>
            <a:pPr eaLnBrk="1" hangingPunct="1">
              <a:buFontTx/>
              <a:buChar char="-"/>
            </a:pPr>
            <a:r>
              <a:rPr lang="en-US" sz="2300" b="1" dirty="0" smtClean="0">
                <a:latin typeface="Bookman Old Style" pitchFamily="84" charset="0"/>
              </a:rPr>
              <a:t>Activity!</a:t>
            </a:r>
            <a:endParaRPr lang="en-US" sz="2300" dirty="0" smtClean="0">
              <a:latin typeface="Bookman Old Style" pitchFamily="84" charset="0"/>
            </a:endParaRPr>
          </a:p>
          <a:p>
            <a:pPr eaLnBrk="1" hangingPunct="1"/>
            <a:r>
              <a:rPr lang="en-US" sz="2300" dirty="0" smtClean="0">
                <a:latin typeface="Bookman Old Style" pitchFamily="84" charset="0"/>
              </a:rPr>
              <a:t>Take a few minutes and review your homework. You should have a list of at least </a:t>
            </a:r>
            <a:r>
              <a:rPr lang="en-US" sz="2300" b="1" dirty="0" smtClean="0">
                <a:latin typeface="Bookman Old Style" pitchFamily="84" charset="0"/>
              </a:rPr>
              <a:t>FIVE problems or issues</a:t>
            </a:r>
            <a:r>
              <a:rPr lang="en-US" sz="2300" dirty="0" smtClean="0">
                <a:latin typeface="Bookman Old Style" pitchFamily="84" charset="0"/>
              </a:rPr>
              <a:t> you found with the Articles of Confederation. </a:t>
            </a:r>
          </a:p>
          <a:p>
            <a:pPr eaLnBrk="1" hangingPunct="1"/>
            <a:r>
              <a:rPr lang="en-US" sz="2300" dirty="0" smtClean="0">
                <a:latin typeface="Bookman Old Style" pitchFamily="84" charset="0"/>
              </a:rPr>
              <a:t>Pair up with a partner, and answer the following questions:</a:t>
            </a:r>
          </a:p>
          <a:p>
            <a:pPr eaLnBrk="1" hangingPunct="1">
              <a:buFont typeface="Arial" pitchFamily="84" charset="0"/>
              <a:buNone/>
            </a:pPr>
            <a:r>
              <a:rPr lang="en-US" sz="2300" dirty="0" smtClean="0">
                <a:latin typeface="Bookman Old Style" pitchFamily="84" charset="0"/>
              </a:rPr>
              <a:t>            1. Were there any issues you had in common?</a:t>
            </a:r>
          </a:p>
          <a:p>
            <a:pPr eaLnBrk="1" hangingPunct="1">
              <a:buFont typeface="Arial" pitchFamily="84" charset="0"/>
              <a:buNone/>
            </a:pPr>
            <a:r>
              <a:rPr lang="en-US" sz="2300" dirty="0" smtClean="0">
                <a:latin typeface="Bookman Old Style" pitchFamily="84" charset="0"/>
              </a:rPr>
              <a:t>            2. Are there any that were similar, and can be </a:t>
            </a:r>
            <a:br>
              <a:rPr lang="en-US" sz="2300" dirty="0" smtClean="0">
                <a:latin typeface="Bookman Old Style" pitchFamily="84" charset="0"/>
              </a:rPr>
            </a:br>
            <a:r>
              <a:rPr lang="en-US" sz="2300" dirty="0" smtClean="0">
                <a:latin typeface="Bookman Old Style" pitchFamily="84" charset="0"/>
              </a:rPr>
              <a:t>            combined?</a:t>
            </a:r>
          </a:p>
          <a:p>
            <a:pPr eaLnBrk="1" hangingPunct="1">
              <a:buFont typeface="Times" pitchFamily="84" charset="0"/>
              <a:buChar char="•"/>
            </a:pPr>
            <a:r>
              <a:rPr lang="en-US" sz="2300" dirty="0" smtClean="0">
                <a:latin typeface="Bookman Old Style" pitchFamily="84" charset="0"/>
              </a:rPr>
              <a:t>Choose the 3 </a:t>
            </a:r>
            <a:r>
              <a:rPr lang="en-US" sz="2300" b="1" dirty="0" smtClean="0">
                <a:latin typeface="Bookman Old Style" pitchFamily="84" charset="0"/>
              </a:rPr>
              <a:t>MOST IMPORTANT</a:t>
            </a:r>
            <a:r>
              <a:rPr lang="en-US" sz="2300" dirty="0" smtClean="0">
                <a:latin typeface="Bookman Old Style" pitchFamily="84" charset="0"/>
              </a:rPr>
              <a:t> of your combined 10 issues. </a:t>
            </a:r>
          </a:p>
          <a:p>
            <a:pPr lvl="1" eaLnBrk="1" hangingPunct="1">
              <a:buFont typeface="Times" pitchFamily="84" charset="0"/>
              <a:buChar char="•"/>
            </a:pPr>
            <a:r>
              <a:rPr lang="en-US" sz="2300" dirty="0" smtClean="0">
                <a:latin typeface="Bookman Old Style" pitchFamily="84" charset="0"/>
              </a:rPr>
              <a:t>Together, </a:t>
            </a:r>
            <a:r>
              <a:rPr lang="en-US" sz="2300" b="1" dirty="0" smtClean="0">
                <a:latin typeface="Bookman Old Style" pitchFamily="84" charset="0"/>
              </a:rPr>
              <a:t>brainstorm</a:t>
            </a:r>
            <a:r>
              <a:rPr lang="en-US" sz="2300" dirty="0" smtClean="0">
                <a:latin typeface="Bookman Old Style" pitchFamily="84" charset="0"/>
              </a:rPr>
              <a:t> how you would fix these problems. What would you change, or include instead?</a:t>
            </a:r>
          </a:p>
          <a:p>
            <a:pPr eaLnBrk="1" hangingPunct="1">
              <a:buFont typeface="Times" pitchFamily="84" charset="0"/>
              <a:buChar char="•"/>
            </a:pPr>
            <a:r>
              <a:rPr lang="en-US" sz="2300" dirty="0" smtClean="0">
                <a:latin typeface="Bookman Old Style" pitchFamily="84" charset="0"/>
              </a:rPr>
              <a:t>You must write down your brainstorm. It will be graded for participation</a:t>
            </a:r>
            <a:r>
              <a:rPr lang="en-US" sz="2300" dirty="0">
                <a:latin typeface="Bookman Old Style" pitchFamily="84" charset="0"/>
              </a:rPr>
              <a:t> </a:t>
            </a:r>
            <a:r>
              <a:rPr lang="en-US" sz="2300" dirty="0" smtClean="0">
                <a:latin typeface="Bookman Old Style" pitchFamily="84" charset="0"/>
              </a:rPr>
              <a:t>and effort. </a:t>
            </a:r>
          </a:p>
          <a:p>
            <a:pPr eaLnBrk="1" hangingPunct="1">
              <a:buFont typeface="Times" pitchFamily="84" charset="0"/>
              <a:buChar char="•"/>
            </a:pPr>
            <a:r>
              <a:rPr lang="en-US" sz="2300" dirty="0" smtClean="0">
                <a:latin typeface="Bookman Old Style" pitchFamily="84" charset="0"/>
              </a:rPr>
              <a:t>Be prepared to discuss!</a:t>
            </a:r>
          </a:p>
        </p:txBody>
      </p:sp>
    </p:spTree>
    <p:extLst>
      <p:ext uri="{BB962C8B-B14F-4D97-AF65-F5344CB8AC3E}">
        <p14:creationId xmlns:p14="http://schemas.microsoft.com/office/powerpoint/2010/main" val="391266098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89" name="Picture 3" descr="washington-crossing-the-delaware.jpg"/>
          <p:cNvPicPr>
            <a:picLocks noChangeAspect="1"/>
          </p:cNvPicPr>
          <p:nvPr/>
        </p:nvPicPr>
        <p:blipFill>
          <a:blip r:embed="rId3"/>
          <a:srcRect r="21892" b="21111"/>
          <a:stretch>
            <a:fillRect/>
          </a:stretch>
        </p:blipFill>
        <p:spPr bwMode="auto">
          <a:xfrm>
            <a:off x="0" y="0"/>
            <a:ext cx="9144000" cy="6858000"/>
          </a:xfrm>
          <a:prstGeom prst="rect">
            <a:avLst/>
          </a:prstGeom>
          <a:noFill/>
          <a:ln w="9525">
            <a:noFill/>
            <a:miter lim="800000"/>
            <a:headEnd/>
            <a:tailEnd/>
          </a:ln>
        </p:spPr>
      </p:pic>
      <p:sp>
        <p:nvSpPr>
          <p:cNvPr id="114690" name="Title 1"/>
          <p:cNvSpPr>
            <a:spLocks noGrp="1"/>
          </p:cNvSpPr>
          <p:nvPr>
            <p:ph type="title" idx="4294967295"/>
          </p:nvPr>
        </p:nvSpPr>
        <p:spPr>
          <a:xfrm>
            <a:off x="457200" y="0"/>
            <a:ext cx="8229600" cy="1143000"/>
          </a:xfrm>
        </p:spPr>
        <p:txBody>
          <a:bodyPr/>
          <a:lstStyle/>
          <a:p>
            <a:pPr eaLnBrk="1" hangingPunct="1"/>
            <a:r>
              <a:rPr lang="en-US" sz="5400" smtClean="0">
                <a:latin typeface="Blackadder ITC" charset="0"/>
              </a:rPr>
              <a:t>Articles of Confederation</a:t>
            </a:r>
          </a:p>
        </p:txBody>
      </p:sp>
      <p:sp>
        <p:nvSpPr>
          <p:cNvPr id="114691" name="Content Placeholder 2"/>
          <p:cNvSpPr>
            <a:spLocks noGrp="1"/>
          </p:cNvSpPr>
          <p:nvPr>
            <p:ph idx="4294967295"/>
          </p:nvPr>
        </p:nvSpPr>
        <p:spPr>
          <a:xfrm>
            <a:off x="381000" y="838200"/>
            <a:ext cx="8534400" cy="5943600"/>
          </a:xfrm>
          <a:solidFill>
            <a:schemeClr val="bg1">
              <a:alpha val="70979"/>
            </a:schemeClr>
          </a:solidFill>
        </p:spPr>
        <p:txBody>
          <a:bodyPr/>
          <a:lstStyle/>
          <a:p>
            <a:pPr eaLnBrk="1" hangingPunct="1">
              <a:buFontTx/>
              <a:buChar char="-"/>
            </a:pPr>
            <a:r>
              <a:rPr lang="en-US" sz="2300" smtClean="0">
                <a:latin typeface="Bookman Old Style" pitchFamily="84" charset="0"/>
              </a:rPr>
              <a:t>The Articles of Confederation established a very weak central government. </a:t>
            </a:r>
          </a:p>
          <a:p>
            <a:pPr eaLnBrk="1" hangingPunct="1"/>
            <a:r>
              <a:rPr lang="en-US" sz="2300" smtClean="0">
                <a:latin typeface="Bookman Old Style" pitchFamily="84" charset="0"/>
              </a:rPr>
              <a:t>The 13 states had spent years fighting for their independence. They did not want to give up their new independence to a federal government.</a:t>
            </a:r>
          </a:p>
          <a:p>
            <a:pPr eaLnBrk="1" hangingPunct="1">
              <a:buFont typeface="Arial" pitchFamily="84" charset="0"/>
              <a:buNone/>
            </a:pPr>
            <a:r>
              <a:rPr lang="en-US" sz="2300" smtClean="0">
                <a:latin typeface="Bookman Old Style" pitchFamily="84" charset="0"/>
              </a:rPr>
              <a:t>-  Many people in the states were worried that if the new government was given too much power, it would be no better than living </a:t>
            </a:r>
            <a:br>
              <a:rPr lang="en-US" sz="2300" smtClean="0">
                <a:latin typeface="Bookman Old Style" pitchFamily="84" charset="0"/>
              </a:rPr>
            </a:br>
            <a:r>
              <a:rPr lang="en-US" sz="2300" smtClean="0">
                <a:latin typeface="Bookman Old Style" pitchFamily="84" charset="0"/>
              </a:rPr>
              <a:t>under England. </a:t>
            </a:r>
            <a:endParaRPr lang="en-US" sz="2200" smtClean="0">
              <a:latin typeface="Bookman Old Style" pitchFamily="84" charset="0"/>
            </a:endParaRPr>
          </a:p>
          <a:p>
            <a:pPr eaLnBrk="1" hangingPunct="1"/>
            <a:r>
              <a:rPr lang="en-US" sz="2200" smtClean="0">
                <a:latin typeface="Bookman Old Style" pitchFamily="84" charset="0"/>
              </a:rPr>
              <a:t>Because so many </a:t>
            </a:r>
            <a:br>
              <a:rPr lang="en-US" sz="2200" smtClean="0">
                <a:latin typeface="Bookman Old Style" pitchFamily="84" charset="0"/>
              </a:rPr>
            </a:br>
            <a:r>
              <a:rPr lang="en-US" sz="2200" smtClean="0">
                <a:latin typeface="Bookman Old Style" pitchFamily="84" charset="0"/>
              </a:rPr>
              <a:t>people worried about </a:t>
            </a:r>
            <a:br>
              <a:rPr lang="en-US" sz="2200" smtClean="0">
                <a:latin typeface="Bookman Old Style" pitchFamily="84" charset="0"/>
              </a:rPr>
            </a:br>
            <a:r>
              <a:rPr lang="en-US" sz="2200" smtClean="0">
                <a:latin typeface="Bookman Old Style" pitchFamily="84" charset="0"/>
              </a:rPr>
              <a:t>a </a:t>
            </a:r>
            <a:r>
              <a:rPr lang="en-US" sz="2200" b="1" smtClean="0">
                <a:latin typeface="Bookman Old Style" pitchFamily="84" charset="0"/>
              </a:rPr>
              <a:t>tyrannical </a:t>
            </a:r>
            <a:br>
              <a:rPr lang="en-US" sz="2200" b="1" smtClean="0">
                <a:latin typeface="Bookman Old Style" pitchFamily="84" charset="0"/>
              </a:rPr>
            </a:br>
            <a:r>
              <a:rPr lang="en-US" sz="2200" b="1" smtClean="0">
                <a:latin typeface="Bookman Old Style" pitchFamily="84" charset="0"/>
              </a:rPr>
              <a:t>government</a:t>
            </a:r>
            <a:r>
              <a:rPr lang="en-US" sz="2200" smtClean="0">
                <a:latin typeface="Bookman Old Style" pitchFamily="84" charset="0"/>
              </a:rPr>
              <a:t>, </a:t>
            </a:r>
            <a:br>
              <a:rPr lang="en-US" sz="2200" smtClean="0">
                <a:latin typeface="Bookman Old Style" pitchFamily="84" charset="0"/>
              </a:rPr>
            </a:br>
            <a:r>
              <a:rPr lang="en-US" sz="2200" smtClean="0">
                <a:latin typeface="Bookman Old Style" pitchFamily="84" charset="0"/>
              </a:rPr>
              <a:t>Congress was only </a:t>
            </a:r>
            <a:br>
              <a:rPr lang="en-US" sz="2200" smtClean="0">
                <a:latin typeface="Bookman Old Style" pitchFamily="84" charset="0"/>
              </a:rPr>
            </a:br>
            <a:r>
              <a:rPr lang="en-US" sz="2200" smtClean="0">
                <a:latin typeface="Bookman Old Style" pitchFamily="84" charset="0"/>
              </a:rPr>
              <a:t>given very limited </a:t>
            </a:r>
            <a:br>
              <a:rPr lang="en-US" sz="2200" smtClean="0">
                <a:latin typeface="Bookman Old Style" pitchFamily="84" charset="0"/>
              </a:rPr>
            </a:br>
            <a:r>
              <a:rPr lang="en-US" sz="2200" smtClean="0">
                <a:latin typeface="Bookman Old Style" pitchFamily="84" charset="0"/>
              </a:rPr>
              <a:t>power. </a:t>
            </a:r>
          </a:p>
        </p:txBody>
      </p:sp>
      <p:pic>
        <p:nvPicPr>
          <p:cNvPr id="114692" name="Picture 5" descr="Articles of Confederation Stamp"/>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810000" y="3460750"/>
            <a:ext cx="5118100" cy="3371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3" descr="washington-crossing-the-delaware.jpg"/>
          <p:cNvPicPr>
            <a:picLocks noChangeAspect="1"/>
          </p:cNvPicPr>
          <p:nvPr/>
        </p:nvPicPr>
        <p:blipFill>
          <a:blip r:embed="rId2"/>
          <a:srcRect r="21892" b="21111"/>
          <a:stretch>
            <a:fillRect/>
          </a:stretch>
        </p:blipFill>
        <p:spPr bwMode="auto">
          <a:xfrm>
            <a:off x="0" y="0"/>
            <a:ext cx="9144000" cy="6858000"/>
          </a:xfrm>
          <a:prstGeom prst="rect">
            <a:avLst/>
          </a:prstGeom>
          <a:noFill/>
          <a:ln w="9525">
            <a:noFill/>
            <a:miter lim="800000"/>
            <a:headEnd/>
            <a:tailEnd/>
          </a:ln>
        </p:spPr>
      </p:pic>
      <p:sp>
        <p:nvSpPr>
          <p:cNvPr id="21506" name="Title 1"/>
          <p:cNvSpPr>
            <a:spLocks noGrp="1"/>
          </p:cNvSpPr>
          <p:nvPr>
            <p:ph type="title"/>
          </p:nvPr>
        </p:nvSpPr>
        <p:spPr>
          <a:xfrm>
            <a:off x="457200" y="0"/>
            <a:ext cx="8229600" cy="1143000"/>
          </a:xfrm>
        </p:spPr>
        <p:txBody>
          <a:bodyPr/>
          <a:lstStyle/>
          <a:p>
            <a:pPr eaLnBrk="1" hangingPunct="1"/>
            <a:r>
              <a:rPr lang="en-US" sz="5400" dirty="0" smtClean="0">
                <a:latin typeface="Blackadder ITC" charset="0"/>
              </a:rPr>
              <a:t>Jamestown - Changes</a:t>
            </a:r>
          </a:p>
        </p:txBody>
      </p:sp>
      <p:sp>
        <p:nvSpPr>
          <p:cNvPr id="21507" name="Content Placeholder 2"/>
          <p:cNvSpPr>
            <a:spLocks noGrp="1"/>
          </p:cNvSpPr>
          <p:nvPr>
            <p:ph idx="1"/>
          </p:nvPr>
        </p:nvSpPr>
        <p:spPr>
          <a:xfrm>
            <a:off x="457200" y="914400"/>
            <a:ext cx="8458200" cy="5791200"/>
          </a:xfrm>
          <a:solidFill>
            <a:schemeClr val="bg1">
              <a:alpha val="70979"/>
            </a:schemeClr>
          </a:solidFill>
        </p:spPr>
        <p:txBody>
          <a:bodyPr/>
          <a:lstStyle/>
          <a:p>
            <a:pPr eaLnBrk="1" hangingPunct="1"/>
            <a:r>
              <a:rPr lang="en-US" sz="2200" dirty="0" smtClean="0">
                <a:latin typeface="Bookman Old Style" pitchFamily="84" charset="0"/>
              </a:rPr>
              <a:t>However, the King didn’t want Jamestown to fail, so he kept sending settlers over. </a:t>
            </a:r>
          </a:p>
          <a:p>
            <a:pPr eaLnBrk="1" hangingPunct="1">
              <a:buFont typeface="Arial" pitchFamily="84" charset="0"/>
              <a:buNone/>
            </a:pPr>
            <a:r>
              <a:rPr lang="en-US" sz="2200" dirty="0" smtClean="0">
                <a:latin typeface="Bookman Old Style" pitchFamily="84" charset="0"/>
              </a:rPr>
              <a:t>-  &gt; Eventually, Captain </a:t>
            </a:r>
            <a:r>
              <a:rPr lang="en-US" sz="2200" b="1" dirty="0" smtClean="0">
                <a:latin typeface="Bookman Old Style" pitchFamily="84" charset="0"/>
              </a:rPr>
              <a:t>John Smith </a:t>
            </a:r>
            <a:r>
              <a:rPr lang="en-US" sz="2200" dirty="0" smtClean="0">
                <a:latin typeface="Bookman Old Style" pitchFamily="84" charset="0"/>
              </a:rPr>
              <a:t>started a trade agreement with the local </a:t>
            </a:r>
            <a:r>
              <a:rPr lang="en-US" sz="2200" b="1" dirty="0" smtClean="0">
                <a:latin typeface="Bookman Old Style" pitchFamily="84" charset="0"/>
              </a:rPr>
              <a:t>Powhatan Confederacy</a:t>
            </a:r>
            <a:r>
              <a:rPr lang="en-US" sz="2200" dirty="0" smtClean="0">
                <a:latin typeface="Bookman Old Style" pitchFamily="84" charset="0"/>
              </a:rPr>
              <a:t>, a group of Native Americans. This prevented the colonists from starving. </a:t>
            </a:r>
          </a:p>
          <a:p>
            <a:pPr eaLnBrk="1" hangingPunct="1"/>
            <a:r>
              <a:rPr lang="en-US" sz="2200" dirty="0" smtClean="0">
                <a:latin typeface="Bookman Old Style" pitchFamily="84" charset="0"/>
              </a:rPr>
              <a:t>Thomas Dale drafted a strict code of laws, which kept the colonists in line. </a:t>
            </a:r>
          </a:p>
          <a:p>
            <a:pPr eaLnBrk="1" hangingPunct="1"/>
            <a:r>
              <a:rPr lang="en-US" sz="2200" dirty="0" smtClean="0">
                <a:latin typeface="Bookman Old Style" pitchFamily="84" charset="0"/>
              </a:rPr>
              <a:t>The colonists still almost starved though. During one winter, they had to eat “dogs, rats, snakes, toadstools and horsehides,” and some even dug up corpses to eat the flesh. </a:t>
            </a:r>
          </a:p>
          <a:p>
            <a:pPr eaLnBrk="1" hangingPunct="1"/>
            <a:r>
              <a:rPr lang="en-US" sz="2200" dirty="0" smtClean="0">
                <a:latin typeface="Bookman Old Style" pitchFamily="84" charset="0"/>
              </a:rPr>
              <a:t>In 1614,  the colony was saved. </a:t>
            </a:r>
            <a:r>
              <a:rPr lang="en-US" sz="2200" b="1" dirty="0" smtClean="0">
                <a:latin typeface="Bookman Old Style" pitchFamily="84" charset="0"/>
              </a:rPr>
              <a:t>John Rolfe </a:t>
            </a:r>
            <a:r>
              <a:rPr lang="en-US" sz="2200" dirty="0" smtClean="0">
                <a:latin typeface="Bookman Old Style" pitchFamily="84" charset="0"/>
              </a:rPr>
              <a:t>started planting </a:t>
            </a:r>
            <a:r>
              <a:rPr lang="en-US" sz="2200" b="1" dirty="0" smtClean="0">
                <a:latin typeface="Bookman Old Style" pitchFamily="84" charset="0"/>
              </a:rPr>
              <a:t>tobacco</a:t>
            </a:r>
            <a:r>
              <a:rPr lang="en-US" sz="2200" dirty="0" smtClean="0">
                <a:latin typeface="Bookman Old Style" pitchFamily="84" charset="0"/>
              </a:rPr>
              <a:t>. Trade with Europe saved Jamestown’s economy, and made it finally successful. </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7" name="Picture 3" descr="washington-crossing-the-delaware.jpg"/>
          <p:cNvPicPr>
            <a:picLocks noChangeAspect="1"/>
          </p:cNvPicPr>
          <p:nvPr/>
        </p:nvPicPr>
        <p:blipFill>
          <a:blip r:embed="rId3"/>
          <a:srcRect r="21892" b="21111"/>
          <a:stretch>
            <a:fillRect/>
          </a:stretch>
        </p:blipFill>
        <p:spPr bwMode="auto">
          <a:xfrm>
            <a:off x="0" y="0"/>
            <a:ext cx="9144000" cy="6858000"/>
          </a:xfrm>
          <a:prstGeom prst="rect">
            <a:avLst/>
          </a:prstGeom>
          <a:noFill/>
          <a:ln w="9525">
            <a:noFill/>
            <a:miter lim="800000"/>
            <a:headEnd/>
            <a:tailEnd/>
          </a:ln>
        </p:spPr>
      </p:pic>
      <p:sp>
        <p:nvSpPr>
          <p:cNvPr id="116738" name="Title 1"/>
          <p:cNvSpPr>
            <a:spLocks noGrp="1"/>
          </p:cNvSpPr>
          <p:nvPr>
            <p:ph type="title" idx="4294967295"/>
          </p:nvPr>
        </p:nvSpPr>
        <p:spPr>
          <a:xfrm>
            <a:off x="457200" y="0"/>
            <a:ext cx="8229600" cy="1143000"/>
          </a:xfrm>
        </p:spPr>
        <p:txBody>
          <a:bodyPr/>
          <a:lstStyle/>
          <a:p>
            <a:pPr eaLnBrk="1" hangingPunct="1"/>
            <a:r>
              <a:rPr lang="en-US" sz="5400" smtClean="0">
                <a:latin typeface="Blackadder ITC" charset="0"/>
              </a:rPr>
              <a:t>Articles of Confederation</a:t>
            </a:r>
          </a:p>
        </p:txBody>
      </p:sp>
      <p:sp>
        <p:nvSpPr>
          <p:cNvPr id="116739" name="Content Placeholder 2"/>
          <p:cNvSpPr>
            <a:spLocks noGrp="1"/>
          </p:cNvSpPr>
          <p:nvPr>
            <p:ph idx="4294967295"/>
          </p:nvPr>
        </p:nvSpPr>
        <p:spPr>
          <a:xfrm>
            <a:off x="381000" y="838200"/>
            <a:ext cx="8534400" cy="5943600"/>
          </a:xfrm>
          <a:solidFill>
            <a:schemeClr val="bg1">
              <a:alpha val="70979"/>
            </a:schemeClr>
          </a:solidFill>
        </p:spPr>
        <p:txBody>
          <a:bodyPr/>
          <a:lstStyle/>
          <a:p>
            <a:pPr marL="0" indent="0" eaLnBrk="1" hangingPunct="1">
              <a:buNone/>
            </a:pPr>
            <a:r>
              <a:rPr lang="en-US" sz="2300" dirty="0" smtClean="0">
                <a:latin typeface="Bookman Old Style" pitchFamily="84" charset="0"/>
              </a:rPr>
              <a:t>-&gt; Under the Articles, once a year, </a:t>
            </a:r>
            <a:br>
              <a:rPr lang="en-US" sz="2300" dirty="0" smtClean="0">
                <a:latin typeface="Bookman Old Style" pitchFamily="84" charset="0"/>
              </a:rPr>
            </a:br>
            <a:r>
              <a:rPr lang="en-US" sz="2300" dirty="0" smtClean="0">
                <a:latin typeface="Bookman Old Style" pitchFamily="84" charset="0"/>
              </a:rPr>
              <a:t>    each state would select a delegation</a:t>
            </a:r>
            <a:br>
              <a:rPr lang="en-US" sz="2300" dirty="0" smtClean="0">
                <a:latin typeface="Bookman Old Style" pitchFamily="84" charset="0"/>
              </a:rPr>
            </a:br>
            <a:r>
              <a:rPr lang="en-US" sz="2300" dirty="0" smtClean="0">
                <a:latin typeface="Bookman Old Style" pitchFamily="84" charset="0"/>
              </a:rPr>
              <a:t>    to send to the Capital. </a:t>
            </a:r>
          </a:p>
          <a:p>
            <a:pPr marL="0" indent="0" eaLnBrk="1" hangingPunct="1">
              <a:buNone/>
            </a:pPr>
            <a:r>
              <a:rPr lang="en-US" sz="2300" dirty="0" smtClean="0">
                <a:latin typeface="Bookman Old Style" pitchFamily="84" charset="0"/>
              </a:rPr>
              <a:t>-&gt; This loose group called the </a:t>
            </a:r>
            <a:br>
              <a:rPr lang="en-US" sz="2300" dirty="0" smtClean="0">
                <a:latin typeface="Bookman Old Style" pitchFamily="84" charset="0"/>
              </a:rPr>
            </a:br>
            <a:r>
              <a:rPr lang="en-US" sz="2300" dirty="0" smtClean="0">
                <a:latin typeface="Bookman Old Style" pitchFamily="84" charset="0"/>
              </a:rPr>
              <a:t>    </a:t>
            </a:r>
            <a:r>
              <a:rPr lang="en-US" sz="2300" b="1" dirty="0" smtClean="0">
                <a:latin typeface="Bookman Old Style" pitchFamily="84" charset="0"/>
              </a:rPr>
              <a:t>Confederation Congress</a:t>
            </a:r>
            <a:r>
              <a:rPr lang="en-US" sz="2300" dirty="0" smtClean="0">
                <a:latin typeface="Bookman Old Style" pitchFamily="84" charset="0"/>
              </a:rPr>
              <a:t> was </a:t>
            </a:r>
            <a:br>
              <a:rPr lang="en-US" sz="2300" dirty="0" smtClean="0">
                <a:latin typeface="Bookman Old Style" pitchFamily="84" charset="0"/>
              </a:rPr>
            </a:br>
            <a:r>
              <a:rPr lang="en-US" sz="2300" dirty="0" smtClean="0">
                <a:latin typeface="Bookman Old Style" pitchFamily="84" charset="0"/>
              </a:rPr>
              <a:t>    the </a:t>
            </a:r>
            <a:r>
              <a:rPr lang="en-US" sz="2300" i="1" dirty="0" smtClean="0">
                <a:latin typeface="Bookman Old Style" pitchFamily="84" charset="0"/>
              </a:rPr>
              <a:t>entire government </a:t>
            </a:r>
            <a:r>
              <a:rPr lang="en-US" sz="2300" dirty="0" smtClean="0">
                <a:latin typeface="Bookman Old Style" pitchFamily="84" charset="0"/>
              </a:rPr>
              <a:t>of the </a:t>
            </a:r>
            <a:br>
              <a:rPr lang="en-US" sz="2300" dirty="0" smtClean="0">
                <a:latin typeface="Bookman Old Style" pitchFamily="84" charset="0"/>
              </a:rPr>
            </a:br>
            <a:r>
              <a:rPr lang="en-US" sz="2300" dirty="0" smtClean="0">
                <a:latin typeface="Bookman Old Style" pitchFamily="84" charset="0"/>
              </a:rPr>
              <a:t>    United States. </a:t>
            </a:r>
          </a:p>
          <a:p>
            <a:pPr eaLnBrk="1" hangingPunct="1"/>
            <a:r>
              <a:rPr lang="en-US" sz="2300" dirty="0" smtClean="0">
                <a:latin typeface="Bookman Old Style" pitchFamily="84" charset="0"/>
              </a:rPr>
              <a:t>There were no separate branches </a:t>
            </a:r>
            <a:br>
              <a:rPr lang="en-US" sz="2300" dirty="0" smtClean="0">
                <a:latin typeface="Bookman Old Style" pitchFamily="84" charset="0"/>
              </a:rPr>
            </a:br>
            <a:r>
              <a:rPr lang="en-US" sz="2300" dirty="0" smtClean="0">
                <a:latin typeface="Bookman Old Style" pitchFamily="84" charset="0"/>
              </a:rPr>
              <a:t>of government. </a:t>
            </a:r>
          </a:p>
          <a:p>
            <a:pPr eaLnBrk="1" hangingPunct="1"/>
            <a:r>
              <a:rPr lang="en-US" sz="2300" dirty="0" smtClean="0">
                <a:latin typeface="Bookman Old Style" pitchFamily="84" charset="0"/>
              </a:rPr>
              <a:t>Aside from this one annual </a:t>
            </a:r>
            <a:br>
              <a:rPr lang="en-US" sz="2300" dirty="0" smtClean="0">
                <a:latin typeface="Bookman Old Style" pitchFamily="84" charset="0"/>
              </a:rPr>
            </a:br>
            <a:r>
              <a:rPr lang="en-US" sz="2300" dirty="0" smtClean="0">
                <a:latin typeface="Bookman Old Style" pitchFamily="84" charset="0"/>
              </a:rPr>
              <a:t>meeting, the states governed </a:t>
            </a:r>
            <a:br>
              <a:rPr lang="en-US" sz="2300" dirty="0" smtClean="0">
                <a:latin typeface="Bookman Old Style" pitchFamily="84" charset="0"/>
              </a:rPr>
            </a:br>
            <a:r>
              <a:rPr lang="en-US" sz="2300" dirty="0" smtClean="0">
                <a:latin typeface="Bookman Old Style" pitchFamily="84" charset="0"/>
              </a:rPr>
              <a:t>themselves pretty much </a:t>
            </a:r>
            <a:br>
              <a:rPr lang="en-US" sz="2300" dirty="0" smtClean="0">
                <a:latin typeface="Bookman Old Style" pitchFamily="84" charset="0"/>
              </a:rPr>
            </a:br>
            <a:r>
              <a:rPr lang="en-US" sz="2300" dirty="0" smtClean="0">
                <a:latin typeface="Bookman Old Style" pitchFamily="84" charset="0"/>
              </a:rPr>
              <a:t>independently. </a:t>
            </a:r>
          </a:p>
          <a:p>
            <a:pPr eaLnBrk="1" hangingPunct="1">
              <a:buFont typeface="Arial" pitchFamily="84" charset="0"/>
              <a:buNone/>
            </a:pPr>
            <a:r>
              <a:rPr lang="en-US" sz="2300" dirty="0" smtClean="0">
                <a:latin typeface="Bookman Old Style" pitchFamily="84" charset="0"/>
              </a:rPr>
              <a:t>-  What problems could this lead to?</a:t>
            </a:r>
            <a:endParaRPr lang="en-US" sz="2200" dirty="0" smtClean="0">
              <a:latin typeface="Bookman Old Style" pitchFamily="84" charset="0"/>
            </a:endParaRPr>
          </a:p>
        </p:txBody>
      </p:sp>
      <p:pic>
        <p:nvPicPr>
          <p:cNvPr id="116740" name="Picture 7" descr="13_colonies"/>
          <p:cNvPicPr>
            <a:picLocks noChangeAspect="1" noChangeArrowheads="1"/>
          </p:cNvPicPr>
          <p:nvPr/>
        </p:nvPicPr>
        <p:blipFill>
          <a:blip r:embed="rId4"/>
          <a:srcRect/>
          <a:stretch>
            <a:fillRect/>
          </a:stretch>
        </p:blipFill>
        <p:spPr bwMode="auto">
          <a:xfrm>
            <a:off x="5983288" y="914400"/>
            <a:ext cx="2906712" cy="579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5" name="Picture 3" descr="washington-crossing-the-delaware.jpg"/>
          <p:cNvPicPr>
            <a:picLocks noChangeAspect="1"/>
          </p:cNvPicPr>
          <p:nvPr/>
        </p:nvPicPr>
        <p:blipFill>
          <a:blip r:embed="rId3"/>
          <a:srcRect r="21892" b="21111"/>
          <a:stretch>
            <a:fillRect/>
          </a:stretch>
        </p:blipFill>
        <p:spPr bwMode="auto">
          <a:xfrm>
            <a:off x="0" y="0"/>
            <a:ext cx="9144000" cy="6858000"/>
          </a:xfrm>
          <a:prstGeom prst="rect">
            <a:avLst/>
          </a:prstGeom>
          <a:noFill/>
          <a:ln w="9525">
            <a:noFill/>
            <a:miter lim="800000"/>
            <a:headEnd/>
            <a:tailEnd/>
          </a:ln>
        </p:spPr>
      </p:pic>
      <p:sp>
        <p:nvSpPr>
          <p:cNvPr id="118786" name="Title 1"/>
          <p:cNvSpPr>
            <a:spLocks noGrp="1"/>
          </p:cNvSpPr>
          <p:nvPr>
            <p:ph type="title" idx="4294967295"/>
          </p:nvPr>
        </p:nvSpPr>
        <p:spPr>
          <a:xfrm>
            <a:off x="457200" y="0"/>
            <a:ext cx="8229600" cy="1143000"/>
          </a:xfrm>
        </p:spPr>
        <p:txBody>
          <a:bodyPr/>
          <a:lstStyle/>
          <a:p>
            <a:pPr eaLnBrk="1" hangingPunct="1"/>
            <a:r>
              <a:rPr lang="en-US" sz="5400" smtClean="0">
                <a:latin typeface="Blackadder ITC" charset="0"/>
              </a:rPr>
              <a:t>Articles of Confederation</a:t>
            </a:r>
          </a:p>
        </p:txBody>
      </p:sp>
      <p:sp>
        <p:nvSpPr>
          <p:cNvPr id="118787" name="Content Placeholder 2"/>
          <p:cNvSpPr>
            <a:spLocks noGrp="1"/>
          </p:cNvSpPr>
          <p:nvPr>
            <p:ph idx="4294967295"/>
          </p:nvPr>
        </p:nvSpPr>
        <p:spPr>
          <a:xfrm>
            <a:off x="381000" y="838200"/>
            <a:ext cx="8534400" cy="5943600"/>
          </a:xfrm>
          <a:solidFill>
            <a:schemeClr val="bg1">
              <a:alpha val="70979"/>
            </a:schemeClr>
          </a:solidFill>
        </p:spPr>
        <p:txBody>
          <a:bodyPr/>
          <a:lstStyle/>
          <a:p>
            <a:pPr marL="0" indent="0" eaLnBrk="1" hangingPunct="1">
              <a:buNone/>
            </a:pPr>
            <a:r>
              <a:rPr lang="en-US" sz="2600" dirty="0" smtClean="0">
                <a:latin typeface="Bookman Old Style" pitchFamily="84" charset="0"/>
              </a:rPr>
              <a:t>-&gt; The Confederation Congress only had very limited power. It could…</a:t>
            </a:r>
          </a:p>
          <a:p>
            <a:pPr eaLnBrk="1" hangingPunct="1">
              <a:buFontTx/>
              <a:buChar char="-"/>
            </a:pPr>
            <a:r>
              <a:rPr lang="en-US" sz="2600" dirty="0" smtClean="0">
                <a:latin typeface="Bookman Old Style" pitchFamily="84" charset="0"/>
              </a:rPr>
              <a:t>        -&gt;  Declare war</a:t>
            </a:r>
          </a:p>
          <a:p>
            <a:pPr eaLnBrk="1" hangingPunct="1">
              <a:buFontTx/>
              <a:buChar char="-"/>
            </a:pPr>
            <a:r>
              <a:rPr lang="en-US" sz="2600" dirty="0" smtClean="0">
                <a:latin typeface="Bookman Old Style" pitchFamily="84" charset="0"/>
              </a:rPr>
              <a:t>        -&gt;  Raise armies</a:t>
            </a:r>
          </a:p>
          <a:p>
            <a:pPr eaLnBrk="1" hangingPunct="1">
              <a:buFontTx/>
              <a:buChar char="-"/>
            </a:pPr>
            <a:r>
              <a:rPr lang="en-US" sz="2600" dirty="0" smtClean="0">
                <a:latin typeface="Bookman Old Style" pitchFamily="84" charset="0"/>
              </a:rPr>
              <a:t>        -&gt;  Sign treaties</a:t>
            </a:r>
          </a:p>
          <a:p>
            <a:pPr marL="0" indent="0" eaLnBrk="1" hangingPunct="1">
              <a:buNone/>
            </a:pPr>
            <a:r>
              <a:rPr lang="en-US" sz="2600" dirty="0" smtClean="0">
                <a:latin typeface="Bookman Old Style" pitchFamily="84" charset="0"/>
              </a:rPr>
              <a:t>-&gt; The Confederation Congress </a:t>
            </a:r>
            <a:r>
              <a:rPr lang="en-US" sz="2600" b="1" dirty="0" smtClean="0">
                <a:latin typeface="Bookman Old Style" pitchFamily="84" charset="0"/>
              </a:rPr>
              <a:t>could not…</a:t>
            </a:r>
            <a:endParaRPr lang="en-US" sz="2600" dirty="0" smtClean="0">
              <a:latin typeface="Bookman Old Style" pitchFamily="84" charset="0"/>
            </a:endParaRPr>
          </a:p>
          <a:p>
            <a:pPr eaLnBrk="1" hangingPunct="1">
              <a:buFontTx/>
              <a:buChar char="-"/>
            </a:pPr>
            <a:r>
              <a:rPr lang="en-US" sz="2600" dirty="0" smtClean="0">
                <a:latin typeface="Bookman Old Style" pitchFamily="84" charset="0"/>
              </a:rPr>
              <a:t>        -&gt;  Impose taxes on </a:t>
            </a:r>
            <a:r>
              <a:rPr lang="en-US" sz="2600" i="1" dirty="0" smtClean="0">
                <a:latin typeface="Bookman Old Style" pitchFamily="84" charset="0"/>
              </a:rPr>
              <a:t>anyone </a:t>
            </a:r>
            <a:r>
              <a:rPr lang="en-US" sz="2600" dirty="0" smtClean="0">
                <a:latin typeface="Bookman Old Style" pitchFamily="84" charset="0"/>
              </a:rPr>
              <a:t>or any state.</a:t>
            </a:r>
            <a:endParaRPr lang="en-US" sz="2600" i="1" dirty="0" smtClean="0">
              <a:latin typeface="Bookman Old Style" pitchFamily="84" charset="0"/>
            </a:endParaRPr>
          </a:p>
          <a:p>
            <a:pPr eaLnBrk="1" hangingPunct="1">
              <a:buFontTx/>
              <a:buChar char="-"/>
            </a:pPr>
            <a:r>
              <a:rPr lang="en-US" sz="2600" dirty="0" smtClean="0">
                <a:latin typeface="Bookman Old Style" pitchFamily="84" charset="0"/>
              </a:rPr>
              <a:t>        -&gt;  Regulate trade in the colonies or </a:t>
            </a:r>
            <a:br>
              <a:rPr lang="en-US" sz="2600" dirty="0" smtClean="0">
                <a:latin typeface="Bookman Old Style" pitchFamily="84" charset="0"/>
              </a:rPr>
            </a:br>
            <a:r>
              <a:rPr lang="en-US" sz="2600" dirty="0" smtClean="0">
                <a:latin typeface="Bookman Old Style" pitchFamily="84" charset="0"/>
              </a:rPr>
              <a:t>           internationally. Trade was given to the </a:t>
            </a:r>
            <a:br>
              <a:rPr lang="en-US" sz="2600" dirty="0" smtClean="0">
                <a:latin typeface="Bookman Old Style" pitchFamily="84" charset="0"/>
              </a:rPr>
            </a:br>
            <a:r>
              <a:rPr lang="en-US" sz="2600" dirty="0" smtClean="0">
                <a:latin typeface="Bookman Old Style" pitchFamily="84" charset="0"/>
              </a:rPr>
              <a:t>           states.</a:t>
            </a:r>
            <a:r>
              <a:rPr lang="en-US" sz="2300" dirty="0" smtClean="0">
                <a:latin typeface="Bookman Old Style" pitchFamily="84" charset="0"/>
              </a:rPr>
              <a:t> </a:t>
            </a:r>
            <a:endParaRPr lang="en-US" sz="2200" dirty="0" smtClean="0">
              <a:latin typeface="Bookman Old Style" pitchFamily="84" charset="0"/>
            </a:endParaRPr>
          </a:p>
        </p:txBody>
      </p:sp>
      <p:sp>
        <p:nvSpPr>
          <p:cNvPr id="118788" name="Text Box 6"/>
          <p:cNvSpPr txBox="1">
            <a:spLocks noChangeArrowheads="1"/>
          </p:cNvSpPr>
          <p:nvPr/>
        </p:nvSpPr>
        <p:spPr bwMode="auto">
          <a:xfrm>
            <a:off x="1905000" y="5715000"/>
            <a:ext cx="5334000" cy="457200"/>
          </a:xfrm>
          <a:prstGeom prst="rect">
            <a:avLst/>
          </a:prstGeom>
          <a:solidFill>
            <a:srgbClr val="8F5821">
              <a:alpha val="76077"/>
            </a:srgbClr>
          </a:solidFill>
          <a:ln w="9525">
            <a:noFill/>
            <a:miter lim="800000"/>
            <a:headEnd/>
            <a:tailEnd/>
          </a:ln>
        </p:spPr>
        <p:txBody>
          <a:bodyPr>
            <a:prstTxWarp prst="textNoShape">
              <a:avLst/>
            </a:prstTxWarp>
            <a:spAutoFit/>
          </a:bodyPr>
          <a:lstStyle/>
          <a:p>
            <a:pPr algn="ctr">
              <a:spcBef>
                <a:spcPct val="50000"/>
              </a:spcBef>
            </a:pPr>
            <a:r>
              <a:rPr lang="en-US" b="1">
                <a:solidFill>
                  <a:schemeClr val="bg1"/>
                </a:solidFill>
              </a:rPr>
              <a:t>Why would this be a problem?</a:t>
            </a:r>
            <a:endParaRPr lang="en-US" sz="180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3" name="Picture 3" descr="washington-crossing-the-delaware.jpg"/>
          <p:cNvPicPr>
            <a:picLocks noChangeAspect="1"/>
          </p:cNvPicPr>
          <p:nvPr/>
        </p:nvPicPr>
        <p:blipFill>
          <a:blip r:embed="rId3"/>
          <a:srcRect r="21892" b="21111"/>
          <a:stretch>
            <a:fillRect/>
          </a:stretch>
        </p:blipFill>
        <p:spPr bwMode="auto">
          <a:xfrm>
            <a:off x="0" y="0"/>
            <a:ext cx="9144000" cy="6858000"/>
          </a:xfrm>
          <a:prstGeom prst="rect">
            <a:avLst/>
          </a:prstGeom>
          <a:noFill/>
          <a:ln w="9525">
            <a:noFill/>
            <a:miter lim="800000"/>
            <a:headEnd/>
            <a:tailEnd/>
          </a:ln>
        </p:spPr>
      </p:pic>
      <p:sp>
        <p:nvSpPr>
          <p:cNvPr id="120834" name="Title 1"/>
          <p:cNvSpPr>
            <a:spLocks noGrp="1"/>
          </p:cNvSpPr>
          <p:nvPr>
            <p:ph type="title" idx="4294967295"/>
          </p:nvPr>
        </p:nvSpPr>
        <p:spPr>
          <a:xfrm>
            <a:off x="457200" y="0"/>
            <a:ext cx="8229600" cy="1143000"/>
          </a:xfrm>
        </p:spPr>
        <p:txBody>
          <a:bodyPr/>
          <a:lstStyle/>
          <a:p>
            <a:pPr eaLnBrk="1" hangingPunct="1"/>
            <a:r>
              <a:rPr lang="en-US" sz="5400" smtClean="0">
                <a:latin typeface="Blackadder ITC" charset="0"/>
              </a:rPr>
              <a:t>Articles of Confederation</a:t>
            </a:r>
          </a:p>
        </p:txBody>
      </p:sp>
      <p:sp>
        <p:nvSpPr>
          <p:cNvPr id="120835" name="Content Placeholder 2"/>
          <p:cNvSpPr>
            <a:spLocks noGrp="1"/>
          </p:cNvSpPr>
          <p:nvPr>
            <p:ph idx="4294967295"/>
          </p:nvPr>
        </p:nvSpPr>
        <p:spPr>
          <a:xfrm>
            <a:off x="381000" y="838200"/>
            <a:ext cx="8534400" cy="5943600"/>
          </a:xfrm>
          <a:solidFill>
            <a:schemeClr val="bg1">
              <a:alpha val="70979"/>
            </a:schemeClr>
          </a:solidFill>
        </p:spPr>
        <p:txBody>
          <a:bodyPr/>
          <a:lstStyle/>
          <a:p>
            <a:pPr eaLnBrk="1" hangingPunct="1">
              <a:buFontTx/>
              <a:buChar char="-"/>
            </a:pPr>
            <a:r>
              <a:rPr lang="en-US" sz="2300" smtClean="0">
                <a:latin typeface="Bookman Old Style" pitchFamily="84" charset="0"/>
              </a:rPr>
              <a:t>Because the Confederation Congress couldn’t raise money with taxes, the government had to find a different way to pay off debt. </a:t>
            </a:r>
          </a:p>
          <a:p>
            <a:pPr eaLnBrk="1" hangingPunct="1"/>
            <a:r>
              <a:rPr lang="en-US" sz="2300" smtClean="0">
                <a:latin typeface="Bookman Old Style" pitchFamily="84" charset="0"/>
              </a:rPr>
              <a:t>To do this, the US government decided to sell land that the US now controlled - West of the Appalachians and east of the Mississippi River.</a:t>
            </a:r>
          </a:p>
          <a:p>
            <a:pPr eaLnBrk="1" hangingPunct="1"/>
            <a:r>
              <a:rPr lang="en-US" sz="2300" smtClean="0">
                <a:latin typeface="Bookman Old Style" pitchFamily="84" charset="0"/>
              </a:rPr>
              <a:t>Later, Congress passed the </a:t>
            </a:r>
            <a:r>
              <a:rPr lang="en-US" sz="2300" b="1" smtClean="0">
                <a:latin typeface="Bookman Old Style" pitchFamily="84" charset="0"/>
              </a:rPr>
              <a:t>Northwest Ordinance</a:t>
            </a:r>
            <a:r>
              <a:rPr lang="en-US" sz="2300" smtClean="0">
                <a:latin typeface="Bookman Old Style" pitchFamily="84" charset="0"/>
              </a:rPr>
              <a:t>, which explained how the western territories would be governed. This included laws about slavery, how to elect a territorial government, and how the territory could become a state. </a:t>
            </a:r>
          </a:p>
          <a:p>
            <a:pPr eaLnBrk="1" hangingPunct="1"/>
            <a:r>
              <a:rPr lang="en-US" sz="2300" smtClean="0">
                <a:latin typeface="Bookman Old Style" pitchFamily="84" charset="0"/>
              </a:rPr>
              <a:t>The Confederation Congress was also successful in trade negotiations - making treaties with Holland, Prussia, France, and Britain. </a:t>
            </a:r>
            <a:endParaRPr lang="en-US" sz="2200" smtClean="0">
              <a:latin typeface="Bookman Old Style" pitchFamily="84" charset="0"/>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1" name="Picture 3" descr="washington-crossing-the-delaware.jpg"/>
          <p:cNvPicPr>
            <a:picLocks noChangeAspect="1"/>
          </p:cNvPicPr>
          <p:nvPr/>
        </p:nvPicPr>
        <p:blipFill>
          <a:blip r:embed="rId3"/>
          <a:srcRect r="21892" b="21111"/>
          <a:stretch>
            <a:fillRect/>
          </a:stretch>
        </p:blipFill>
        <p:spPr bwMode="auto">
          <a:xfrm>
            <a:off x="0" y="0"/>
            <a:ext cx="9144000" cy="6858000"/>
          </a:xfrm>
          <a:prstGeom prst="rect">
            <a:avLst/>
          </a:prstGeom>
          <a:noFill/>
          <a:ln w="9525">
            <a:noFill/>
            <a:miter lim="800000"/>
            <a:headEnd/>
            <a:tailEnd/>
          </a:ln>
        </p:spPr>
      </p:pic>
      <p:sp>
        <p:nvSpPr>
          <p:cNvPr id="122882" name="Title 1"/>
          <p:cNvSpPr>
            <a:spLocks noGrp="1"/>
          </p:cNvSpPr>
          <p:nvPr>
            <p:ph type="title" idx="4294967295"/>
          </p:nvPr>
        </p:nvSpPr>
        <p:spPr>
          <a:xfrm>
            <a:off x="457200" y="-152400"/>
            <a:ext cx="8229600" cy="1143000"/>
          </a:xfrm>
        </p:spPr>
        <p:txBody>
          <a:bodyPr/>
          <a:lstStyle/>
          <a:p>
            <a:pPr eaLnBrk="1" hangingPunct="1"/>
            <a:r>
              <a:rPr lang="en-US" sz="5400" smtClean="0">
                <a:latin typeface="Blackadder ITC" charset="0"/>
              </a:rPr>
              <a:t>Articles of Confederation</a:t>
            </a:r>
          </a:p>
        </p:txBody>
      </p:sp>
      <p:sp>
        <p:nvSpPr>
          <p:cNvPr id="122883" name="Content Placeholder 2"/>
          <p:cNvSpPr>
            <a:spLocks noGrp="1"/>
          </p:cNvSpPr>
          <p:nvPr>
            <p:ph idx="4294967295"/>
          </p:nvPr>
        </p:nvSpPr>
        <p:spPr>
          <a:xfrm>
            <a:off x="152400" y="685800"/>
            <a:ext cx="8915400" cy="5943600"/>
          </a:xfrm>
          <a:solidFill>
            <a:schemeClr val="bg1">
              <a:alpha val="70979"/>
            </a:schemeClr>
          </a:solidFill>
        </p:spPr>
        <p:txBody>
          <a:bodyPr/>
          <a:lstStyle/>
          <a:p>
            <a:pPr eaLnBrk="1" hangingPunct="1">
              <a:buFontTx/>
              <a:buChar char="-"/>
            </a:pPr>
            <a:r>
              <a:rPr lang="en-US" sz="2300" smtClean="0">
                <a:latin typeface="Bookman Old Style" pitchFamily="84" charset="0"/>
              </a:rPr>
              <a:t>Although the Confederation Congress had two major successes - creating treaties and organizing western settlement - it had huge problems. </a:t>
            </a:r>
          </a:p>
          <a:p>
            <a:pPr eaLnBrk="1" hangingPunct="1"/>
            <a:r>
              <a:rPr lang="en-US" sz="2300" smtClean="0">
                <a:latin typeface="Bookman Old Style" pitchFamily="84" charset="0"/>
              </a:rPr>
              <a:t>Problems with trade: </a:t>
            </a:r>
          </a:p>
          <a:p>
            <a:pPr eaLnBrk="1" hangingPunct="1">
              <a:buFont typeface="Arial" pitchFamily="84" charset="0"/>
              <a:buNone/>
            </a:pPr>
            <a:r>
              <a:rPr lang="en-US" sz="2300" smtClean="0">
                <a:latin typeface="Bookman Old Style" pitchFamily="84" charset="0"/>
              </a:rPr>
              <a:t>          = States all controlled their own trade. </a:t>
            </a:r>
          </a:p>
          <a:p>
            <a:pPr eaLnBrk="1" hangingPunct="1">
              <a:buFont typeface="Arial" pitchFamily="84" charset="0"/>
              <a:buNone/>
            </a:pPr>
            <a:r>
              <a:rPr lang="en-US" sz="2300" smtClean="0">
                <a:latin typeface="Bookman Old Style" pitchFamily="84" charset="0"/>
              </a:rPr>
              <a:t>          = Some states made people pay huge </a:t>
            </a:r>
            <a:r>
              <a:rPr lang="en-US" sz="2300" b="1" smtClean="0">
                <a:latin typeface="Bookman Old Style" pitchFamily="84" charset="0"/>
              </a:rPr>
              <a:t>duties </a:t>
            </a:r>
            <a:r>
              <a:rPr lang="en-US" sz="2300" smtClean="0">
                <a:latin typeface="Bookman Old Style" pitchFamily="84" charset="0"/>
              </a:rPr>
              <a:t>to </a:t>
            </a:r>
            <a:br>
              <a:rPr lang="en-US" sz="2300" smtClean="0">
                <a:latin typeface="Bookman Old Style" pitchFamily="84" charset="0"/>
              </a:rPr>
            </a:br>
            <a:r>
              <a:rPr lang="en-US" sz="2300" smtClean="0">
                <a:latin typeface="Bookman Old Style" pitchFamily="84" charset="0"/>
              </a:rPr>
              <a:t>         transport goods across their borders. </a:t>
            </a:r>
          </a:p>
          <a:p>
            <a:pPr eaLnBrk="1" hangingPunct="1">
              <a:buFont typeface="Arial" pitchFamily="84" charset="0"/>
              <a:buNone/>
            </a:pPr>
            <a:r>
              <a:rPr lang="en-US" sz="2300" smtClean="0">
                <a:latin typeface="Bookman Old Style" pitchFamily="84" charset="0"/>
              </a:rPr>
              <a:t>          = Each state started acting like its own country </a:t>
            </a:r>
            <a:br>
              <a:rPr lang="en-US" sz="2300" smtClean="0">
                <a:latin typeface="Bookman Old Style" pitchFamily="84" charset="0"/>
              </a:rPr>
            </a:br>
            <a:r>
              <a:rPr lang="en-US" sz="2300" smtClean="0">
                <a:latin typeface="Bookman Old Style" pitchFamily="84" charset="0"/>
              </a:rPr>
              <a:t>         with regard to trade. </a:t>
            </a:r>
          </a:p>
          <a:p>
            <a:pPr eaLnBrk="1" hangingPunct="1"/>
            <a:r>
              <a:rPr lang="en-US" sz="2300" smtClean="0">
                <a:latin typeface="Bookman Old Style" pitchFamily="84" charset="0"/>
              </a:rPr>
              <a:t>Problems with Diplomacy:</a:t>
            </a:r>
          </a:p>
          <a:p>
            <a:pPr eaLnBrk="1" hangingPunct="1">
              <a:buFont typeface="Arial" pitchFamily="84" charset="0"/>
              <a:buNone/>
            </a:pPr>
            <a:r>
              <a:rPr lang="en-US" sz="2300" smtClean="0">
                <a:latin typeface="Bookman Old Style" pitchFamily="84" charset="0"/>
              </a:rPr>
              <a:t>	       = American planters and traders had borrowed </a:t>
            </a:r>
            <a:br>
              <a:rPr lang="en-US" sz="2300" smtClean="0">
                <a:latin typeface="Bookman Old Style" pitchFamily="84" charset="0"/>
              </a:rPr>
            </a:br>
            <a:r>
              <a:rPr lang="en-US" sz="2300" smtClean="0">
                <a:latin typeface="Bookman Old Style" pitchFamily="84" charset="0"/>
              </a:rPr>
              <a:t>         money from Britain before the war. Britain expected </a:t>
            </a:r>
            <a:br>
              <a:rPr lang="en-US" sz="2300" smtClean="0">
                <a:latin typeface="Bookman Old Style" pitchFamily="84" charset="0"/>
              </a:rPr>
            </a:br>
            <a:r>
              <a:rPr lang="en-US" sz="2300" smtClean="0">
                <a:latin typeface="Bookman Old Style" pitchFamily="84" charset="0"/>
              </a:rPr>
              <a:t>         these debts to be repaid. However, Congress had no </a:t>
            </a:r>
            <a:br>
              <a:rPr lang="en-US" sz="2300" smtClean="0">
                <a:latin typeface="Bookman Old Style" pitchFamily="84" charset="0"/>
              </a:rPr>
            </a:br>
            <a:r>
              <a:rPr lang="en-US" sz="2300" smtClean="0">
                <a:latin typeface="Bookman Old Style" pitchFamily="84" charset="0"/>
              </a:rPr>
              <a:t>         power to make Americans pay the British back. </a:t>
            </a:r>
          </a:p>
          <a:p>
            <a:pPr eaLnBrk="1" hangingPunct="1">
              <a:buFont typeface="Arial" pitchFamily="84" charset="0"/>
              <a:buNone/>
            </a:pPr>
            <a:r>
              <a:rPr lang="en-US" sz="2300" smtClean="0">
                <a:latin typeface="Bookman Old Style" pitchFamily="84" charset="0"/>
              </a:rPr>
              <a:t>- </a:t>
            </a:r>
            <a:r>
              <a:rPr lang="en-US" sz="2300">
                <a:latin typeface="Bookman Old Style" pitchFamily="84" charset="0"/>
              </a:rPr>
              <a:t>This led to a huge recession.</a:t>
            </a:r>
            <a:r>
              <a:rPr lang="en-US" sz="2100">
                <a:latin typeface="Bookman Old Style" pitchFamily="84" charset="0"/>
              </a:rPr>
              <a:t> </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29" name="Picture 3" descr="washington-crossing-the-delaware.jpg"/>
          <p:cNvPicPr>
            <a:picLocks noChangeAspect="1"/>
          </p:cNvPicPr>
          <p:nvPr/>
        </p:nvPicPr>
        <p:blipFill>
          <a:blip r:embed="rId3"/>
          <a:srcRect r="21892" b="21111"/>
          <a:stretch>
            <a:fillRect/>
          </a:stretch>
        </p:blipFill>
        <p:spPr bwMode="auto">
          <a:xfrm>
            <a:off x="0" y="0"/>
            <a:ext cx="9144000" cy="6858000"/>
          </a:xfrm>
          <a:prstGeom prst="rect">
            <a:avLst/>
          </a:prstGeom>
          <a:noFill/>
          <a:ln w="9525">
            <a:noFill/>
            <a:miter lim="800000"/>
            <a:headEnd/>
            <a:tailEnd/>
          </a:ln>
        </p:spPr>
      </p:pic>
      <p:sp>
        <p:nvSpPr>
          <p:cNvPr id="124930" name="Title 1"/>
          <p:cNvSpPr>
            <a:spLocks noGrp="1"/>
          </p:cNvSpPr>
          <p:nvPr>
            <p:ph type="title" idx="4294967295"/>
          </p:nvPr>
        </p:nvSpPr>
        <p:spPr>
          <a:xfrm>
            <a:off x="457200" y="0"/>
            <a:ext cx="8229600" cy="1143000"/>
          </a:xfrm>
        </p:spPr>
        <p:txBody>
          <a:bodyPr/>
          <a:lstStyle/>
          <a:p>
            <a:pPr eaLnBrk="1" hangingPunct="1"/>
            <a:r>
              <a:rPr lang="en-US" sz="5400" smtClean="0">
                <a:latin typeface="Blackadder ITC" charset="0"/>
              </a:rPr>
              <a:t>Articles of Confederation</a:t>
            </a:r>
          </a:p>
        </p:txBody>
      </p:sp>
      <p:sp>
        <p:nvSpPr>
          <p:cNvPr id="124931" name="Content Placeholder 2"/>
          <p:cNvSpPr>
            <a:spLocks noGrp="1"/>
          </p:cNvSpPr>
          <p:nvPr>
            <p:ph idx="4294967295"/>
          </p:nvPr>
        </p:nvSpPr>
        <p:spPr>
          <a:xfrm>
            <a:off x="381000" y="838200"/>
            <a:ext cx="8534400" cy="5943600"/>
          </a:xfrm>
          <a:solidFill>
            <a:schemeClr val="bg1">
              <a:alpha val="70979"/>
            </a:schemeClr>
          </a:solidFill>
        </p:spPr>
        <p:txBody>
          <a:bodyPr/>
          <a:lstStyle/>
          <a:p>
            <a:pPr eaLnBrk="1" hangingPunct="1">
              <a:buFont typeface="Arial" pitchFamily="84" charset="0"/>
              <a:buNone/>
            </a:pPr>
            <a:r>
              <a:rPr lang="en-US" sz="2200" smtClean="0">
                <a:latin typeface="Bookman Old Style" pitchFamily="84" charset="0"/>
              </a:rPr>
              <a:t>-  In 1786, </a:t>
            </a:r>
            <a:r>
              <a:rPr lang="en-US" sz="2200" b="1" smtClean="0">
                <a:latin typeface="Bookman Old Style" pitchFamily="84" charset="0"/>
              </a:rPr>
              <a:t>Shays’s Rebellion </a:t>
            </a:r>
            <a:r>
              <a:rPr lang="en-US" sz="2200" smtClean="0">
                <a:latin typeface="Bookman Old Style" pitchFamily="84" charset="0"/>
              </a:rPr>
              <a:t>erupted in Massachusetts. </a:t>
            </a:r>
          </a:p>
          <a:p>
            <a:pPr eaLnBrk="1" hangingPunct="1">
              <a:buFont typeface="Arial" pitchFamily="84" charset="0"/>
              <a:buNone/>
            </a:pPr>
            <a:r>
              <a:rPr lang="en-US" sz="2200" smtClean="0">
                <a:latin typeface="Bookman Old Style" pitchFamily="84" charset="0"/>
              </a:rPr>
              <a:t>-  The rebellion started when the government of Massachusetts decided to raise taxes instead of issuing paper money to help pay off debt. </a:t>
            </a:r>
          </a:p>
          <a:p>
            <a:pPr eaLnBrk="1" hangingPunct="1"/>
            <a:r>
              <a:rPr lang="en-US" sz="2200" smtClean="0">
                <a:latin typeface="Bookman Old Style" pitchFamily="84" charset="0"/>
              </a:rPr>
              <a:t>Because of this, farmers rebelled.</a:t>
            </a:r>
          </a:p>
          <a:p>
            <a:pPr eaLnBrk="1" hangingPunct="1"/>
            <a:r>
              <a:rPr lang="en-US" sz="2200" smtClean="0">
                <a:latin typeface="Bookman Old Style" pitchFamily="84" charset="0"/>
              </a:rPr>
              <a:t>Daniel Shays - a former army captain who was now a farmer - became one of the leader. </a:t>
            </a:r>
          </a:p>
          <a:p>
            <a:pPr eaLnBrk="1" hangingPunct="1"/>
            <a:r>
              <a:rPr lang="en-US" sz="2200" smtClean="0">
                <a:latin typeface="Bookman Old Style" pitchFamily="84" charset="0"/>
              </a:rPr>
              <a:t>Shays and 1,200 farmers headed </a:t>
            </a:r>
            <a:br>
              <a:rPr lang="en-US" sz="2200" smtClean="0">
                <a:latin typeface="Bookman Old Style" pitchFamily="84" charset="0"/>
              </a:rPr>
            </a:br>
            <a:r>
              <a:rPr lang="en-US" sz="2200" smtClean="0">
                <a:latin typeface="Bookman Old Style" pitchFamily="84" charset="0"/>
              </a:rPr>
              <a:t>to the MA arsenal to seize weapons </a:t>
            </a:r>
            <a:br>
              <a:rPr lang="en-US" sz="2200" smtClean="0">
                <a:latin typeface="Bookman Old Style" pitchFamily="84" charset="0"/>
              </a:rPr>
            </a:br>
            <a:r>
              <a:rPr lang="en-US" sz="2200" smtClean="0">
                <a:latin typeface="Bookman Old Style" pitchFamily="84" charset="0"/>
              </a:rPr>
              <a:t>and march on Boston. Shays </a:t>
            </a:r>
            <a:br>
              <a:rPr lang="en-US" sz="2200" smtClean="0">
                <a:latin typeface="Bookman Old Style" pitchFamily="84" charset="0"/>
              </a:rPr>
            </a:br>
            <a:r>
              <a:rPr lang="en-US" sz="2200" smtClean="0">
                <a:latin typeface="Bookman Old Style" pitchFamily="84" charset="0"/>
              </a:rPr>
              <a:t>attacked and the militia defending </a:t>
            </a:r>
            <a:br>
              <a:rPr lang="en-US" sz="2200" smtClean="0">
                <a:latin typeface="Bookman Old Style" pitchFamily="84" charset="0"/>
              </a:rPr>
            </a:br>
            <a:r>
              <a:rPr lang="en-US" sz="2200" smtClean="0">
                <a:latin typeface="Bookman Old Style" pitchFamily="84" charset="0"/>
              </a:rPr>
              <a:t>the arsenal opened fire. </a:t>
            </a:r>
          </a:p>
          <a:p>
            <a:pPr eaLnBrk="1" hangingPunct="1"/>
            <a:r>
              <a:rPr lang="en-US" sz="2200" smtClean="0">
                <a:latin typeface="Bookman Old Style" pitchFamily="84" charset="0"/>
              </a:rPr>
              <a:t>This shocked the Confederation </a:t>
            </a:r>
            <a:br>
              <a:rPr lang="en-US" sz="2200" smtClean="0">
                <a:latin typeface="Bookman Old Style" pitchFamily="84" charset="0"/>
              </a:rPr>
            </a:br>
            <a:r>
              <a:rPr lang="en-US" sz="2200" smtClean="0">
                <a:latin typeface="Bookman Old Style" pitchFamily="84" charset="0"/>
              </a:rPr>
              <a:t>Congress, and made them realize </a:t>
            </a:r>
            <a:br>
              <a:rPr lang="en-US" sz="2200" smtClean="0">
                <a:latin typeface="Bookman Old Style" pitchFamily="84" charset="0"/>
              </a:rPr>
            </a:br>
            <a:r>
              <a:rPr lang="en-US" sz="2200" smtClean="0">
                <a:latin typeface="Bookman Old Style" pitchFamily="84" charset="0"/>
              </a:rPr>
              <a:t>they needed a stronger government. </a:t>
            </a:r>
          </a:p>
        </p:txBody>
      </p:sp>
      <p:pic>
        <p:nvPicPr>
          <p:cNvPr id="124932" name="Picture 5" descr="Shays"/>
          <p:cNvPicPr>
            <a:picLocks noChangeAspect="1" noChangeArrowheads="1"/>
          </p:cNvPicPr>
          <p:nvPr/>
        </p:nvPicPr>
        <p:blipFill>
          <a:blip r:embed="rId4"/>
          <a:srcRect/>
          <a:stretch>
            <a:fillRect/>
          </a:stretch>
        </p:blipFill>
        <p:spPr bwMode="auto">
          <a:xfrm>
            <a:off x="5757863" y="3127375"/>
            <a:ext cx="3076575" cy="3578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7" name="Picture 3" descr="washington-crossing-the-delaware.jpg"/>
          <p:cNvPicPr>
            <a:picLocks noChangeAspect="1"/>
          </p:cNvPicPr>
          <p:nvPr/>
        </p:nvPicPr>
        <p:blipFill>
          <a:blip r:embed="rId3"/>
          <a:srcRect r="21892" b="21111"/>
          <a:stretch>
            <a:fillRect/>
          </a:stretch>
        </p:blipFill>
        <p:spPr bwMode="auto">
          <a:xfrm>
            <a:off x="0" y="0"/>
            <a:ext cx="9144000" cy="6858000"/>
          </a:xfrm>
          <a:prstGeom prst="rect">
            <a:avLst/>
          </a:prstGeom>
          <a:noFill/>
          <a:ln w="9525">
            <a:noFill/>
            <a:miter lim="800000"/>
            <a:headEnd/>
            <a:tailEnd/>
          </a:ln>
        </p:spPr>
      </p:pic>
      <p:sp>
        <p:nvSpPr>
          <p:cNvPr id="126978" name="Title 1"/>
          <p:cNvSpPr>
            <a:spLocks noGrp="1"/>
          </p:cNvSpPr>
          <p:nvPr>
            <p:ph type="title" idx="4294967295"/>
          </p:nvPr>
        </p:nvSpPr>
        <p:spPr>
          <a:xfrm>
            <a:off x="457200" y="0"/>
            <a:ext cx="8229600" cy="1143000"/>
          </a:xfrm>
        </p:spPr>
        <p:txBody>
          <a:bodyPr/>
          <a:lstStyle/>
          <a:p>
            <a:pPr eaLnBrk="1" hangingPunct="1"/>
            <a:r>
              <a:rPr lang="en-US" sz="5400" dirty="0" smtClean="0">
                <a:latin typeface="Blackadder ITC" charset="0"/>
              </a:rPr>
              <a:t>Articles of Confederation</a:t>
            </a:r>
          </a:p>
        </p:txBody>
      </p:sp>
      <p:sp>
        <p:nvSpPr>
          <p:cNvPr id="126979" name="Content Placeholder 2"/>
          <p:cNvSpPr>
            <a:spLocks noGrp="1"/>
          </p:cNvSpPr>
          <p:nvPr>
            <p:ph idx="4294967295"/>
          </p:nvPr>
        </p:nvSpPr>
        <p:spPr>
          <a:xfrm>
            <a:off x="381000" y="838200"/>
            <a:ext cx="8534400" cy="5943600"/>
          </a:xfrm>
          <a:solidFill>
            <a:schemeClr val="bg1">
              <a:alpha val="70979"/>
            </a:schemeClr>
          </a:solidFill>
        </p:spPr>
        <p:txBody>
          <a:bodyPr/>
          <a:lstStyle/>
          <a:p>
            <a:pPr eaLnBrk="1" hangingPunct="1">
              <a:buFontTx/>
              <a:buChar char="-"/>
            </a:pPr>
            <a:r>
              <a:rPr lang="en-US" sz="2600" smtClean="0">
                <a:latin typeface="Bookman Old Style" pitchFamily="84" charset="0"/>
              </a:rPr>
              <a:t>The </a:t>
            </a:r>
            <a:r>
              <a:rPr lang="en-US" sz="2600" b="1" smtClean="0">
                <a:latin typeface="Bookman Old Style" pitchFamily="84" charset="0"/>
              </a:rPr>
              <a:t>Constitutional Convention </a:t>
            </a:r>
            <a:r>
              <a:rPr lang="en-US" sz="2600" smtClean="0">
                <a:latin typeface="Bookman Old Style" pitchFamily="84" charset="0"/>
              </a:rPr>
              <a:t>was called to </a:t>
            </a:r>
            <a:r>
              <a:rPr lang="en-US" sz="2600" i="1" smtClean="0">
                <a:latin typeface="Bookman Old Style" pitchFamily="84" charset="0"/>
              </a:rPr>
              <a:t>fix </a:t>
            </a:r>
            <a:r>
              <a:rPr lang="en-US" sz="2600" smtClean="0">
                <a:latin typeface="Bookman Old Style" pitchFamily="84" charset="0"/>
              </a:rPr>
              <a:t>the Articles of Confederation. </a:t>
            </a:r>
          </a:p>
          <a:p>
            <a:pPr eaLnBrk="1" hangingPunct="1">
              <a:buFontTx/>
              <a:buNone/>
            </a:pPr>
            <a:r>
              <a:rPr lang="en-US" sz="2600" smtClean="0">
                <a:latin typeface="Bookman Old Style" pitchFamily="84" charset="0"/>
              </a:rPr>
              <a:t>            Major problems the Convention was trying </a:t>
            </a:r>
            <a:br>
              <a:rPr lang="en-US" sz="2600" smtClean="0">
                <a:latin typeface="Bookman Old Style" pitchFamily="84" charset="0"/>
              </a:rPr>
            </a:br>
            <a:r>
              <a:rPr lang="en-US" sz="2600" smtClean="0">
                <a:latin typeface="Bookman Old Style" pitchFamily="84" charset="0"/>
              </a:rPr>
              <a:t>         to fix:</a:t>
            </a:r>
          </a:p>
          <a:p>
            <a:pPr eaLnBrk="1" hangingPunct="1">
              <a:buFontTx/>
              <a:buNone/>
            </a:pPr>
            <a:r>
              <a:rPr lang="en-US" sz="2600" smtClean="0">
                <a:latin typeface="Bookman Old Style" pitchFamily="84" charset="0"/>
              </a:rPr>
              <a:t>                  1. Nation-wide recession because there </a:t>
            </a:r>
            <a:br>
              <a:rPr lang="en-US" sz="2600" smtClean="0">
                <a:latin typeface="Bookman Old Style" pitchFamily="84" charset="0"/>
              </a:rPr>
            </a:br>
            <a:r>
              <a:rPr lang="en-US" sz="2600" smtClean="0">
                <a:latin typeface="Bookman Old Style" pitchFamily="84" charset="0"/>
              </a:rPr>
              <a:t>                  is no way to get money and pay back </a:t>
            </a:r>
            <a:br>
              <a:rPr lang="en-US" sz="2600" smtClean="0">
                <a:latin typeface="Bookman Old Style" pitchFamily="84" charset="0"/>
              </a:rPr>
            </a:br>
            <a:r>
              <a:rPr lang="en-US" sz="2600" smtClean="0">
                <a:latin typeface="Bookman Old Style" pitchFamily="84" charset="0"/>
              </a:rPr>
              <a:t>                  debts</a:t>
            </a:r>
          </a:p>
          <a:p>
            <a:pPr eaLnBrk="1" hangingPunct="1">
              <a:buFontTx/>
              <a:buNone/>
            </a:pPr>
            <a:r>
              <a:rPr lang="en-US" sz="2600" smtClean="0">
                <a:latin typeface="Bookman Old Style" pitchFamily="84" charset="0"/>
              </a:rPr>
              <a:t>                  2. Farmers rebelling because their </a:t>
            </a:r>
            <a:br>
              <a:rPr lang="en-US" sz="2600" smtClean="0">
                <a:latin typeface="Bookman Old Style" pitchFamily="84" charset="0"/>
              </a:rPr>
            </a:br>
            <a:r>
              <a:rPr lang="en-US" sz="2600" smtClean="0">
                <a:latin typeface="Bookman Old Style" pitchFamily="84" charset="0"/>
              </a:rPr>
              <a:t>                  paper money is worthless, and they </a:t>
            </a:r>
            <a:br>
              <a:rPr lang="en-US" sz="2600" smtClean="0">
                <a:latin typeface="Bookman Old Style" pitchFamily="84" charset="0"/>
              </a:rPr>
            </a:br>
            <a:r>
              <a:rPr lang="en-US" sz="2600" smtClean="0">
                <a:latin typeface="Bookman Old Style" pitchFamily="84" charset="0"/>
              </a:rPr>
              <a:t>                  have no way to support themselves. </a:t>
            </a:r>
          </a:p>
          <a:p>
            <a:pPr eaLnBrk="1" hangingPunct="1">
              <a:buFontTx/>
              <a:buNone/>
            </a:pPr>
            <a:r>
              <a:rPr lang="en-US" sz="2600" smtClean="0">
                <a:latin typeface="Bookman Old Style" pitchFamily="84" charset="0"/>
              </a:rPr>
              <a:t>                  3. No strong, unified government.</a:t>
            </a:r>
          </a:p>
          <a:p>
            <a:pPr eaLnBrk="1" hangingPunct="1">
              <a:buFontTx/>
              <a:buNone/>
            </a:pPr>
            <a:r>
              <a:rPr lang="en-US" sz="2600" smtClean="0">
                <a:latin typeface="Bookman Old Style" pitchFamily="84" charset="0"/>
              </a:rPr>
              <a:t>                  4. No judicial branch.</a:t>
            </a:r>
            <a:r>
              <a:rPr lang="en-US" sz="2400" smtClean="0">
                <a:latin typeface="Bookman Old Style" pitchFamily="84" charset="0"/>
              </a:rPr>
              <a:t> </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5" name="Picture 3" descr="washington-crossing-the-delaware.jpg"/>
          <p:cNvPicPr>
            <a:picLocks noChangeAspect="1"/>
          </p:cNvPicPr>
          <p:nvPr/>
        </p:nvPicPr>
        <p:blipFill>
          <a:blip r:embed="rId3"/>
          <a:srcRect r="21892" b="21111"/>
          <a:stretch>
            <a:fillRect/>
          </a:stretch>
        </p:blipFill>
        <p:spPr bwMode="auto">
          <a:xfrm>
            <a:off x="0" y="0"/>
            <a:ext cx="9144000" cy="6858000"/>
          </a:xfrm>
          <a:prstGeom prst="rect">
            <a:avLst/>
          </a:prstGeom>
          <a:noFill/>
          <a:ln w="9525">
            <a:noFill/>
            <a:miter lim="800000"/>
            <a:headEnd/>
            <a:tailEnd/>
          </a:ln>
        </p:spPr>
      </p:pic>
      <p:sp>
        <p:nvSpPr>
          <p:cNvPr id="129026" name="Title 1"/>
          <p:cNvSpPr>
            <a:spLocks noGrp="1"/>
          </p:cNvSpPr>
          <p:nvPr>
            <p:ph type="title" idx="4294967295"/>
          </p:nvPr>
        </p:nvSpPr>
        <p:spPr>
          <a:xfrm>
            <a:off x="457200" y="0"/>
            <a:ext cx="8229600" cy="1143000"/>
          </a:xfrm>
        </p:spPr>
        <p:txBody>
          <a:bodyPr/>
          <a:lstStyle/>
          <a:p>
            <a:pPr eaLnBrk="1" hangingPunct="1"/>
            <a:r>
              <a:rPr lang="en-US" sz="5400" smtClean="0">
                <a:latin typeface="Blackadder ITC" charset="0"/>
              </a:rPr>
              <a:t>Constitutional Convention </a:t>
            </a:r>
          </a:p>
        </p:txBody>
      </p:sp>
      <p:sp>
        <p:nvSpPr>
          <p:cNvPr id="129027" name="Content Placeholder 2"/>
          <p:cNvSpPr>
            <a:spLocks noGrp="1"/>
          </p:cNvSpPr>
          <p:nvPr>
            <p:ph idx="4294967295"/>
          </p:nvPr>
        </p:nvSpPr>
        <p:spPr>
          <a:xfrm>
            <a:off x="152400" y="914400"/>
            <a:ext cx="8915400" cy="5715000"/>
          </a:xfrm>
          <a:solidFill>
            <a:schemeClr val="bg1">
              <a:alpha val="70979"/>
            </a:schemeClr>
          </a:solidFill>
        </p:spPr>
        <p:txBody>
          <a:bodyPr/>
          <a:lstStyle/>
          <a:p>
            <a:pPr eaLnBrk="1" hangingPunct="1">
              <a:buFont typeface="Arial" pitchFamily="84" charset="0"/>
              <a:buNone/>
            </a:pPr>
            <a:r>
              <a:rPr lang="en-US" sz="2300" dirty="0" smtClean="0">
                <a:latin typeface="Bookman Old Style" pitchFamily="84" charset="0"/>
              </a:rPr>
              <a:t>-  Many American leaders were worried about the government. They thought that, without a strong central government, the United States would not survive. </a:t>
            </a:r>
          </a:p>
          <a:p>
            <a:pPr eaLnBrk="1" hangingPunct="1">
              <a:buFont typeface="Arial" pitchFamily="84" charset="0"/>
              <a:buNone/>
            </a:pPr>
            <a:r>
              <a:rPr lang="en-US" sz="2300" dirty="0" smtClean="0">
                <a:latin typeface="Bookman Old Style" pitchFamily="84" charset="0"/>
              </a:rPr>
              <a:t>-&gt;  People who supported a stronger central government were called </a:t>
            </a:r>
            <a:r>
              <a:rPr lang="en-US" sz="2300" b="1" dirty="0" smtClean="0">
                <a:latin typeface="Bookman Old Style" pitchFamily="84" charset="0"/>
              </a:rPr>
              <a:t>nationalists. </a:t>
            </a:r>
          </a:p>
          <a:p>
            <a:pPr eaLnBrk="1" hangingPunct="1">
              <a:buFont typeface="Arial" pitchFamily="84" charset="0"/>
              <a:buNone/>
            </a:pPr>
            <a:r>
              <a:rPr lang="en-US" sz="2300" dirty="0" smtClean="0">
                <a:latin typeface="Bookman Old Style" pitchFamily="84" charset="0"/>
              </a:rPr>
              <a:t>-&gt;  Important </a:t>
            </a:r>
            <a:r>
              <a:rPr lang="en-US" sz="2300" b="1" dirty="0" smtClean="0">
                <a:latin typeface="Bookman Old Style" pitchFamily="84" charset="0"/>
              </a:rPr>
              <a:t>nationalists </a:t>
            </a:r>
            <a:r>
              <a:rPr lang="en-US" sz="2300" dirty="0" smtClean="0">
                <a:latin typeface="Bookman Old Style" pitchFamily="84" charset="0"/>
              </a:rPr>
              <a:t>were George Washington, John Adams, Ben Franklin, James Madison, Alexander Hamilton, and Robert Morris. </a:t>
            </a:r>
          </a:p>
          <a:p>
            <a:pPr eaLnBrk="1" hangingPunct="1"/>
            <a:r>
              <a:rPr lang="en-US" sz="2300" dirty="0" smtClean="0">
                <a:latin typeface="Bookman Old Style" pitchFamily="84" charset="0"/>
              </a:rPr>
              <a:t>Many people didn’t want a stronger or revised government, however, </a:t>
            </a:r>
            <a:r>
              <a:rPr lang="en-US" sz="2300" b="1" dirty="0" smtClean="0">
                <a:latin typeface="Bookman Old Style" pitchFamily="84" charset="0"/>
              </a:rPr>
              <a:t>Shays’ Rebellion </a:t>
            </a:r>
            <a:r>
              <a:rPr lang="en-US" sz="2300" dirty="0" smtClean="0">
                <a:latin typeface="Bookman Old Style" pitchFamily="84" charset="0"/>
              </a:rPr>
              <a:t>made people realize that there needed to be some kind of revision. </a:t>
            </a:r>
          </a:p>
          <a:p>
            <a:pPr eaLnBrk="1" hangingPunct="1">
              <a:buFont typeface="Arial" pitchFamily="84" charset="0"/>
              <a:buNone/>
            </a:pPr>
            <a:r>
              <a:rPr lang="en-US" sz="2300" dirty="0" smtClean="0">
                <a:latin typeface="Bookman Old Style" pitchFamily="84" charset="0"/>
              </a:rPr>
              <a:t>-  In May, 1787, a convention of the states was called, “for the sole purpose of revising the Articles of Confederation.”</a:t>
            </a:r>
          </a:p>
          <a:p>
            <a:pPr eaLnBrk="1" hangingPunct="1"/>
            <a:r>
              <a:rPr lang="en-US" sz="2300" dirty="0" smtClean="0">
                <a:latin typeface="Bookman Old Style" pitchFamily="84" charset="0"/>
              </a:rPr>
              <a:t>Representatives from 12 states attended. Rhode Island didn’t go.</a:t>
            </a:r>
            <a:r>
              <a:rPr lang="en-US" sz="2200" dirty="0" smtClean="0">
                <a:latin typeface="Bookman Old Style" pitchFamily="84" charset="0"/>
              </a:rPr>
              <a:t> </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3" name="Picture 3" descr="washington-crossing-the-delaware.jpg"/>
          <p:cNvPicPr>
            <a:picLocks noChangeAspect="1"/>
          </p:cNvPicPr>
          <p:nvPr/>
        </p:nvPicPr>
        <p:blipFill>
          <a:blip r:embed="rId3"/>
          <a:srcRect r="21892" b="21111"/>
          <a:stretch>
            <a:fillRect/>
          </a:stretch>
        </p:blipFill>
        <p:spPr bwMode="auto">
          <a:xfrm>
            <a:off x="0" y="0"/>
            <a:ext cx="9144000" cy="6858000"/>
          </a:xfrm>
          <a:prstGeom prst="rect">
            <a:avLst/>
          </a:prstGeom>
          <a:noFill/>
          <a:ln w="9525">
            <a:noFill/>
            <a:miter lim="800000"/>
            <a:headEnd/>
            <a:tailEnd/>
          </a:ln>
        </p:spPr>
      </p:pic>
      <p:sp>
        <p:nvSpPr>
          <p:cNvPr id="131074" name="Title 1"/>
          <p:cNvSpPr>
            <a:spLocks noGrp="1"/>
          </p:cNvSpPr>
          <p:nvPr>
            <p:ph type="title" idx="4294967295"/>
          </p:nvPr>
        </p:nvSpPr>
        <p:spPr>
          <a:xfrm>
            <a:off x="457200" y="0"/>
            <a:ext cx="8229600" cy="1143000"/>
          </a:xfrm>
        </p:spPr>
        <p:txBody>
          <a:bodyPr/>
          <a:lstStyle/>
          <a:p>
            <a:pPr eaLnBrk="1" hangingPunct="1"/>
            <a:r>
              <a:rPr lang="en-US" sz="5400" smtClean="0">
                <a:latin typeface="Blackadder ITC" charset="0"/>
              </a:rPr>
              <a:t>Constitutional Convention </a:t>
            </a:r>
          </a:p>
        </p:txBody>
      </p:sp>
      <p:sp>
        <p:nvSpPr>
          <p:cNvPr id="131075" name="Content Placeholder 2"/>
          <p:cNvSpPr>
            <a:spLocks noGrp="1"/>
          </p:cNvSpPr>
          <p:nvPr>
            <p:ph idx="4294967295"/>
          </p:nvPr>
        </p:nvSpPr>
        <p:spPr>
          <a:xfrm>
            <a:off x="152400" y="914400"/>
            <a:ext cx="8915400" cy="5715000"/>
          </a:xfrm>
          <a:solidFill>
            <a:schemeClr val="bg1">
              <a:alpha val="70979"/>
            </a:schemeClr>
          </a:solidFill>
        </p:spPr>
        <p:txBody>
          <a:bodyPr/>
          <a:lstStyle/>
          <a:p>
            <a:pPr eaLnBrk="1" hangingPunct="1">
              <a:buFontTx/>
              <a:buChar char="-"/>
            </a:pPr>
            <a:r>
              <a:rPr lang="en-US" sz="2400" dirty="0" smtClean="0">
                <a:latin typeface="Bookman Old Style" pitchFamily="84" charset="0"/>
              </a:rPr>
              <a:t>&gt;The Constitutional Convention was held in Philadelphia. </a:t>
            </a:r>
          </a:p>
          <a:p>
            <a:pPr eaLnBrk="1" hangingPunct="1">
              <a:buFontTx/>
              <a:buChar char="-"/>
            </a:pPr>
            <a:r>
              <a:rPr lang="en-US" sz="2400" dirty="0" smtClean="0">
                <a:latin typeface="Bookman Old Style" pitchFamily="84" charset="0"/>
              </a:rPr>
              <a:t>55 delegates came, which included lawyers, governors, members of the Confederation </a:t>
            </a:r>
            <a:br>
              <a:rPr lang="en-US" sz="2400" dirty="0" smtClean="0">
                <a:latin typeface="Bookman Old Style" pitchFamily="84" charset="0"/>
              </a:rPr>
            </a:br>
            <a:r>
              <a:rPr lang="en-US" sz="2400" dirty="0" smtClean="0">
                <a:latin typeface="Bookman Old Style" pitchFamily="84" charset="0"/>
              </a:rPr>
              <a:t>Congress… Thomas Jefferson </a:t>
            </a:r>
            <a:br>
              <a:rPr lang="en-US" sz="2400" dirty="0" smtClean="0">
                <a:latin typeface="Bookman Old Style" pitchFamily="84" charset="0"/>
              </a:rPr>
            </a:br>
            <a:r>
              <a:rPr lang="en-US" sz="2400" dirty="0" smtClean="0">
                <a:latin typeface="Bookman Old Style" pitchFamily="84" charset="0"/>
              </a:rPr>
              <a:t>called it, “an assembly of </a:t>
            </a:r>
            <a:br>
              <a:rPr lang="en-US" sz="2400" dirty="0" smtClean="0">
                <a:latin typeface="Bookman Old Style" pitchFamily="84" charset="0"/>
              </a:rPr>
            </a:br>
            <a:r>
              <a:rPr lang="en-US" sz="2400" dirty="0" smtClean="0">
                <a:latin typeface="Bookman Old Style" pitchFamily="84" charset="0"/>
              </a:rPr>
              <a:t>demigods”. </a:t>
            </a:r>
          </a:p>
          <a:p>
            <a:pPr eaLnBrk="1" hangingPunct="1">
              <a:buFontTx/>
              <a:buChar char="-"/>
            </a:pPr>
            <a:r>
              <a:rPr lang="en-US" sz="2400" dirty="0" smtClean="0">
                <a:latin typeface="Bookman Old Style" pitchFamily="84" charset="0"/>
              </a:rPr>
              <a:t>&gt;At the Constitutional Convention, </a:t>
            </a:r>
            <a:br>
              <a:rPr lang="en-US" sz="2400" dirty="0" smtClean="0">
                <a:latin typeface="Bookman Old Style" pitchFamily="84" charset="0"/>
              </a:rPr>
            </a:br>
            <a:r>
              <a:rPr lang="en-US" sz="2400" dirty="0" smtClean="0">
                <a:latin typeface="Bookman Old Style" pitchFamily="84" charset="0"/>
              </a:rPr>
              <a:t>two major plans for government </a:t>
            </a:r>
            <a:br>
              <a:rPr lang="en-US" sz="2400" dirty="0" smtClean="0">
                <a:latin typeface="Bookman Old Style" pitchFamily="84" charset="0"/>
              </a:rPr>
            </a:br>
            <a:r>
              <a:rPr lang="en-US" sz="2400" dirty="0" smtClean="0">
                <a:latin typeface="Bookman Old Style" pitchFamily="84" charset="0"/>
              </a:rPr>
              <a:t>were introduced: The Virginia </a:t>
            </a:r>
            <a:br>
              <a:rPr lang="en-US" sz="2400" dirty="0" smtClean="0">
                <a:latin typeface="Bookman Old Style" pitchFamily="84" charset="0"/>
              </a:rPr>
            </a:br>
            <a:r>
              <a:rPr lang="en-US" sz="2400" dirty="0" smtClean="0">
                <a:latin typeface="Bookman Old Style" pitchFamily="84" charset="0"/>
              </a:rPr>
              <a:t>Plan and the New Jersey Plan.</a:t>
            </a:r>
            <a:r>
              <a:rPr lang="en-US" sz="2300" dirty="0" smtClean="0">
                <a:latin typeface="Bookman Old Style" pitchFamily="84" charset="0"/>
              </a:rPr>
              <a:t> </a:t>
            </a:r>
            <a:endParaRPr lang="en-US" sz="2200" dirty="0" smtClean="0">
              <a:latin typeface="Bookman Old Style" pitchFamily="84" charset="0"/>
            </a:endParaRPr>
          </a:p>
        </p:txBody>
      </p:sp>
      <p:pic>
        <p:nvPicPr>
          <p:cNvPr id="131076" name="Picture 5" descr="benjamin-franklin"/>
          <p:cNvPicPr>
            <a:picLocks noChangeAspect="1" noChangeArrowheads="1"/>
          </p:cNvPicPr>
          <p:nvPr/>
        </p:nvPicPr>
        <p:blipFill>
          <a:blip r:embed="rId4"/>
          <a:srcRect t="3618"/>
          <a:stretch>
            <a:fillRect/>
          </a:stretch>
        </p:blipFill>
        <p:spPr bwMode="auto">
          <a:xfrm>
            <a:off x="5868144" y="2564904"/>
            <a:ext cx="3088531" cy="393432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1" name="Picture 3" descr="washington-crossing-the-delaware.jpg"/>
          <p:cNvPicPr>
            <a:picLocks noChangeAspect="1"/>
          </p:cNvPicPr>
          <p:nvPr/>
        </p:nvPicPr>
        <p:blipFill>
          <a:blip r:embed="rId3"/>
          <a:srcRect r="21892" b="21111"/>
          <a:stretch>
            <a:fillRect/>
          </a:stretch>
        </p:blipFill>
        <p:spPr bwMode="auto">
          <a:xfrm>
            <a:off x="0" y="0"/>
            <a:ext cx="9144000" cy="6858000"/>
          </a:xfrm>
          <a:prstGeom prst="rect">
            <a:avLst/>
          </a:prstGeom>
          <a:noFill/>
          <a:ln w="9525">
            <a:noFill/>
            <a:miter lim="800000"/>
            <a:headEnd/>
            <a:tailEnd/>
          </a:ln>
        </p:spPr>
      </p:pic>
      <p:sp>
        <p:nvSpPr>
          <p:cNvPr id="133122" name="Title 1"/>
          <p:cNvSpPr>
            <a:spLocks noGrp="1"/>
          </p:cNvSpPr>
          <p:nvPr>
            <p:ph type="title" idx="4294967295"/>
          </p:nvPr>
        </p:nvSpPr>
        <p:spPr>
          <a:xfrm>
            <a:off x="457200" y="0"/>
            <a:ext cx="8229600" cy="1143000"/>
          </a:xfrm>
        </p:spPr>
        <p:txBody>
          <a:bodyPr/>
          <a:lstStyle/>
          <a:p>
            <a:pPr eaLnBrk="1" hangingPunct="1"/>
            <a:r>
              <a:rPr lang="en-US" sz="5400" smtClean="0">
                <a:latin typeface="Blackadder ITC" charset="0"/>
              </a:rPr>
              <a:t>Constitutional Convention </a:t>
            </a:r>
          </a:p>
        </p:txBody>
      </p:sp>
      <p:sp>
        <p:nvSpPr>
          <p:cNvPr id="133123" name="Content Placeholder 2"/>
          <p:cNvSpPr>
            <a:spLocks noGrp="1"/>
          </p:cNvSpPr>
          <p:nvPr>
            <p:ph idx="4294967295"/>
          </p:nvPr>
        </p:nvSpPr>
        <p:spPr>
          <a:xfrm>
            <a:off x="152400" y="914400"/>
            <a:ext cx="8915400" cy="5715000"/>
          </a:xfrm>
          <a:solidFill>
            <a:schemeClr val="bg1">
              <a:alpha val="70979"/>
            </a:schemeClr>
          </a:solidFill>
        </p:spPr>
        <p:txBody>
          <a:bodyPr/>
          <a:lstStyle/>
          <a:p>
            <a:pPr eaLnBrk="1" hangingPunct="1">
              <a:buFontTx/>
              <a:buChar char="-"/>
            </a:pPr>
            <a:r>
              <a:rPr lang="en-US" sz="2200" b="1" dirty="0" smtClean="0">
                <a:latin typeface="Bookman Old Style" pitchFamily="84" charset="0"/>
              </a:rPr>
              <a:t>&gt; The Virginia Plan</a:t>
            </a:r>
            <a:endParaRPr lang="en-US" sz="2200" dirty="0" smtClean="0">
              <a:latin typeface="Bookman Old Style" pitchFamily="84" charset="0"/>
            </a:endParaRPr>
          </a:p>
          <a:p>
            <a:pPr eaLnBrk="1" hangingPunct="1"/>
            <a:r>
              <a:rPr lang="en-US" sz="2200" dirty="0" smtClean="0">
                <a:latin typeface="Bookman Old Style" pitchFamily="84" charset="0"/>
              </a:rPr>
              <a:t>When the Virginia delegation arrived, they already had a plan to fix the government - written by James Madison.</a:t>
            </a:r>
          </a:p>
          <a:p>
            <a:pPr eaLnBrk="1" hangingPunct="1"/>
            <a:r>
              <a:rPr lang="en-US" sz="2200" dirty="0" smtClean="0">
                <a:latin typeface="Bookman Old Style" pitchFamily="84" charset="0"/>
              </a:rPr>
              <a:t>The plan was to completely scrap the Articles of Confederation and create a new national government. </a:t>
            </a:r>
          </a:p>
          <a:p>
            <a:pPr eaLnBrk="1" hangingPunct="1">
              <a:buFont typeface="Arial" pitchFamily="84" charset="0"/>
              <a:buNone/>
            </a:pPr>
            <a:r>
              <a:rPr lang="en-US" sz="2200" dirty="0" smtClean="0">
                <a:latin typeface="Bookman Old Style" pitchFamily="84" charset="0"/>
              </a:rPr>
              <a:t>-  The Virginia Plan proposed that the government ought to be split into three branches - a legislative, executive, and judiciary branch. </a:t>
            </a:r>
          </a:p>
          <a:p>
            <a:pPr eaLnBrk="1" hangingPunct="1">
              <a:buFont typeface="Arial" pitchFamily="84" charset="0"/>
              <a:buNone/>
            </a:pPr>
            <a:r>
              <a:rPr lang="en-US" sz="2200" dirty="0" smtClean="0">
                <a:latin typeface="Bookman Old Style" pitchFamily="84" charset="0"/>
              </a:rPr>
              <a:t>- &gt; The Virginia Plan also said that the legislature should be divided into two houses. </a:t>
            </a:r>
          </a:p>
          <a:p>
            <a:pPr eaLnBrk="1" hangingPunct="1">
              <a:buFont typeface="Arial" pitchFamily="84" charset="0"/>
              <a:buNone/>
            </a:pPr>
            <a:r>
              <a:rPr lang="en-US" sz="2200" dirty="0" smtClean="0">
                <a:latin typeface="Bookman Old Style" pitchFamily="84" charset="0"/>
              </a:rPr>
              <a:t>         - &gt; Voters in each state would elect members of the </a:t>
            </a:r>
            <a:br>
              <a:rPr lang="en-US" sz="2200" dirty="0" smtClean="0">
                <a:latin typeface="Bookman Old Style" pitchFamily="84" charset="0"/>
              </a:rPr>
            </a:br>
            <a:r>
              <a:rPr lang="en-US" sz="2200" dirty="0" smtClean="0">
                <a:latin typeface="Bookman Old Style" pitchFamily="84" charset="0"/>
              </a:rPr>
              <a:t>        first house. Members of the second house would </a:t>
            </a:r>
            <a:br>
              <a:rPr lang="en-US" sz="2200" dirty="0" smtClean="0">
                <a:latin typeface="Bookman Old Style" pitchFamily="84" charset="0"/>
              </a:rPr>
            </a:br>
            <a:r>
              <a:rPr lang="en-US" sz="2200" dirty="0" smtClean="0">
                <a:latin typeface="Bookman Old Style" pitchFamily="84" charset="0"/>
              </a:rPr>
              <a:t>        be elected by the first house. </a:t>
            </a:r>
          </a:p>
          <a:p>
            <a:pPr eaLnBrk="1" hangingPunct="1">
              <a:buFont typeface="Arial" pitchFamily="84" charset="0"/>
              <a:buNone/>
            </a:pPr>
            <a:r>
              <a:rPr lang="en-US" sz="2200" dirty="0" smtClean="0">
                <a:latin typeface="Bookman Old Style" pitchFamily="84" charset="0"/>
              </a:rPr>
              <a:t>         - &gt; In both houses, the number of representatives would </a:t>
            </a:r>
            <a:br>
              <a:rPr lang="en-US" sz="2200" dirty="0" smtClean="0">
                <a:latin typeface="Bookman Old Style" pitchFamily="84" charset="0"/>
              </a:rPr>
            </a:br>
            <a:r>
              <a:rPr lang="en-US" sz="2200" dirty="0" smtClean="0">
                <a:latin typeface="Bookman Old Style" pitchFamily="84" charset="0"/>
              </a:rPr>
              <a:t>       be based on the size of the population in the states.</a:t>
            </a:r>
            <a:r>
              <a:rPr lang="en-US" sz="2400" dirty="0" smtClean="0">
                <a:latin typeface="Bookman Old Style" pitchFamily="84" charset="0"/>
              </a:rPr>
              <a:t> </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69" name="Picture 3" descr="washington-crossing-the-delaware.jpg"/>
          <p:cNvPicPr>
            <a:picLocks noChangeAspect="1"/>
          </p:cNvPicPr>
          <p:nvPr/>
        </p:nvPicPr>
        <p:blipFill>
          <a:blip r:embed="rId3"/>
          <a:srcRect r="21892" b="21111"/>
          <a:stretch>
            <a:fillRect/>
          </a:stretch>
        </p:blipFill>
        <p:spPr bwMode="auto">
          <a:xfrm>
            <a:off x="0" y="0"/>
            <a:ext cx="9144000" cy="6858000"/>
          </a:xfrm>
          <a:prstGeom prst="rect">
            <a:avLst/>
          </a:prstGeom>
          <a:noFill/>
          <a:ln w="9525">
            <a:noFill/>
            <a:miter lim="800000"/>
            <a:headEnd/>
            <a:tailEnd/>
          </a:ln>
        </p:spPr>
      </p:pic>
      <p:sp>
        <p:nvSpPr>
          <p:cNvPr id="135170" name="Title 1"/>
          <p:cNvSpPr>
            <a:spLocks noGrp="1"/>
          </p:cNvSpPr>
          <p:nvPr>
            <p:ph type="title" idx="4294967295"/>
          </p:nvPr>
        </p:nvSpPr>
        <p:spPr>
          <a:xfrm>
            <a:off x="457200" y="0"/>
            <a:ext cx="8229600" cy="1143000"/>
          </a:xfrm>
        </p:spPr>
        <p:txBody>
          <a:bodyPr/>
          <a:lstStyle/>
          <a:p>
            <a:pPr eaLnBrk="1" hangingPunct="1"/>
            <a:r>
              <a:rPr lang="en-US" sz="5400" smtClean="0">
                <a:latin typeface="Blackadder ITC" charset="0"/>
              </a:rPr>
              <a:t>Constitutional Convention </a:t>
            </a:r>
          </a:p>
        </p:txBody>
      </p:sp>
      <p:sp>
        <p:nvSpPr>
          <p:cNvPr id="135171" name="Content Placeholder 2"/>
          <p:cNvSpPr>
            <a:spLocks noGrp="1"/>
          </p:cNvSpPr>
          <p:nvPr>
            <p:ph idx="4294967295"/>
          </p:nvPr>
        </p:nvSpPr>
        <p:spPr>
          <a:xfrm>
            <a:off x="152400" y="914400"/>
            <a:ext cx="8915400" cy="5715000"/>
          </a:xfrm>
          <a:solidFill>
            <a:schemeClr val="bg1">
              <a:alpha val="70979"/>
            </a:schemeClr>
          </a:solidFill>
        </p:spPr>
        <p:txBody>
          <a:bodyPr/>
          <a:lstStyle/>
          <a:p>
            <a:pPr eaLnBrk="1" hangingPunct="1">
              <a:buFontTx/>
              <a:buChar char="-"/>
            </a:pPr>
            <a:r>
              <a:rPr lang="en-US" sz="2200" b="1" dirty="0" smtClean="0">
                <a:latin typeface="Bookman Old Style" pitchFamily="84" charset="0"/>
              </a:rPr>
              <a:t>&gt; Problems with the Virginia Plan</a:t>
            </a:r>
            <a:endParaRPr lang="en-US" sz="2200" dirty="0" smtClean="0">
              <a:latin typeface="Bookman Old Style" pitchFamily="84" charset="0"/>
            </a:endParaRPr>
          </a:p>
          <a:p>
            <a:pPr eaLnBrk="1" hangingPunct="1"/>
            <a:r>
              <a:rPr lang="en-US" sz="2200" dirty="0" smtClean="0">
                <a:latin typeface="Bookman Old Style" pitchFamily="84" charset="0"/>
              </a:rPr>
              <a:t>Most of the delegates thought dividing the government into three branches was a good idea. Having a separate judicial, executive, and legislative branches made sense.</a:t>
            </a:r>
          </a:p>
          <a:p>
            <a:pPr eaLnBrk="1" hangingPunct="1"/>
            <a:r>
              <a:rPr lang="en-US" sz="2200" dirty="0" smtClean="0">
                <a:latin typeface="Bookman Old Style" pitchFamily="84" charset="0"/>
              </a:rPr>
              <a:t>However, people from the small </a:t>
            </a:r>
            <a:br>
              <a:rPr lang="en-US" sz="2200" dirty="0" smtClean="0">
                <a:latin typeface="Bookman Old Style" pitchFamily="84" charset="0"/>
              </a:rPr>
            </a:br>
            <a:r>
              <a:rPr lang="en-US" sz="2200" dirty="0" smtClean="0">
                <a:latin typeface="Bookman Old Style" pitchFamily="84" charset="0"/>
              </a:rPr>
              <a:t>states were upset that the </a:t>
            </a:r>
            <a:br>
              <a:rPr lang="en-US" sz="2200" dirty="0" smtClean="0">
                <a:latin typeface="Bookman Old Style" pitchFamily="84" charset="0"/>
              </a:rPr>
            </a:br>
            <a:r>
              <a:rPr lang="en-US" sz="2200" dirty="0" smtClean="0">
                <a:latin typeface="Bookman Old Style" pitchFamily="84" charset="0"/>
              </a:rPr>
              <a:t>legislative branch would be based </a:t>
            </a:r>
            <a:br>
              <a:rPr lang="en-US" sz="2200" dirty="0" smtClean="0">
                <a:latin typeface="Bookman Old Style" pitchFamily="84" charset="0"/>
              </a:rPr>
            </a:br>
            <a:r>
              <a:rPr lang="en-US" sz="2200" dirty="0" smtClean="0">
                <a:latin typeface="Bookman Old Style" pitchFamily="84" charset="0"/>
              </a:rPr>
              <a:t>on population only. </a:t>
            </a:r>
          </a:p>
          <a:p>
            <a:pPr eaLnBrk="1" hangingPunct="1">
              <a:buFont typeface="Arial" pitchFamily="84" charset="0"/>
              <a:buNone/>
            </a:pPr>
            <a:r>
              <a:rPr lang="en-US" sz="2200" dirty="0" smtClean="0">
                <a:latin typeface="Bookman Old Style" pitchFamily="84" charset="0"/>
              </a:rPr>
              <a:t>-  &gt; Many representatives of the smaller </a:t>
            </a:r>
            <a:br>
              <a:rPr lang="en-US" sz="2200" dirty="0" smtClean="0">
                <a:latin typeface="Bookman Old Style" pitchFamily="84" charset="0"/>
              </a:rPr>
            </a:br>
            <a:r>
              <a:rPr lang="en-US" sz="2200" dirty="0" smtClean="0">
                <a:latin typeface="Bookman Old Style" pitchFamily="84" charset="0"/>
              </a:rPr>
              <a:t>states worried that the larger states, </a:t>
            </a:r>
            <a:br>
              <a:rPr lang="en-US" sz="2200" dirty="0" smtClean="0">
                <a:latin typeface="Bookman Old Style" pitchFamily="84" charset="0"/>
              </a:rPr>
            </a:br>
            <a:r>
              <a:rPr lang="en-US" sz="2200" dirty="0" smtClean="0">
                <a:latin typeface="Bookman Old Style" pitchFamily="84" charset="0"/>
              </a:rPr>
              <a:t>with more representation in the </a:t>
            </a:r>
            <a:br>
              <a:rPr lang="en-US" sz="2200" dirty="0" smtClean="0">
                <a:latin typeface="Bookman Old Style" pitchFamily="84" charset="0"/>
              </a:rPr>
            </a:br>
            <a:r>
              <a:rPr lang="en-US" sz="2200" dirty="0" smtClean="0">
                <a:latin typeface="Bookman Old Style" pitchFamily="84" charset="0"/>
              </a:rPr>
              <a:t>legislature, would outvote them. </a:t>
            </a:r>
            <a:endParaRPr lang="en-US" sz="2400" dirty="0" smtClean="0">
              <a:latin typeface="Bookman Old Style" pitchFamily="84" charset="0"/>
            </a:endParaRPr>
          </a:p>
        </p:txBody>
      </p:sp>
      <p:pic>
        <p:nvPicPr>
          <p:cNvPr id="135172" name="Picture 6" descr="JMadison"/>
          <p:cNvPicPr>
            <a:picLocks noChangeAspect="1" noChangeArrowheads="1"/>
          </p:cNvPicPr>
          <p:nvPr/>
        </p:nvPicPr>
        <p:blipFill>
          <a:blip r:embed="rId4"/>
          <a:srcRect/>
          <a:stretch>
            <a:fillRect/>
          </a:stretch>
        </p:blipFill>
        <p:spPr bwMode="auto">
          <a:xfrm>
            <a:off x="5715000" y="2514600"/>
            <a:ext cx="3248025" cy="403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3" descr="washington-crossing-the-delaware.jpg"/>
          <p:cNvPicPr>
            <a:picLocks noChangeAspect="1"/>
          </p:cNvPicPr>
          <p:nvPr/>
        </p:nvPicPr>
        <p:blipFill>
          <a:blip r:embed="rId2"/>
          <a:srcRect r="21892" b="21111"/>
          <a:stretch>
            <a:fillRect/>
          </a:stretch>
        </p:blipFill>
        <p:spPr bwMode="auto">
          <a:xfrm>
            <a:off x="0" y="0"/>
            <a:ext cx="9144000" cy="6858000"/>
          </a:xfrm>
          <a:prstGeom prst="rect">
            <a:avLst/>
          </a:prstGeom>
          <a:noFill/>
          <a:ln w="9525">
            <a:noFill/>
            <a:miter lim="800000"/>
            <a:headEnd/>
            <a:tailEnd/>
          </a:ln>
        </p:spPr>
      </p:pic>
      <p:sp>
        <p:nvSpPr>
          <p:cNvPr id="22530" name="Title 1"/>
          <p:cNvSpPr>
            <a:spLocks noGrp="1"/>
          </p:cNvSpPr>
          <p:nvPr>
            <p:ph type="title"/>
          </p:nvPr>
        </p:nvSpPr>
        <p:spPr>
          <a:xfrm>
            <a:off x="457200" y="0"/>
            <a:ext cx="8229600" cy="1143000"/>
          </a:xfrm>
        </p:spPr>
        <p:txBody>
          <a:bodyPr/>
          <a:lstStyle/>
          <a:p>
            <a:pPr eaLnBrk="1" hangingPunct="1"/>
            <a:r>
              <a:rPr lang="en-US" sz="5400" smtClean="0">
                <a:latin typeface="Blackadder ITC" charset="0"/>
              </a:rPr>
              <a:t>Pocahontas – Not a Disney Movie</a:t>
            </a:r>
          </a:p>
        </p:txBody>
      </p:sp>
      <p:sp>
        <p:nvSpPr>
          <p:cNvPr id="22531" name="Content Placeholder 2"/>
          <p:cNvSpPr>
            <a:spLocks noGrp="1"/>
          </p:cNvSpPr>
          <p:nvPr>
            <p:ph idx="1"/>
          </p:nvPr>
        </p:nvSpPr>
        <p:spPr>
          <a:xfrm>
            <a:off x="381000" y="990600"/>
            <a:ext cx="8458200" cy="5791200"/>
          </a:xfrm>
          <a:solidFill>
            <a:schemeClr val="bg1">
              <a:alpha val="70979"/>
            </a:schemeClr>
          </a:solidFill>
        </p:spPr>
        <p:txBody>
          <a:bodyPr/>
          <a:lstStyle/>
          <a:p>
            <a:pPr eaLnBrk="1" hangingPunct="1"/>
            <a:r>
              <a:rPr lang="en-US" sz="2000" dirty="0" smtClean="0">
                <a:latin typeface="Bookman Old Style" pitchFamily="84" charset="0"/>
              </a:rPr>
              <a:t>In 1623, Captain John Smith told a story about a young Powhatan girl (age 11) who saved him from execution. </a:t>
            </a:r>
          </a:p>
          <a:p>
            <a:pPr eaLnBrk="1" hangingPunct="1"/>
            <a:r>
              <a:rPr lang="en-US" sz="2000" b="1" dirty="0" smtClean="0">
                <a:latin typeface="Bookman Old Style" pitchFamily="84" charset="0"/>
              </a:rPr>
              <a:t>Pocahontas </a:t>
            </a:r>
            <a:r>
              <a:rPr lang="en-US" sz="2000" dirty="0" smtClean="0">
                <a:latin typeface="Bookman Old Style" pitchFamily="84" charset="0"/>
              </a:rPr>
              <a:t>was fascinated by the English, and was very friendly.</a:t>
            </a:r>
          </a:p>
          <a:p>
            <a:pPr eaLnBrk="1" hangingPunct="1"/>
            <a:r>
              <a:rPr lang="en-US" sz="2000" dirty="0" smtClean="0">
                <a:latin typeface="Bookman Old Style" pitchFamily="84" charset="0"/>
              </a:rPr>
              <a:t>In return, the English kidnapped her, </a:t>
            </a:r>
            <a:br>
              <a:rPr lang="en-US" sz="2000" dirty="0" smtClean="0">
                <a:latin typeface="Bookman Old Style" pitchFamily="84" charset="0"/>
              </a:rPr>
            </a:br>
            <a:r>
              <a:rPr lang="en-US" sz="2000" dirty="0" smtClean="0">
                <a:latin typeface="Bookman Old Style" pitchFamily="84" charset="0"/>
              </a:rPr>
              <a:t>holding her at ransom for supplies from </a:t>
            </a:r>
            <a:br>
              <a:rPr lang="en-US" sz="2000" dirty="0" smtClean="0">
                <a:latin typeface="Bookman Old Style" pitchFamily="84" charset="0"/>
              </a:rPr>
            </a:br>
            <a:r>
              <a:rPr lang="en-US" sz="2000" dirty="0" smtClean="0">
                <a:latin typeface="Bookman Old Style" pitchFamily="84" charset="0"/>
              </a:rPr>
              <a:t>the </a:t>
            </a:r>
            <a:r>
              <a:rPr lang="en-US" sz="2000" dirty="0" err="1" smtClean="0">
                <a:latin typeface="Bookman Old Style" pitchFamily="84" charset="0"/>
              </a:rPr>
              <a:t>Powhatans</a:t>
            </a:r>
            <a:r>
              <a:rPr lang="en-US" sz="2000" dirty="0" smtClean="0">
                <a:latin typeface="Bookman Old Style" pitchFamily="84" charset="0"/>
              </a:rPr>
              <a:t>. </a:t>
            </a:r>
          </a:p>
          <a:p>
            <a:pPr eaLnBrk="1" hangingPunct="1"/>
            <a:r>
              <a:rPr lang="en-US" sz="2000" dirty="0" smtClean="0">
                <a:latin typeface="Bookman Old Style" pitchFamily="84" charset="0"/>
              </a:rPr>
              <a:t>Even after the ransom was paid, the </a:t>
            </a:r>
            <a:br>
              <a:rPr lang="en-US" sz="2000" dirty="0" smtClean="0">
                <a:latin typeface="Bookman Old Style" pitchFamily="84" charset="0"/>
              </a:rPr>
            </a:br>
            <a:r>
              <a:rPr lang="en-US" sz="2000" dirty="0" smtClean="0">
                <a:latin typeface="Bookman Old Style" pitchFamily="84" charset="0"/>
              </a:rPr>
              <a:t>English refused to return Pocahontas. </a:t>
            </a:r>
          </a:p>
          <a:p>
            <a:pPr eaLnBrk="1" hangingPunct="1"/>
            <a:r>
              <a:rPr lang="en-US" sz="2000" dirty="0" smtClean="0">
                <a:latin typeface="Bookman Old Style" pitchFamily="84" charset="0"/>
              </a:rPr>
              <a:t>Eventually, John Rolfe (the same who </a:t>
            </a:r>
            <a:br>
              <a:rPr lang="en-US" sz="2000" dirty="0" smtClean="0">
                <a:latin typeface="Bookman Old Style" pitchFamily="84" charset="0"/>
              </a:rPr>
            </a:br>
            <a:r>
              <a:rPr lang="en-US" sz="2000" dirty="0" smtClean="0">
                <a:latin typeface="Bookman Old Style" pitchFamily="84" charset="0"/>
              </a:rPr>
              <a:t>started planting tobacco in the colony) </a:t>
            </a:r>
            <a:br>
              <a:rPr lang="en-US" sz="2000" dirty="0" smtClean="0">
                <a:latin typeface="Bookman Old Style" pitchFamily="84" charset="0"/>
              </a:rPr>
            </a:br>
            <a:r>
              <a:rPr lang="en-US" sz="2000" dirty="0" smtClean="0">
                <a:latin typeface="Bookman Old Style" pitchFamily="84" charset="0"/>
              </a:rPr>
              <a:t>said he was in love with Pocahontas, </a:t>
            </a:r>
            <a:br>
              <a:rPr lang="en-US" sz="2000" dirty="0" smtClean="0">
                <a:latin typeface="Bookman Old Style" pitchFamily="84" charset="0"/>
              </a:rPr>
            </a:br>
            <a:r>
              <a:rPr lang="en-US" sz="2000" dirty="0" smtClean="0">
                <a:latin typeface="Bookman Old Style" pitchFamily="84" charset="0"/>
              </a:rPr>
              <a:t>and that he was going to marry her.</a:t>
            </a:r>
          </a:p>
          <a:p>
            <a:pPr eaLnBrk="1" hangingPunct="1"/>
            <a:r>
              <a:rPr lang="en-US" sz="2000" dirty="0" smtClean="0">
                <a:latin typeface="Bookman Old Style" pitchFamily="84" charset="0"/>
              </a:rPr>
              <a:t>The two had one son, and moved to </a:t>
            </a:r>
            <a:br>
              <a:rPr lang="en-US" sz="2000" dirty="0" smtClean="0">
                <a:latin typeface="Bookman Old Style" pitchFamily="84" charset="0"/>
              </a:rPr>
            </a:br>
            <a:r>
              <a:rPr lang="en-US" sz="2000" dirty="0" smtClean="0">
                <a:latin typeface="Bookman Old Style" pitchFamily="84" charset="0"/>
              </a:rPr>
              <a:t>England. Pocahontas (now called </a:t>
            </a:r>
            <a:br>
              <a:rPr lang="en-US" sz="2000" dirty="0" smtClean="0">
                <a:latin typeface="Bookman Old Style" pitchFamily="84" charset="0"/>
              </a:rPr>
            </a:br>
            <a:r>
              <a:rPr lang="en-US" sz="2000" dirty="0" smtClean="0">
                <a:latin typeface="Bookman Old Style" pitchFamily="84" charset="0"/>
              </a:rPr>
              <a:t>Rebecca) died before she could return </a:t>
            </a:r>
            <a:br>
              <a:rPr lang="en-US" sz="2000" dirty="0" smtClean="0">
                <a:latin typeface="Bookman Old Style" pitchFamily="84" charset="0"/>
              </a:rPr>
            </a:br>
            <a:r>
              <a:rPr lang="en-US" sz="2000" dirty="0" smtClean="0">
                <a:latin typeface="Bookman Old Style" pitchFamily="84" charset="0"/>
              </a:rPr>
              <a:t>to America. She was 21. </a:t>
            </a:r>
            <a:r>
              <a:rPr lang="en-US" sz="2000" b="1" dirty="0" smtClean="0">
                <a:latin typeface="Bookman Old Style" pitchFamily="84" charset="0"/>
              </a:rPr>
              <a:t> </a:t>
            </a:r>
          </a:p>
        </p:txBody>
      </p:sp>
      <p:pic>
        <p:nvPicPr>
          <p:cNvPr id="22532" name="Picture 4" descr="5453024819_c62013258a.jpg"/>
          <p:cNvPicPr>
            <a:picLocks noChangeAspect="1"/>
          </p:cNvPicPr>
          <p:nvPr/>
        </p:nvPicPr>
        <p:blipFill>
          <a:blip r:embed="rId3"/>
          <a:srcRect t="8134" r="16000" b="2872"/>
          <a:stretch>
            <a:fillRect/>
          </a:stretch>
        </p:blipFill>
        <p:spPr bwMode="auto">
          <a:xfrm>
            <a:off x="5867400" y="2057400"/>
            <a:ext cx="3200400" cy="4724400"/>
          </a:xfrm>
          <a:prstGeom prst="rect">
            <a:avLst/>
          </a:prstGeom>
          <a:noFill/>
          <a:ln w="25400">
            <a:solidFill>
              <a:srgbClr val="61ABA2"/>
            </a:solidFill>
            <a:miter lim="800000"/>
            <a:headEnd/>
            <a:tailEnd/>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7" name="Picture 3" descr="washington-crossing-the-delaware.jpg"/>
          <p:cNvPicPr>
            <a:picLocks noChangeAspect="1"/>
          </p:cNvPicPr>
          <p:nvPr/>
        </p:nvPicPr>
        <p:blipFill>
          <a:blip r:embed="rId3"/>
          <a:srcRect r="21892" b="21111"/>
          <a:stretch>
            <a:fillRect/>
          </a:stretch>
        </p:blipFill>
        <p:spPr bwMode="auto">
          <a:xfrm>
            <a:off x="0" y="0"/>
            <a:ext cx="9144000" cy="6858000"/>
          </a:xfrm>
          <a:prstGeom prst="rect">
            <a:avLst/>
          </a:prstGeom>
          <a:noFill/>
          <a:ln w="9525">
            <a:noFill/>
            <a:miter lim="800000"/>
            <a:headEnd/>
            <a:tailEnd/>
          </a:ln>
        </p:spPr>
      </p:pic>
      <p:sp>
        <p:nvSpPr>
          <p:cNvPr id="137218" name="Title 1"/>
          <p:cNvSpPr>
            <a:spLocks noGrp="1"/>
          </p:cNvSpPr>
          <p:nvPr>
            <p:ph type="title" idx="4294967295"/>
          </p:nvPr>
        </p:nvSpPr>
        <p:spPr>
          <a:xfrm>
            <a:off x="457200" y="0"/>
            <a:ext cx="8229600" cy="1143000"/>
          </a:xfrm>
        </p:spPr>
        <p:txBody>
          <a:bodyPr/>
          <a:lstStyle/>
          <a:p>
            <a:pPr eaLnBrk="1" hangingPunct="1"/>
            <a:r>
              <a:rPr lang="en-US" sz="5400" smtClean="0">
                <a:latin typeface="Blackadder ITC" charset="0"/>
              </a:rPr>
              <a:t>Constitutional Convention </a:t>
            </a:r>
          </a:p>
        </p:txBody>
      </p:sp>
      <p:sp>
        <p:nvSpPr>
          <p:cNvPr id="137219" name="Content Placeholder 2"/>
          <p:cNvSpPr>
            <a:spLocks noGrp="1"/>
          </p:cNvSpPr>
          <p:nvPr>
            <p:ph idx="4294967295"/>
          </p:nvPr>
        </p:nvSpPr>
        <p:spPr>
          <a:xfrm>
            <a:off x="152400" y="914400"/>
            <a:ext cx="8915400" cy="5715000"/>
          </a:xfrm>
          <a:solidFill>
            <a:schemeClr val="bg1">
              <a:alpha val="70979"/>
            </a:schemeClr>
          </a:solidFill>
        </p:spPr>
        <p:txBody>
          <a:bodyPr/>
          <a:lstStyle/>
          <a:p>
            <a:pPr eaLnBrk="1" hangingPunct="1">
              <a:buFontTx/>
              <a:buChar char="-"/>
            </a:pPr>
            <a:r>
              <a:rPr lang="en-US" sz="2300" b="1" dirty="0" smtClean="0">
                <a:latin typeface="Bookman Old Style" pitchFamily="84" charset="0"/>
              </a:rPr>
              <a:t>&gt; The New Jersey Plan</a:t>
            </a:r>
            <a:endParaRPr lang="en-US" sz="2300" dirty="0" smtClean="0">
              <a:latin typeface="Bookman Old Style" pitchFamily="84" charset="0"/>
            </a:endParaRPr>
          </a:p>
          <a:p>
            <a:pPr eaLnBrk="1" hangingPunct="1"/>
            <a:r>
              <a:rPr lang="en-US" sz="2300" dirty="0" smtClean="0">
                <a:latin typeface="Bookman Old Style" pitchFamily="84" charset="0"/>
              </a:rPr>
              <a:t>William Paterson, a delegate from New Jersey, offered a counter-proposal.</a:t>
            </a:r>
          </a:p>
          <a:p>
            <a:pPr eaLnBrk="1" hangingPunct="1">
              <a:buFont typeface="Arial" pitchFamily="84" charset="0"/>
              <a:buNone/>
            </a:pPr>
            <a:r>
              <a:rPr lang="en-US" sz="2300" dirty="0" smtClean="0">
                <a:latin typeface="Bookman Old Style" pitchFamily="84" charset="0"/>
              </a:rPr>
              <a:t>-  The New Jersey Plan did not abandon the Articles of Confederation - it just modified them to make the central government stronger.</a:t>
            </a:r>
          </a:p>
          <a:p>
            <a:pPr eaLnBrk="1" hangingPunct="1">
              <a:buFont typeface="Arial" pitchFamily="84" charset="0"/>
              <a:buNone/>
            </a:pPr>
            <a:r>
              <a:rPr lang="en-US" sz="2300" dirty="0" smtClean="0">
                <a:latin typeface="Bookman Old Style" pitchFamily="84" charset="0"/>
              </a:rPr>
              <a:t>- &gt; Under the New Jersey Plan, there would be only one legislative house, in which each state would be equally represented. </a:t>
            </a:r>
          </a:p>
          <a:p>
            <a:pPr eaLnBrk="1" hangingPunct="1"/>
            <a:endParaRPr lang="en-US" sz="2300" dirty="0" smtClean="0">
              <a:latin typeface="Bookman Old Style" pitchFamily="84" charset="0"/>
            </a:endParaRPr>
          </a:p>
          <a:p>
            <a:pPr eaLnBrk="1" hangingPunct="1"/>
            <a:r>
              <a:rPr lang="en-US" sz="2300" dirty="0" smtClean="0">
                <a:latin typeface="Bookman Old Style" pitchFamily="84" charset="0"/>
              </a:rPr>
              <a:t>The delegates voted for the Virginia Plan. However, this upset a lot of people from the small states. </a:t>
            </a:r>
          </a:p>
          <a:p>
            <a:pPr eaLnBrk="1" hangingPunct="1"/>
            <a:r>
              <a:rPr lang="en-US" sz="2300" dirty="0" smtClean="0">
                <a:latin typeface="Bookman Old Style" pitchFamily="84" charset="0"/>
              </a:rPr>
              <a:t>The only way to fix this was through compromise…</a:t>
            </a:r>
            <a:endParaRPr lang="en-US" sz="2400" dirty="0" smtClean="0">
              <a:latin typeface="Bookman Old Style" pitchFamily="84" charset="0"/>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5" name="Picture 3" descr="washington-crossing-the-delaware.jpg"/>
          <p:cNvPicPr>
            <a:picLocks noChangeAspect="1"/>
          </p:cNvPicPr>
          <p:nvPr/>
        </p:nvPicPr>
        <p:blipFill>
          <a:blip r:embed="rId3"/>
          <a:srcRect r="21892" b="21111"/>
          <a:stretch>
            <a:fillRect/>
          </a:stretch>
        </p:blipFill>
        <p:spPr bwMode="auto">
          <a:xfrm>
            <a:off x="0" y="0"/>
            <a:ext cx="9144000" cy="6858000"/>
          </a:xfrm>
          <a:prstGeom prst="rect">
            <a:avLst/>
          </a:prstGeom>
          <a:noFill/>
          <a:ln w="9525">
            <a:noFill/>
            <a:miter lim="800000"/>
            <a:headEnd/>
            <a:tailEnd/>
          </a:ln>
        </p:spPr>
      </p:pic>
      <p:sp>
        <p:nvSpPr>
          <p:cNvPr id="139266" name="Title 1"/>
          <p:cNvSpPr>
            <a:spLocks noGrp="1"/>
          </p:cNvSpPr>
          <p:nvPr>
            <p:ph type="title" idx="4294967295"/>
          </p:nvPr>
        </p:nvSpPr>
        <p:spPr>
          <a:xfrm>
            <a:off x="457200" y="0"/>
            <a:ext cx="8229600" cy="1143000"/>
          </a:xfrm>
        </p:spPr>
        <p:txBody>
          <a:bodyPr/>
          <a:lstStyle/>
          <a:p>
            <a:pPr eaLnBrk="1" hangingPunct="1"/>
            <a:r>
              <a:rPr lang="en-US" sz="5400" dirty="0" smtClean="0">
                <a:latin typeface="Blackadder ITC" charset="0"/>
              </a:rPr>
              <a:t>Exit Slip</a:t>
            </a:r>
          </a:p>
        </p:txBody>
      </p:sp>
      <p:sp>
        <p:nvSpPr>
          <p:cNvPr id="139267" name="Content Placeholder 2"/>
          <p:cNvSpPr>
            <a:spLocks noGrp="1"/>
          </p:cNvSpPr>
          <p:nvPr>
            <p:ph idx="4294967295"/>
          </p:nvPr>
        </p:nvSpPr>
        <p:spPr>
          <a:xfrm>
            <a:off x="76200" y="914400"/>
            <a:ext cx="8991600" cy="5791200"/>
          </a:xfrm>
          <a:solidFill>
            <a:schemeClr val="bg1">
              <a:alpha val="70979"/>
            </a:schemeClr>
          </a:solidFill>
        </p:spPr>
        <p:txBody>
          <a:bodyPr/>
          <a:lstStyle/>
          <a:p>
            <a:pPr eaLnBrk="1" hangingPunct="1">
              <a:buFontTx/>
              <a:buChar char="-"/>
            </a:pPr>
            <a:r>
              <a:rPr lang="en-US" sz="2400" b="1" i="1" dirty="0" smtClean="0">
                <a:latin typeface="Bookman Old Style" pitchFamily="84" charset="0"/>
              </a:rPr>
              <a:t>Neither the New Jersey Plan nor the Virginia plan made all of the delegates happy. </a:t>
            </a:r>
          </a:p>
          <a:p>
            <a:pPr eaLnBrk="1" hangingPunct="1">
              <a:buFontTx/>
              <a:buChar char="-"/>
            </a:pPr>
            <a:r>
              <a:rPr lang="en-US" sz="2400" b="1" i="1" dirty="0" smtClean="0">
                <a:latin typeface="Bookman Old Style" pitchFamily="84" charset="0"/>
              </a:rPr>
              <a:t>Imagine you are a delegate at the Constitutional Convention. Come up with a plan of your own for how the states should be represented in the federal government. </a:t>
            </a:r>
          </a:p>
          <a:p>
            <a:pPr marL="800100" lvl="1" indent="-342900" eaLnBrk="1" hangingPunct="1">
              <a:buAutoNum type="arabicPeriod"/>
            </a:pPr>
            <a:r>
              <a:rPr lang="en-US" sz="2400" b="1" dirty="0" smtClean="0">
                <a:latin typeface="Bookman Old Style" pitchFamily="84" charset="0"/>
              </a:rPr>
              <a:t>Describe how your plan will make things fair for all states.</a:t>
            </a:r>
          </a:p>
          <a:p>
            <a:pPr marL="800100" lvl="1" indent="-342900" eaLnBrk="1" hangingPunct="1">
              <a:buAutoNum type="arabicPeriod"/>
            </a:pPr>
            <a:r>
              <a:rPr lang="en-US" sz="2400" b="1" dirty="0" smtClean="0">
                <a:latin typeface="Bookman Old Style" pitchFamily="84" charset="0"/>
              </a:rPr>
              <a:t>Explain how your plan is better than the proposed New Jersey and Virginia plans.</a:t>
            </a:r>
          </a:p>
          <a:p>
            <a:pPr marL="800100" lvl="1" indent="-342900" eaLnBrk="1" hangingPunct="1">
              <a:buAutoNum type="arabicPeriod"/>
            </a:pPr>
            <a:r>
              <a:rPr lang="en-US" sz="2400" b="1" dirty="0" smtClean="0">
                <a:latin typeface="Bookman Old Style" pitchFamily="84" charset="0"/>
              </a:rPr>
              <a:t>What are some problems/issues that the other delegates might have with your plan? How will you address these if they come up? </a:t>
            </a:r>
          </a:p>
        </p:txBody>
      </p:sp>
    </p:spTree>
    <p:extLst>
      <p:ext uri="{BB962C8B-B14F-4D97-AF65-F5344CB8AC3E}">
        <p14:creationId xmlns:p14="http://schemas.microsoft.com/office/powerpoint/2010/main" val="344349709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5" name="Picture 3" descr="washington-crossing-the-delaware.jpg"/>
          <p:cNvPicPr>
            <a:picLocks noChangeAspect="1"/>
          </p:cNvPicPr>
          <p:nvPr/>
        </p:nvPicPr>
        <p:blipFill>
          <a:blip r:embed="rId3"/>
          <a:srcRect r="21892" b="21111"/>
          <a:stretch>
            <a:fillRect/>
          </a:stretch>
        </p:blipFill>
        <p:spPr bwMode="auto">
          <a:xfrm>
            <a:off x="0" y="0"/>
            <a:ext cx="9144000" cy="6858000"/>
          </a:xfrm>
          <a:prstGeom prst="rect">
            <a:avLst/>
          </a:prstGeom>
          <a:noFill/>
          <a:ln w="9525">
            <a:noFill/>
            <a:miter lim="800000"/>
            <a:headEnd/>
            <a:tailEnd/>
          </a:ln>
        </p:spPr>
      </p:pic>
      <p:sp>
        <p:nvSpPr>
          <p:cNvPr id="139266" name="Title 1"/>
          <p:cNvSpPr>
            <a:spLocks noGrp="1"/>
          </p:cNvSpPr>
          <p:nvPr>
            <p:ph type="title" idx="4294967295"/>
          </p:nvPr>
        </p:nvSpPr>
        <p:spPr>
          <a:xfrm>
            <a:off x="457200" y="0"/>
            <a:ext cx="8229600" cy="1143000"/>
          </a:xfrm>
        </p:spPr>
        <p:txBody>
          <a:bodyPr/>
          <a:lstStyle/>
          <a:p>
            <a:pPr eaLnBrk="1" hangingPunct="1"/>
            <a:r>
              <a:rPr lang="en-US" sz="5400" smtClean="0">
                <a:latin typeface="Blackadder ITC" charset="0"/>
              </a:rPr>
              <a:t>Constitutional Convention </a:t>
            </a:r>
          </a:p>
        </p:txBody>
      </p:sp>
      <p:sp>
        <p:nvSpPr>
          <p:cNvPr id="139267" name="Content Placeholder 2"/>
          <p:cNvSpPr>
            <a:spLocks noGrp="1"/>
          </p:cNvSpPr>
          <p:nvPr>
            <p:ph idx="4294967295"/>
          </p:nvPr>
        </p:nvSpPr>
        <p:spPr>
          <a:xfrm>
            <a:off x="76200" y="836712"/>
            <a:ext cx="8991600" cy="6021288"/>
          </a:xfrm>
          <a:solidFill>
            <a:schemeClr val="bg1">
              <a:alpha val="70979"/>
            </a:schemeClr>
          </a:solidFill>
        </p:spPr>
        <p:txBody>
          <a:bodyPr/>
          <a:lstStyle/>
          <a:p>
            <a:pPr eaLnBrk="1" hangingPunct="1">
              <a:buFontTx/>
              <a:buChar char="-"/>
            </a:pPr>
            <a:r>
              <a:rPr lang="en-US" sz="2200" b="1" dirty="0" smtClean="0">
                <a:latin typeface="Bookman Old Style" pitchFamily="84" charset="0"/>
              </a:rPr>
              <a:t>The Connecticut Compromise</a:t>
            </a:r>
            <a:endParaRPr lang="en-US" sz="2200" dirty="0" smtClean="0">
              <a:latin typeface="Bookman Old Style" pitchFamily="84" charset="0"/>
            </a:endParaRPr>
          </a:p>
          <a:p>
            <a:pPr eaLnBrk="1" hangingPunct="1"/>
            <a:r>
              <a:rPr lang="en-US" sz="2200" dirty="0" smtClean="0">
                <a:latin typeface="Bookman Old Style" pitchFamily="84" charset="0"/>
              </a:rPr>
              <a:t>In order to modify the Virginia Plan to appease the small states, Ben Franklin was put in charge of a special committee.</a:t>
            </a:r>
          </a:p>
          <a:p>
            <a:pPr eaLnBrk="1" hangingPunct="1"/>
            <a:r>
              <a:rPr lang="en-US" sz="2200" dirty="0" smtClean="0">
                <a:latin typeface="Bookman Old Style" pitchFamily="84" charset="0"/>
              </a:rPr>
              <a:t>Ultimately, Roger Sherman of Connecticut proposed the perfect compromise:</a:t>
            </a:r>
          </a:p>
          <a:p>
            <a:pPr eaLnBrk="1" hangingPunct="1">
              <a:buFont typeface="Arial" pitchFamily="84" charset="0"/>
              <a:buNone/>
            </a:pPr>
            <a:r>
              <a:rPr lang="en-US" sz="2200" dirty="0" smtClean="0">
                <a:latin typeface="Bookman Old Style" pitchFamily="84" charset="0"/>
              </a:rPr>
              <a:t>- &gt; The </a:t>
            </a:r>
            <a:r>
              <a:rPr lang="en-US" sz="2200" b="1" dirty="0" smtClean="0">
                <a:latin typeface="Bookman Old Style" pitchFamily="84" charset="0"/>
              </a:rPr>
              <a:t>Connecticut Compromise</a:t>
            </a:r>
            <a:r>
              <a:rPr lang="en-US" sz="2200" dirty="0" smtClean="0">
                <a:latin typeface="Bookman Old Style" pitchFamily="84" charset="0"/>
              </a:rPr>
              <a:t> said that Congress (the legislative branch) would be divided into two houses.</a:t>
            </a:r>
          </a:p>
          <a:p>
            <a:pPr eaLnBrk="1" hangingPunct="1">
              <a:buFontTx/>
              <a:buChar char="-"/>
            </a:pPr>
            <a:r>
              <a:rPr lang="en-US" sz="2200" dirty="0" smtClean="0">
                <a:latin typeface="Bookman Old Style" pitchFamily="84" charset="0"/>
              </a:rPr>
              <a:t>The </a:t>
            </a:r>
            <a:r>
              <a:rPr lang="en-US" sz="2200" b="1" dirty="0" smtClean="0">
                <a:latin typeface="Bookman Old Style" pitchFamily="84" charset="0"/>
              </a:rPr>
              <a:t>Senate</a:t>
            </a:r>
            <a:r>
              <a:rPr lang="en-US" sz="2200" dirty="0" smtClean="0">
                <a:latin typeface="Bookman Old Style" pitchFamily="84" charset="0"/>
              </a:rPr>
              <a:t> would have the same number of representatives from each state, regardless of size. </a:t>
            </a:r>
          </a:p>
          <a:p>
            <a:pPr eaLnBrk="1" hangingPunct="1">
              <a:buFontTx/>
              <a:buChar char="-"/>
            </a:pPr>
            <a:r>
              <a:rPr lang="en-US" sz="2200" dirty="0" smtClean="0">
                <a:latin typeface="Bookman Old Style" pitchFamily="84" charset="0"/>
              </a:rPr>
              <a:t>&gt; The Senate would have 2 senators from each state.</a:t>
            </a:r>
          </a:p>
          <a:p>
            <a:pPr eaLnBrk="1" hangingPunct="1">
              <a:buFontTx/>
              <a:buChar char="-"/>
            </a:pPr>
            <a:r>
              <a:rPr lang="en-US" sz="2200" dirty="0" smtClean="0">
                <a:latin typeface="Bookman Old Style" pitchFamily="84" charset="0"/>
              </a:rPr>
              <a:t>&gt; The </a:t>
            </a:r>
            <a:r>
              <a:rPr lang="en-US" sz="2200" b="1" dirty="0" smtClean="0">
                <a:latin typeface="Bookman Old Style" pitchFamily="84" charset="0"/>
              </a:rPr>
              <a:t>House of Representatives </a:t>
            </a:r>
            <a:r>
              <a:rPr lang="en-US" sz="2200" dirty="0" smtClean="0">
                <a:latin typeface="Bookman Old Style" pitchFamily="84" charset="0"/>
              </a:rPr>
              <a:t>would have representatives from each state based on their population. The larger the state, the more representatives in the House.</a:t>
            </a:r>
          </a:p>
          <a:p>
            <a:pPr eaLnBrk="1" hangingPunct="1">
              <a:buFontTx/>
              <a:buChar char="-"/>
            </a:pPr>
            <a:r>
              <a:rPr lang="en-US" sz="2200" dirty="0" smtClean="0">
                <a:latin typeface="Bookman Old Style" pitchFamily="84" charset="0"/>
              </a:rPr>
              <a:t>The Connecticut Compromise was something everyone could agree on.</a:t>
            </a:r>
            <a:r>
              <a:rPr lang="en-US" sz="2400" dirty="0" smtClean="0">
                <a:latin typeface="Bookman Old Style" pitchFamily="84" charset="0"/>
              </a:rPr>
              <a:t> </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3" name="Picture 3" descr="washington-crossing-the-delaware.jpg"/>
          <p:cNvPicPr>
            <a:picLocks noChangeAspect="1"/>
          </p:cNvPicPr>
          <p:nvPr/>
        </p:nvPicPr>
        <p:blipFill>
          <a:blip r:embed="rId3"/>
          <a:srcRect r="21892" b="21111"/>
          <a:stretch>
            <a:fillRect/>
          </a:stretch>
        </p:blipFill>
        <p:spPr bwMode="auto">
          <a:xfrm>
            <a:off x="0" y="0"/>
            <a:ext cx="9144000" cy="6858000"/>
          </a:xfrm>
          <a:prstGeom prst="rect">
            <a:avLst/>
          </a:prstGeom>
          <a:noFill/>
          <a:ln w="9525">
            <a:noFill/>
            <a:miter lim="800000"/>
            <a:headEnd/>
            <a:tailEnd/>
          </a:ln>
        </p:spPr>
      </p:pic>
      <p:sp>
        <p:nvSpPr>
          <p:cNvPr id="141314" name="Title 1"/>
          <p:cNvSpPr>
            <a:spLocks noGrp="1"/>
          </p:cNvSpPr>
          <p:nvPr>
            <p:ph type="title" idx="4294967295"/>
          </p:nvPr>
        </p:nvSpPr>
        <p:spPr>
          <a:xfrm>
            <a:off x="457200" y="0"/>
            <a:ext cx="8229600" cy="1143000"/>
          </a:xfrm>
        </p:spPr>
        <p:txBody>
          <a:bodyPr/>
          <a:lstStyle/>
          <a:p>
            <a:pPr eaLnBrk="1" hangingPunct="1"/>
            <a:r>
              <a:rPr lang="en-US" sz="5400" smtClean="0">
                <a:latin typeface="Blackadder ITC" charset="0"/>
              </a:rPr>
              <a:t>Constitutional Convention </a:t>
            </a:r>
          </a:p>
        </p:txBody>
      </p:sp>
      <p:sp>
        <p:nvSpPr>
          <p:cNvPr id="142340" name="Content Placeholder 2"/>
          <p:cNvSpPr>
            <a:spLocks noGrp="1"/>
          </p:cNvSpPr>
          <p:nvPr>
            <p:ph idx="4294967295"/>
          </p:nvPr>
        </p:nvSpPr>
        <p:spPr>
          <a:xfrm>
            <a:off x="152400" y="914400"/>
            <a:ext cx="8915400" cy="5715000"/>
          </a:xfrm>
          <a:solidFill>
            <a:schemeClr val="bg1">
              <a:alpha val="70979"/>
            </a:schemeClr>
          </a:solidFill>
        </p:spPr>
        <p:txBody>
          <a:bodyPr/>
          <a:lstStyle/>
          <a:p>
            <a:pPr eaLnBrk="1" hangingPunct="1">
              <a:buFontTx/>
              <a:buChar char="-"/>
              <a:defRPr/>
            </a:pPr>
            <a:r>
              <a:rPr lang="en-US" sz="2300" b="1" dirty="0" smtClean="0">
                <a:latin typeface="Bookman Old Style" pitchFamily="84" charset="0"/>
              </a:rPr>
              <a:t>&gt; More Compromises…</a:t>
            </a:r>
            <a:endParaRPr lang="en-US" sz="2300" dirty="0" smtClean="0">
              <a:latin typeface="Bookman Old Style" pitchFamily="84" charset="0"/>
            </a:endParaRPr>
          </a:p>
          <a:p>
            <a:pPr eaLnBrk="1" hangingPunct="1">
              <a:defRPr/>
            </a:pPr>
            <a:r>
              <a:rPr lang="en-US" sz="2300" dirty="0" smtClean="0">
                <a:latin typeface="Bookman Old Style" pitchFamily="84" charset="0"/>
              </a:rPr>
              <a:t>The only issue with the Connecticut Compromise was how population would be counted for the House of Representatives.</a:t>
            </a:r>
          </a:p>
          <a:p>
            <a:pPr eaLnBrk="1" hangingPunct="1">
              <a:defRPr/>
            </a:pPr>
            <a:r>
              <a:rPr lang="en-US" sz="2300" dirty="0" smtClean="0">
                <a:latin typeface="Bookman Old Style" pitchFamily="84" charset="0"/>
              </a:rPr>
              <a:t>This caused a split between the Northern and Southern states.</a:t>
            </a:r>
          </a:p>
          <a:p>
            <a:pPr marL="0" indent="0" eaLnBrk="1" hangingPunct="1">
              <a:buFont typeface="Arial" pitchFamily="84" charset="0"/>
              <a:buNone/>
              <a:defRPr/>
            </a:pPr>
            <a:r>
              <a:rPr lang="en-US" sz="2300" dirty="0" smtClean="0">
                <a:latin typeface="Bookman Old Style" pitchFamily="84" charset="0"/>
              </a:rPr>
              <a:t>- &gt; The Southern delegates wanted slaves to be counted for </a:t>
            </a:r>
            <a:br>
              <a:rPr lang="en-US" sz="2300" dirty="0" smtClean="0">
                <a:latin typeface="Bookman Old Style" pitchFamily="84" charset="0"/>
              </a:rPr>
            </a:br>
            <a:r>
              <a:rPr lang="en-US" sz="2300" dirty="0" smtClean="0">
                <a:latin typeface="Bookman Old Style" pitchFamily="84" charset="0"/>
              </a:rPr>
              <a:t>   population purposes, because this would give their states</a:t>
            </a:r>
            <a:br>
              <a:rPr lang="en-US" sz="2300" dirty="0" smtClean="0">
                <a:latin typeface="Bookman Old Style" pitchFamily="84" charset="0"/>
              </a:rPr>
            </a:br>
            <a:r>
              <a:rPr lang="en-US" sz="2300" dirty="0" smtClean="0">
                <a:latin typeface="Bookman Old Style" pitchFamily="84" charset="0"/>
              </a:rPr>
              <a:t>   more representatives.</a:t>
            </a:r>
          </a:p>
          <a:p>
            <a:pPr marL="0" indent="0" eaLnBrk="1" hangingPunct="1">
              <a:buFont typeface="Arial" pitchFamily="84" charset="0"/>
              <a:buNone/>
              <a:defRPr/>
            </a:pPr>
            <a:r>
              <a:rPr lang="en-US" sz="2300" dirty="0" smtClean="0">
                <a:latin typeface="Bookman Old Style" pitchFamily="84" charset="0"/>
              </a:rPr>
              <a:t>- The Northern delegates objected, saying that if slaves</a:t>
            </a:r>
            <a:br>
              <a:rPr lang="en-US" sz="2300" dirty="0" smtClean="0">
                <a:latin typeface="Bookman Old Style" pitchFamily="84" charset="0"/>
              </a:rPr>
            </a:br>
            <a:r>
              <a:rPr lang="en-US" sz="2300" dirty="0" smtClean="0">
                <a:latin typeface="Bookman Old Style" pitchFamily="84" charset="0"/>
              </a:rPr>
              <a:t>  couldn’t vote, they shouldn’t be counted as citizens of the</a:t>
            </a:r>
            <a:br>
              <a:rPr lang="en-US" sz="2300" dirty="0" smtClean="0">
                <a:latin typeface="Bookman Old Style" pitchFamily="84" charset="0"/>
              </a:rPr>
            </a:br>
            <a:r>
              <a:rPr lang="en-US" sz="2300" dirty="0" smtClean="0">
                <a:latin typeface="Bookman Old Style" pitchFamily="84" charset="0"/>
              </a:rPr>
              <a:t>  south.</a:t>
            </a:r>
          </a:p>
          <a:p>
            <a:pPr eaLnBrk="1" hangingPunct="1">
              <a:defRPr/>
            </a:pPr>
            <a:r>
              <a:rPr lang="en-US" sz="2300" dirty="0" smtClean="0">
                <a:latin typeface="Bookman Old Style" pitchFamily="84" charset="0"/>
              </a:rPr>
              <a:t>In the end, the </a:t>
            </a:r>
            <a:r>
              <a:rPr lang="en-US" sz="2300" b="1" dirty="0" smtClean="0">
                <a:latin typeface="Bookman Old Style" pitchFamily="84" charset="0"/>
              </a:rPr>
              <a:t>Three-Fifths Compromise </a:t>
            </a:r>
            <a:r>
              <a:rPr lang="en-US" sz="2300" dirty="0" smtClean="0">
                <a:latin typeface="Bookman Old Style" pitchFamily="84" charset="0"/>
              </a:rPr>
              <a:t>was reached. </a:t>
            </a:r>
            <a:endParaRPr lang="en-US" sz="2400" dirty="0" smtClean="0">
              <a:latin typeface="Bookman Old Style" pitchFamily="84" charset="0"/>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1" name="Picture 3" descr="washington-crossing-the-delaware.jpg"/>
          <p:cNvPicPr>
            <a:picLocks noChangeAspect="1"/>
          </p:cNvPicPr>
          <p:nvPr/>
        </p:nvPicPr>
        <p:blipFill>
          <a:blip r:embed="rId3"/>
          <a:srcRect r="21892" b="21111"/>
          <a:stretch>
            <a:fillRect/>
          </a:stretch>
        </p:blipFill>
        <p:spPr bwMode="auto">
          <a:xfrm>
            <a:off x="0" y="0"/>
            <a:ext cx="9144000" cy="6858000"/>
          </a:xfrm>
          <a:prstGeom prst="rect">
            <a:avLst/>
          </a:prstGeom>
          <a:noFill/>
          <a:ln w="9525">
            <a:noFill/>
            <a:miter lim="800000"/>
            <a:headEnd/>
            <a:tailEnd/>
          </a:ln>
        </p:spPr>
      </p:pic>
      <p:sp>
        <p:nvSpPr>
          <p:cNvPr id="143362" name="Title 1"/>
          <p:cNvSpPr>
            <a:spLocks noGrp="1"/>
          </p:cNvSpPr>
          <p:nvPr>
            <p:ph type="title" idx="4294967295"/>
          </p:nvPr>
        </p:nvSpPr>
        <p:spPr>
          <a:xfrm>
            <a:off x="457200" y="0"/>
            <a:ext cx="8229600" cy="1143000"/>
          </a:xfrm>
        </p:spPr>
        <p:txBody>
          <a:bodyPr/>
          <a:lstStyle/>
          <a:p>
            <a:pPr eaLnBrk="1" hangingPunct="1"/>
            <a:r>
              <a:rPr lang="en-US" sz="5400" smtClean="0">
                <a:latin typeface="Blackadder ITC" charset="0"/>
              </a:rPr>
              <a:t>Constitutional Convention </a:t>
            </a:r>
          </a:p>
        </p:txBody>
      </p:sp>
      <p:sp>
        <p:nvSpPr>
          <p:cNvPr id="144388" name="Content Placeholder 2"/>
          <p:cNvSpPr>
            <a:spLocks noGrp="1"/>
          </p:cNvSpPr>
          <p:nvPr>
            <p:ph idx="4294967295"/>
          </p:nvPr>
        </p:nvSpPr>
        <p:spPr>
          <a:xfrm>
            <a:off x="152400" y="914400"/>
            <a:ext cx="8915400" cy="5715000"/>
          </a:xfrm>
          <a:solidFill>
            <a:schemeClr val="bg1">
              <a:alpha val="70979"/>
            </a:schemeClr>
          </a:solidFill>
        </p:spPr>
        <p:txBody>
          <a:bodyPr/>
          <a:lstStyle/>
          <a:p>
            <a:pPr eaLnBrk="1" hangingPunct="1">
              <a:buFontTx/>
              <a:buChar char="-"/>
              <a:defRPr/>
            </a:pPr>
            <a:r>
              <a:rPr lang="en-US" sz="2300" b="1" dirty="0" smtClean="0">
                <a:latin typeface="Bookman Old Style" pitchFamily="84" charset="0"/>
              </a:rPr>
              <a:t>&gt; The Three-Fifths Compromise</a:t>
            </a:r>
            <a:endParaRPr lang="en-US" sz="2300" dirty="0" smtClean="0">
              <a:latin typeface="Bookman Old Style" pitchFamily="84" charset="0"/>
            </a:endParaRPr>
          </a:p>
          <a:p>
            <a:pPr marL="0" indent="0" eaLnBrk="1" hangingPunct="1">
              <a:buFont typeface="Arial" pitchFamily="84" charset="0"/>
              <a:buNone/>
              <a:defRPr/>
            </a:pPr>
            <a:r>
              <a:rPr lang="en-US" sz="2300" dirty="0" smtClean="0">
                <a:latin typeface="Bookman Old Style" pitchFamily="84" charset="0"/>
              </a:rPr>
              <a:t>-  &gt; The Three-Fifths Compromise said that every five slaves   </a:t>
            </a:r>
            <a:br>
              <a:rPr lang="en-US" sz="2300" dirty="0" smtClean="0">
                <a:latin typeface="Bookman Old Style" pitchFamily="84" charset="0"/>
              </a:rPr>
            </a:br>
            <a:r>
              <a:rPr lang="en-US" sz="2300" dirty="0" smtClean="0">
                <a:latin typeface="Bookman Old Style" pitchFamily="84" charset="0"/>
              </a:rPr>
              <a:t>    would count as three free persons, for the purposes of </a:t>
            </a:r>
            <a:br>
              <a:rPr lang="en-US" sz="2300" dirty="0" smtClean="0">
                <a:latin typeface="Bookman Old Style" pitchFamily="84" charset="0"/>
              </a:rPr>
            </a:br>
            <a:r>
              <a:rPr lang="en-US" sz="2300" dirty="0" smtClean="0">
                <a:latin typeface="Bookman Old Style" pitchFamily="84" charset="0"/>
              </a:rPr>
              <a:t>    population and taxation. </a:t>
            </a:r>
          </a:p>
          <a:p>
            <a:pPr eaLnBrk="1" hangingPunct="1">
              <a:defRPr/>
            </a:pPr>
            <a:r>
              <a:rPr lang="en-US" sz="2300" dirty="0" smtClean="0">
                <a:latin typeface="Bookman Old Style" pitchFamily="84" charset="0"/>
              </a:rPr>
              <a:t>This did not fix every issue though. </a:t>
            </a:r>
          </a:p>
          <a:p>
            <a:pPr eaLnBrk="1" hangingPunct="1">
              <a:defRPr/>
            </a:pPr>
            <a:r>
              <a:rPr lang="en-US" sz="2300" dirty="0" smtClean="0">
                <a:latin typeface="Bookman Old Style" pitchFamily="84" charset="0"/>
              </a:rPr>
              <a:t>Many people were against slavery in general, and thought that if slaves were going to be </a:t>
            </a:r>
            <a:br>
              <a:rPr lang="en-US" sz="2300" dirty="0" smtClean="0">
                <a:latin typeface="Bookman Old Style" pitchFamily="84" charset="0"/>
              </a:rPr>
            </a:br>
            <a:r>
              <a:rPr lang="en-US" sz="2300" dirty="0" smtClean="0">
                <a:latin typeface="Bookman Old Style" pitchFamily="84" charset="0"/>
              </a:rPr>
              <a:t>counted for population, then they </a:t>
            </a:r>
            <a:br>
              <a:rPr lang="en-US" sz="2300" dirty="0" smtClean="0">
                <a:latin typeface="Bookman Old Style" pitchFamily="84" charset="0"/>
              </a:rPr>
            </a:br>
            <a:r>
              <a:rPr lang="en-US" sz="2300" dirty="0" smtClean="0">
                <a:latin typeface="Bookman Old Style" pitchFamily="84" charset="0"/>
              </a:rPr>
              <a:t>should also be </a:t>
            </a:r>
            <a:r>
              <a:rPr lang="en-US" sz="2300" i="1" dirty="0" smtClean="0">
                <a:latin typeface="Bookman Old Style" pitchFamily="84" charset="0"/>
              </a:rPr>
              <a:t>freed </a:t>
            </a:r>
            <a:r>
              <a:rPr lang="en-US" sz="2300" dirty="0" smtClean="0">
                <a:latin typeface="Bookman Old Style" pitchFamily="84" charset="0"/>
              </a:rPr>
              <a:t>and made </a:t>
            </a:r>
            <a:br>
              <a:rPr lang="en-US" sz="2300" dirty="0" smtClean="0">
                <a:latin typeface="Bookman Old Style" pitchFamily="84" charset="0"/>
              </a:rPr>
            </a:br>
            <a:r>
              <a:rPr lang="en-US" sz="2300" dirty="0" smtClean="0">
                <a:latin typeface="Bookman Old Style" pitchFamily="84" charset="0"/>
              </a:rPr>
              <a:t>citizens. </a:t>
            </a:r>
          </a:p>
          <a:p>
            <a:pPr eaLnBrk="1" hangingPunct="1">
              <a:defRPr/>
            </a:pPr>
            <a:r>
              <a:rPr lang="en-US" sz="2300" dirty="0" smtClean="0">
                <a:latin typeface="Bookman Old Style" pitchFamily="84" charset="0"/>
              </a:rPr>
              <a:t>However, in order for the </a:t>
            </a:r>
            <a:br>
              <a:rPr lang="en-US" sz="2300" dirty="0" smtClean="0">
                <a:latin typeface="Bookman Old Style" pitchFamily="84" charset="0"/>
              </a:rPr>
            </a:br>
            <a:r>
              <a:rPr lang="en-US" sz="2300" dirty="0" smtClean="0">
                <a:latin typeface="Bookman Old Style" pitchFamily="84" charset="0"/>
              </a:rPr>
              <a:t>Convention to move on, however, </a:t>
            </a:r>
            <a:br>
              <a:rPr lang="en-US" sz="2300" dirty="0" smtClean="0">
                <a:latin typeface="Bookman Old Style" pitchFamily="84" charset="0"/>
              </a:rPr>
            </a:br>
            <a:r>
              <a:rPr lang="en-US" sz="2300" dirty="0" smtClean="0">
                <a:latin typeface="Bookman Old Style" pitchFamily="84" charset="0"/>
              </a:rPr>
              <a:t>the Three-Fifths Compromise </a:t>
            </a:r>
            <a:br>
              <a:rPr lang="en-US" sz="2300" dirty="0" smtClean="0">
                <a:latin typeface="Bookman Old Style" pitchFamily="84" charset="0"/>
              </a:rPr>
            </a:br>
            <a:r>
              <a:rPr lang="en-US" sz="2300" dirty="0" smtClean="0">
                <a:latin typeface="Bookman Old Style" pitchFamily="84" charset="0"/>
              </a:rPr>
              <a:t>was agreed upon. </a:t>
            </a:r>
            <a:endParaRPr lang="en-US" sz="2400" dirty="0" smtClean="0">
              <a:latin typeface="Bookman Old Style" pitchFamily="84" charset="0"/>
            </a:endParaRPr>
          </a:p>
        </p:txBody>
      </p:sp>
      <p:pic>
        <p:nvPicPr>
          <p:cNvPr id="143364" name="Picture 5" descr="am_i_not_a_man"/>
          <p:cNvPicPr>
            <a:picLocks noChangeAspect="1" noChangeArrowheads="1"/>
          </p:cNvPicPr>
          <p:nvPr/>
        </p:nvPicPr>
        <p:blipFill>
          <a:blip r:embed="rId4"/>
          <a:srcRect/>
          <a:stretch>
            <a:fillRect/>
          </a:stretch>
        </p:blipFill>
        <p:spPr bwMode="auto">
          <a:xfrm>
            <a:off x="5832475" y="3276600"/>
            <a:ext cx="3235325" cy="350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09" name="Picture 3" descr="washington-crossing-the-delaware.jpg"/>
          <p:cNvPicPr>
            <a:picLocks noChangeAspect="1"/>
          </p:cNvPicPr>
          <p:nvPr/>
        </p:nvPicPr>
        <p:blipFill>
          <a:blip r:embed="rId3"/>
          <a:srcRect r="21892" b="21111"/>
          <a:stretch>
            <a:fillRect/>
          </a:stretch>
        </p:blipFill>
        <p:spPr bwMode="auto">
          <a:xfrm>
            <a:off x="0" y="0"/>
            <a:ext cx="9144000" cy="6858000"/>
          </a:xfrm>
          <a:prstGeom prst="rect">
            <a:avLst/>
          </a:prstGeom>
          <a:noFill/>
          <a:ln w="9525">
            <a:noFill/>
            <a:miter lim="800000"/>
            <a:headEnd/>
            <a:tailEnd/>
          </a:ln>
        </p:spPr>
      </p:pic>
      <p:sp>
        <p:nvSpPr>
          <p:cNvPr id="145410" name="Title 1"/>
          <p:cNvSpPr>
            <a:spLocks noGrp="1"/>
          </p:cNvSpPr>
          <p:nvPr>
            <p:ph type="title" idx="4294967295"/>
          </p:nvPr>
        </p:nvSpPr>
        <p:spPr>
          <a:xfrm>
            <a:off x="457200" y="0"/>
            <a:ext cx="8229600" cy="1143000"/>
          </a:xfrm>
        </p:spPr>
        <p:txBody>
          <a:bodyPr/>
          <a:lstStyle/>
          <a:p>
            <a:pPr eaLnBrk="1" hangingPunct="1"/>
            <a:r>
              <a:rPr lang="en-US" sz="5400" smtClean="0">
                <a:latin typeface="Blackadder ITC" charset="0"/>
              </a:rPr>
              <a:t>Constitutional Convention </a:t>
            </a:r>
          </a:p>
        </p:txBody>
      </p:sp>
      <p:sp>
        <p:nvSpPr>
          <p:cNvPr id="145411" name="Content Placeholder 2"/>
          <p:cNvSpPr>
            <a:spLocks noGrp="1"/>
          </p:cNvSpPr>
          <p:nvPr>
            <p:ph idx="4294967295"/>
          </p:nvPr>
        </p:nvSpPr>
        <p:spPr>
          <a:xfrm>
            <a:off x="152400" y="914400"/>
            <a:ext cx="8915400" cy="5715000"/>
          </a:xfrm>
          <a:solidFill>
            <a:schemeClr val="bg1">
              <a:alpha val="70979"/>
            </a:schemeClr>
          </a:solidFill>
        </p:spPr>
        <p:txBody>
          <a:bodyPr/>
          <a:lstStyle/>
          <a:p>
            <a:pPr eaLnBrk="1" hangingPunct="1">
              <a:buFontTx/>
              <a:buChar char="-"/>
            </a:pPr>
            <a:r>
              <a:rPr lang="en-US" sz="2400" b="1" dirty="0" smtClean="0">
                <a:latin typeface="Bookman Old Style" pitchFamily="84" charset="0"/>
              </a:rPr>
              <a:t>&gt; Other additions and compromises</a:t>
            </a:r>
            <a:endParaRPr lang="en-US" sz="2400" dirty="0" smtClean="0">
              <a:latin typeface="Bookman Old Style" pitchFamily="84" charset="0"/>
            </a:endParaRPr>
          </a:p>
          <a:p>
            <a:pPr eaLnBrk="1" hangingPunct="1">
              <a:buFontTx/>
              <a:buChar char="-"/>
            </a:pPr>
            <a:r>
              <a:rPr lang="en-US" sz="2400" dirty="0" smtClean="0">
                <a:latin typeface="Bookman Old Style" pitchFamily="84" charset="0"/>
              </a:rPr>
              <a:t>&gt; In order to please the delegates from the South, the “Fugitive Slave Clause” was added, which said slaves could be returned to their masters even if they escaped to a free state. </a:t>
            </a:r>
          </a:p>
          <a:p>
            <a:pPr eaLnBrk="1" hangingPunct="1">
              <a:buFontTx/>
              <a:buChar char="-"/>
            </a:pPr>
            <a:r>
              <a:rPr lang="en-US" sz="2400" dirty="0" smtClean="0">
                <a:latin typeface="Bookman Old Style" pitchFamily="84" charset="0"/>
              </a:rPr>
              <a:t>A “Slave Trade Clause” was also included. Because slavery was such a controversial issue, this clause stated that Congress would meet and discuss (and vote on) the slave trade in 1808. </a:t>
            </a:r>
          </a:p>
          <a:p>
            <a:pPr eaLnBrk="1" hangingPunct="1"/>
            <a:r>
              <a:rPr lang="en-US" sz="2400" dirty="0" smtClean="0">
                <a:latin typeface="Bookman Old Style" pitchFamily="84" charset="0"/>
              </a:rPr>
              <a:t>Do you think these were good solutions to the issues of slavery in the United States?</a:t>
            </a:r>
          </a:p>
          <a:p>
            <a:pPr eaLnBrk="1" hangingPunct="1"/>
            <a:r>
              <a:rPr lang="en-US" sz="2400" dirty="0" smtClean="0">
                <a:latin typeface="Bookman Old Style" pitchFamily="84" charset="0"/>
              </a:rPr>
              <a:t>Why did people agree to these compromises and clauses?</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7" name="Picture 3" descr="washington-crossing-the-delaware.jpg"/>
          <p:cNvPicPr>
            <a:picLocks noChangeAspect="1"/>
          </p:cNvPicPr>
          <p:nvPr/>
        </p:nvPicPr>
        <p:blipFill>
          <a:blip r:embed="rId3"/>
          <a:srcRect r="21892" b="21111"/>
          <a:stretch>
            <a:fillRect/>
          </a:stretch>
        </p:blipFill>
        <p:spPr bwMode="auto">
          <a:xfrm>
            <a:off x="0" y="0"/>
            <a:ext cx="9144000" cy="6858000"/>
          </a:xfrm>
          <a:prstGeom prst="rect">
            <a:avLst/>
          </a:prstGeom>
          <a:noFill/>
          <a:ln w="9525">
            <a:noFill/>
            <a:miter lim="800000"/>
            <a:headEnd/>
            <a:tailEnd/>
          </a:ln>
        </p:spPr>
      </p:pic>
      <p:sp>
        <p:nvSpPr>
          <p:cNvPr id="147458" name="Title 1"/>
          <p:cNvSpPr>
            <a:spLocks noGrp="1"/>
          </p:cNvSpPr>
          <p:nvPr>
            <p:ph type="title" idx="4294967295"/>
          </p:nvPr>
        </p:nvSpPr>
        <p:spPr>
          <a:xfrm>
            <a:off x="457200" y="0"/>
            <a:ext cx="8229600" cy="1143000"/>
          </a:xfrm>
        </p:spPr>
        <p:txBody>
          <a:bodyPr/>
          <a:lstStyle/>
          <a:p>
            <a:pPr eaLnBrk="1" hangingPunct="1"/>
            <a:r>
              <a:rPr lang="en-US" sz="5400" smtClean="0">
                <a:latin typeface="Blackadder ITC" charset="0"/>
              </a:rPr>
              <a:t>Constitutional Convention </a:t>
            </a:r>
          </a:p>
        </p:txBody>
      </p:sp>
      <p:sp>
        <p:nvSpPr>
          <p:cNvPr id="142340" name="Content Placeholder 2"/>
          <p:cNvSpPr>
            <a:spLocks noGrp="1"/>
          </p:cNvSpPr>
          <p:nvPr>
            <p:ph idx="4294967295"/>
          </p:nvPr>
        </p:nvSpPr>
        <p:spPr>
          <a:xfrm>
            <a:off x="152400" y="914400"/>
            <a:ext cx="8915400" cy="5715000"/>
          </a:xfrm>
          <a:solidFill>
            <a:schemeClr val="bg1">
              <a:alpha val="70979"/>
            </a:schemeClr>
          </a:solidFill>
        </p:spPr>
        <p:txBody>
          <a:bodyPr/>
          <a:lstStyle/>
          <a:p>
            <a:pPr eaLnBrk="1" hangingPunct="1">
              <a:buFontTx/>
              <a:buChar char="-"/>
              <a:defRPr/>
            </a:pPr>
            <a:r>
              <a:rPr lang="en-US" sz="2300" b="1" dirty="0" smtClean="0">
                <a:latin typeface="Bookman Old Style" pitchFamily="84" charset="0"/>
              </a:rPr>
              <a:t>&gt; The Constitution is Signed – September 17, 1787</a:t>
            </a:r>
            <a:endParaRPr lang="en-US" sz="2300" dirty="0" smtClean="0">
              <a:latin typeface="Bookman Old Style" pitchFamily="84" charset="0"/>
            </a:endParaRPr>
          </a:p>
          <a:p>
            <a:pPr eaLnBrk="1" hangingPunct="1">
              <a:defRPr/>
            </a:pPr>
            <a:r>
              <a:rPr lang="en-US" sz="2300" dirty="0" smtClean="0">
                <a:latin typeface="Bookman Old Style" pitchFamily="84" charset="0"/>
              </a:rPr>
              <a:t>Not everyone was happy with the finished product of the Constitution. </a:t>
            </a:r>
          </a:p>
          <a:p>
            <a:pPr eaLnBrk="1" hangingPunct="1">
              <a:defRPr/>
            </a:pPr>
            <a:r>
              <a:rPr lang="en-US" sz="2300" dirty="0" smtClean="0">
                <a:latin typeface="Bookman Old Style" pitchFamily="84" charset="0"/>
              </a:rPr>
              <a:t>Ben Franklin said, “I confess that there are several parts of this constitution which I do not at present approve…”</a:t>
            </a:r>
            <a:r>
              <a:rPr lang="en-US" sz="2300" dirty="0">
                <a:latin typeface="Bookman Old Style" pitchFamily="84" charset="0"/>
              </a:rPr>
              <a:t> </a:t>
            </a:r>
            <a:r>
              <a:rPr lang="en-US" sz="2300" dirty="0" smtClean="0">
                <a:latin typeface="Bookman Old Style" pitchFamily="84" charset="0"/>
              </a:rPr>
              <a:t>However, he signed it anyway.</a:t>
            </a:r>
          </a:p>
          <a:p>
            <a:pPr eaLnBrk="1" hangingPunct="1">
              <a:defRPr/>
            </a:pPr>
            <a:r>
              <a:rPr lang="en-US" sz="2300" dirty="0" smtClean="0">
                <a:latin typeface="Bookman Old Style" pitchFamily="84" charset="0"/>
              </a:rPr>
              <a:t>Elbridge Gerry and George Mason were</a:t>
            </a:r>
            <a:br>
              <a:rPr lang="en-US" sz="2300" dirty="0" smtClean="0">
                <a:latin typeface="Bookman Old Style" pitchFamily="84" charset="0"/>
              </a:rPr>
            </a:br>
            <a:r>
              <a:rPr lang="en-US" sz="2300" dirty="0" smtClean="0">
                <a:latin typeface="Bookman Old Style" pitchFamily="84" charset="0"/>
              </a:rPr>
              <a:t>worried about the lack of a </a:t>
            </a:r>
            <a:r>
              <a:rPr lang="en-US" sz="2300" b="1" dirty="0" smtClean="0">
                <a:latin typeface="Bookman Old Style" pitchFamily="84" charset="0"/>
              </a:rPr>
              <a:t>Bill of </a:t>
            </a:r>
            <a:br>
              <a:rPr lang="en-US" sz="2300" b="1" dirty="0" smtClean="0">
                <a:latin typeface="Bookman Old Style" pitchFamily="84" charset="0"/>
              </a:rPr>
            </a:br>
            <a:r>
              <a:rPr lang="en-US" sz="2300" b="1" dirty="0" smtClean="0">
                <a:latin typeface="Bookman Old Style" pitchFamily="84" charset="0"/>
              </a:rPr>
              <a:t>Rights. </a:t>
            </a:r>
            <a:r>
              <a:rPr lang="en-US" sz="2300" dirty="0" smtClean="0">
                <a:latin typeface="Bookman Old Style" pitchFamily="84" charset="0"/>
              </a:rPr>
              <a:t>They refused to sign the </a:t>
            </a:r>
            <a:br>
              <a:rPr lang="en-US" sz="2300" dirty="0" smtClean="0">
                <a:latin typeface="Bookman Old Style" pitchFamily="84" charset="0"/>
              </a:rPr>
            </a:br>
            <a:r>
              <a:rPr lang="en-US" sz="2300" dirty="0" smtClean="0">
                <a:latin typeface="Bookman Old Style" pitchFamily="84" charset="0"/>
              </a:rPr>
              <a:t>Constitution without the addition. </a:t>
            </a:r>
          </a:p>
          <a:p>
            <a:pPr eaLnBrk="1" hangingPunct="1">
              <a:defRPr/>
            </a:pPr>
            <a:r>
              <a:rPr lang="en-US" sz="2300" dirty="0" smtClean="0">
                <a:latin typeface="Bookman Old Style" pitchFamily="84" charset="0"/>
              </a:rPr>
              <a:t>However, of those present that day, </a:t>
            </a:r>
            <a:br>
              <a:rPr lang="en-US" sz="2300" dirty="0" smtClean="0">
                <a:latin typeface="Bookman Old Style" pitchFamily="84" charset="0"/>
              </a:rPr>
            </a:br>
            <a:r>
              <a:rPr lang="en-US" sz="2300" dirty="0" smtClean="0">
                <a:latin typeface="Bookman Old Style" pitchFamily="84" charset="0"/>
              </a:rPr>
              <a:t>only three people refused to sign. </a:t>
            </a:r>
          </a:p>
          <a:p>
            <a:pPr marL="0" indent="0" eaLnBrk="1" hangingPunct="1">
              <a:buFont typeface="Arial" pitchFamily="84" charset="0"/>
              <a:buNone/>
              <a:defRPr/>
            </a:pPr>
            <a:r>
              <a:rPr lang="en-US" sz="2300" dirty="0" smtClean="0">
                <a:latin typeface="Bookman Old Style" pitchFamily="84" charset="0"/>
              </a:rPr>
              <a:t>-  BUT… It wasn’t over. The new </a:t>
            </a:r>
            <a:br>
              <a:rPr lang="en-US" sz="2300" dirty="0" smtClean="0">
                <a:latin typeface="Bookman Old Style" pitchFamily="84" charset="0"/>
              </a:rPr>
            </a:br>
            <a:r>
              <a:rPr lang="en-US" sz="2300" dirty="0" smtClean="0">
                <a:latin typeface="Bookman Old Style" pitchFamily="84" charset="0"/>
              </a:rPr>
              <a:t>   Constitution now had to</a:t>
            </a:r>
            <a:r>
              <a:rPr lang="en-US" sz="2300" dirty="0">
                <a:latin typeface="Bookman Old Style" pitchFamily="84" charset="0"/>
              </a:rPr>
              <a:t> </a:t>
            </a:r>
            <a:r>
              <a:rPr lang="en-US" sz="2300" dirty="0" smtClean="0">
                <a:latin typeface="Bookman Old Style" pitchFamily="84" charset="0"/>
              </a:rPr>
              <a:t>be approved </a:t>
            </a:r>
            <a:br>
              <a:rPr lang="en-US" sz="2300" dirty="0" smtClean="0">
                <a:latin typeface="Bookman Old Style" pitchFamily="84" charset="0"/>
              </a:rPr>
            </a:br>
            <a:r>
              <a:rPr lang="en-US" sz="2300" dirty="0" smtClean="0">
                <a:latin typeface="Bookman Old Style" pitchFamily="84" charset="0"/>
              </a:rPr>
              <a:t>   by the states. </a:t>
            </a:r>
          </a:p>
        </p:txBody>
      </p:sp>
      <p:pic>
        <p:nvPicPr>
          <p:cNvPr id="147460" name="Picture 1"/>
          <p:cNvPicPr>
            <a:picLocks noChangeAspect="1"/>
          </p:cNvPicPr>
          <p:nvPr/>
        </p:nvPicPr>
        <p:blipFill>
          <a:blip r:embed="rId4"/>
          <a:srcRect/>
          <a:stretch>
            <a:fillRect/>
          </a:stretch>
        </p:blipFill>
        <p:spPr bwMode="auto">
          <a:xfrm>
            <a:off x="6227763" y="2955925"/>
            <a:ext cx="2730500" cy="3641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5" name="Picture 3" descr="washington-crossing-the-delaware.jpg"/>
          <p:cNvPicPr>
            <a:picLocks noChangeAspect="1"/>
          </p:cNvPicPr>
          <p:nvPr/>
        </p:nvPicPr>
        <p:blipFill>
          <a:blip r:embed="rId3"/>
          <a:srcRect r="21892" b="21111"/>
          <a:stretch>
            <a:fillRect/>
          </a:stretch>
        </p:blipFill>
        <p:spPr bwMode="auto">
          <a:xfrm>
            <a:off x="0" y="0"/>
            <a:ext cx="9144000" cy="6858000"/>
          </a:xfrm>
          <a:prstGeom prst="rect">
            <a:avLst/>
          </a:prstGeom>
          <a:noFill/>
          <a:ln w="9525">
            <a:noFill/>
            <a:miter lim="800000"/>
            <a:headEnd/>
            <a:tailEnd/>
          </a:ln>
        </p:spPr>
      </p:pic>
      <p:sp>
        <p:nvSpPr>
          <p:cNvPr id="149506" name="Title 1"/>
          <p:cNvSpPr>
            <a:spLocks noGrp="1"/>
          </p:cNvSpPr>
          <p:nvPr>
            <p:ph type="title" idx="4294967295"/>
          </p:nvPr>
        </p:nvSpPr>
        <p:spPr>
          <a:xfrm>
            <a:off x="457200" y="0"/>
            <a:ext cx="8229600" cy="1143000"/>
          </a:xfrm>
        </p:spPr>
        <p:txBody>
          <a:bodyPr/>
          <a:lstStyle/>
          <a:p>
            <a:pPr eaLnBrk="1" hangingPunct="1"/>
            <a:r>
              <a:rPr lang="en-US" sz="5400" smtClean="0">
                <a:latin typeface="Blackadder ITC" charset="0"/>
              </a:rPr>
              <a:t>Federalists v. Antifederalists</a:t>
            </a:r>
          </a:p>
        </p:txBody>
      </p:sp>
      <p:sp>
        <p:nvSpPr>
          <p:cNvPr id="149507" name="Content Placeholder 2"/>
          <p:cNvSpPr>
            <a:spLocks noGrp="1"/>
          </p:cNvSpPr>
          <p:nvPr>
            <p:ph idx="4294967295"/>
          </p:nvPr>
        </p:nvSpPr>
        <p:spPr>
          <a:xfrm>
            <a:off x="152400" y="914400"/>
            <a:ext cx="8915400" cy="5715000"/>
          </a:xfrm>
          <a:solidFill>
            <a:schemeClr val="bg1">
              <a:alpha val="70979"/>
            </a:schemeClr>
          </a:solidFill>
        </p:spPr>
        <p:txBody>
          <a:bodyPr/>
          <a:lstStyle/>
          <a:p>
            <a:pPr eaLnBrk="1" hangingPunct="1">
              <a:buFontTx/>
              <a:buChar char="-"/>
            </a:pPr>
            <a:r>
              <a:rPr lang="en-US" sz="2500" dirty="0" smtClean="0">
                <a:latin typeface="Bookman Old Style" pitchFamily="84" charset="0"/>
              </a:rPr>
              <a:t>&gt; When the Constitution was finished, people were split into two camps: </a:t>
            </a:r>
            <a:r>
              <a:rPr lang="en-US" sz="2500" b="1" dirty="0" smtClean="0">
                <a:latin typeface="Bookman Old Style" pitchFamily="84" charset="0"/>
              </a:rPr>
              <a:t>Federalist </a:t>
            </a:r>
            <a:r>
              <a:rPr lang="en-US" sz="2500" dirty="0" smtClean="0">
                <a:latin typeface="Bookman Old Style" pitchFamily="84" charset="0"/>
              </a:rPr>
              <a:t>and </a:t>
            </a:r>
            <a:r>
              <a:rPr lang="en-US" sz="2500" b="1" dirty="0" smtClean="0">
                <a:latin typeface="Bookman Old Style" pitchFamily="84" charset="0"/>
              </a:rPr>
              <a:t>Antifederalist</a:t>
            </a:r>
            <a:endParaRPr lang="en-US" sz="2500" dirty="0" smtClean="0">
              <a:latin typeface="Bookman Old Style" pitchFamily="84" charset="0"/>
            </a:endParaRPr>
          </a:p>
          <a:p>
            <a:pPr eaLnBrk="1" hangingPunct="1">
              <a:buFontTx/>
              <a:buChar char="-"/>
            </a:pPr>
            <a:r>
              <a:rPr lang="en-US" sz="2500" b="1" dirty="0" smtClean="0">
                <a:latin typeface="Bookman Old Style" pitchFamily="84" charset="0"/>
              </a:rPr>
              <a:t>&gt; Federalist: </a:t>
            </a:r>
            <a:r>
              <a:rPr lang="en-US" sz="2500" dirty="0" smtClean="0">
                <a:latin typeface="Bookman Old Style" pitchFamily="84" charset="0"/>
              </a:rPr>
              <a:t>People who supported the Constitution, and wanted to vote for its ratification.</a:t>
            </a:r>
          </a:p>
          <a:p>
            <a:pPr eaLnBrk="1" hangingPunct="1">
              <a:buFontTx/>
              <a:buChar char="-"/>
            </a:pPr>
            <a:r>
              <a:rPr lang="en-US" sz="2500" b="1" dirty="0" smtClean="0">
                <a:latin typeface="Bookman Old Style" pitchFamily="84" charset="0"/>
              </a:rPr>
              <a:t>&gt; Antifederalist: </a:t>
            </a:r>
            <a:r>
              <a:rPr lang="en-US" sz="2500" dirty="0" smtClean="0">
                <a:latin typeface="Bookman Old Style" pitchFamily="84" charset="0"/>
              </a:rPr>
              <a:t>People who opposed (were against) the Constitution, and did not want it to pass. </a:t>
            </a:r>
          </a:p>
          <a:p>
            <a:pPr marL="457200" lvl="1" indent="0" eaLnBrk="1" hangingPunct="1">
              <a:buFont typeface="Arial" pitchFamily="84" charset="0"/>
              <a:buNone/>
            </a:pPr>
            <a:r>
              <a:rPr lang="en-US" sz="2500" dirty="0" smtClean="0">
                <a:latin typeface="Bookman Old Style" pitchFamily="84" charset="0"/>
              </a:rPr>
              <a:t>+ Most Antifederalists were specifically worried by a </a:t>
            </a:r>
            <a:br>
              <a:rPr lang="en-US" sz="2500" dirty="0" smtClean="0">
                <a:latin typeface="Bookman Old Style" pitchFamily="84" charset="0"/>
              </a:rPr>
            </a:br>
            <a:r>
              <a:rPr lang="en-US" sz="2500" dirty="0" smtClean="0">
                <a:latin typeface="Bookman Old Style" pitchFamily="84" charset="0"/>
              </a:rPr>
              <a:t>   lack of a </a:t>
            </a:r>
            <a:r>
              <a:rPr lang="en-US" sz="2500" b="1" dirty="0" smtClean="0">
                <a:latin typeface="Bookman Old Style" pitchFamily="84" charset="0"/>
              </a:rPr>
              <a:t>Bill of Rights. </a:t>
            </a:r>
            <a:r>
              <a:rPr lang="en-US" sz="2500" dirty="0" smtClean="0">
                <a:latin typeface="Bookman Old Style" pitchFamily="84" charset="0"/>
              </a:rPr>
              <a:t>They thought that, </a:t>
            </a:r>
            <a:br>
              <a:rPr lang="en-US" sz="2500" dirty="0" smtClean="0">
                <a:latin typeface="Bookman Old Style" pitchFamily="84" charset="0"/>
              </a:rPr>
            </a:br>
            <a:r>
              <a:rPr lang="en-US" sz="2500" dirty="0" smtClean="0">
                <a:latin typeface="Bookman Old Style" pitchFamily="84" charset="0"/>
              </a:rPr>
              <a:t>   without the rights stated outright, the government</a:t>
            </a:r>
            <a:br>
              <a:rPr lang="en-US" sz="2500" dirty="0" smtClean="0">
                <a:latin typeface="Bookman Old Style" pitchFamily="84" charset="0"/>
              </a:rPr>
            </a:br>
            <a:r>
              <a:rPr lang="en-US" sz="2500" dirty="0" smtClean="0">
                <a:latin typeface="Bookman Old Style" pitchFamily="84" charset="0"/>
              </a:rPr>
              <a:t>   would take advantage of people. </a:t>
            </a:r>
          </a:p>
          <a:p>
            <a:pPr marL="457200" lvl="1" indent="0" eaLnBrk="1" hangingPunct="1">
              <a:buFont typeface="Arial" pitchFamily="84" charset="0"/>
              <a:buNone/>
            </a:pPr>
            <a:r>
              <a:rPr lang="en-US" sz="2500" dirty="0" smtClean="0">
                <a:latin typeface="Bookman Old Style" pitchFamily="84" charset="0"/>
              </a:rPr>
              <a:t>+ The Antifederalists also argued that the members </a:t>
            </a:r>
            <a:br>
              <a:rPr lang="en-US" sz="2500" dirty="0" smtClean="0">
                <a:latin typeface="Bookman Old Style" pitchFamily="84" charset="0"/>
              </a:rPr>
            </a:br>
            <a:r>
              <a:rPr lang="en-US" sz="2500" dirty="0" smtClean="0">
                <a:latin typeface="Bookman Old Style" pitchFamily="84" charset="0"/>
              </a:rPr>
              <a:t>   of the Constitutional Convention had gone too far –</a:t>
            </a:r>
            <a:br>
              <a:rPr lang="en-US" sz="2500" dirty="0" smtClean="0">
                <a:latin typeface="Bookman Old Style" pitchFamily="84" charset="0"/>
              </a:rPr>
            </a:br>
            <a:r>
              <a:rPr lang="en-US" sz="2500" dirty="0" smtClean="0">
                <a:latin typeface="Bookman Old Style" pitchFamily="84" charset="0"/>
              </a:rPr>
              <a:t>   their job had been to re-write the Articles of</a:t>
            </a:r>
            <a:br>
              <a:rPr lang="en-US" sz="2500" dirty="0" smtClean="0">
                <a:latin typeface="Bookman Old Style" pitchFamily="84" charset="0"/>
              </a:rPr>
            </a:br>
            <a:r>
              <a:rPr lang="en-US" sz="2500" dirty="0" smtClean="0">
                <a:latin typeface="Bookman Old Style" pitchFamily="84" charset="0"/>
              </a:rPr>
              <a:t>   Confederation, not to create a new government. </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3" name="Picture 3" descr="washington-crossing-the-delaware.jpg"/>
          <p:cNvPicPr>
            <a:picLocks noChangeAspect="1"/>
          </p:cNvPicPr>
          <p:nvPr/>
        </p:nvPicPr>
        <p:blipFill>
          <a:blip r:embed="rId3"/>
          <a:srcRect r="21892" b="21111"/>
          <a:stretch>
            <a:fillRect/>
          </a:stretch>
        </p:blipFill>
        <p:spPr bwMode="auto">
          <a:xfrm>
            <a:off x="0" y="0"/>
            <a:ext cx="9144000" cy="6858000"/>
          </a:xfrm>
          <a:prstGeom prst="rect">
            <a:avLst/>
          </a:prstGeom>
          <a:noFill/>
          <a:ln w="9525">
            <a:noFill/>
            <a:miter lim="800000"/>
            <a:headEnd/>
            <a:tailEnd/>
          </a:ln>
        </p:spPr>
      </p:pic>
      <p:sp>
        <p:nvSpPr>
          <p:cNvPr id="151554" name="Title 1"/>
          <p:cNvSpPr>
            <a:spLocks noGrp="1"/>
          </p:cNvSpPr>
          <p:nvPr>
            <p:ph type="title" idx="4294967295"/>
          </p:nvPr>
        </p:nvSpPr>
        <p:spPr>
          <a:xfrm>
            <a:off x="457200" y="0"/>
            <a:ext cx="8229600" cy="1143000"/>
          </a:xfrm>
        </p:spPr>
        <p:txBody>
          <a:bodyPr/>
          <a:lstStyle/>
          <a:p>
            <a:pPr eaLnBrk="1" hangingPunct="1"/>
            <a:r>
              <a:rPr lang="en-US" sz="5400" smtClean="0">
                <a:latin typeface="Blackadder ITC" charset="0"/>
              </a:rPr>
              <a:t>Federalists v. Antifederalists</a:t>
            </a:r>
          </a:p>
        </p:txBody>
      </p:sp>
      <p:sp>
        <p:nvSpPr>
          <p:cNvPr id="151555" name="Content Placeholder 2"/>
          <p:cNvSpPr>
            <a:spLocks noGrp="1"/>
          </p:cNvSpPr>
          <p:nvPr>
            <p:ph idx="4294967295"/>
          </p:nvPr>
        </p:nvSpPr>
        <p:spPr>
          <a:xfrm>
            <a:off x="152400" y="914400"/>
            <a:ext cx="8915400" cy="5715000"/>
          </a:xfrm>
          <a:solidFill>
            <a:schemeClr val="bg1">
              <a:alpha val="70979"/>
            </a:schemeClr>
          </a:solidFill>
        </p:spPr>
        <p:txBody>
          <a:bodyPr/>
          <a:lstStyle/>
          <a:p>
            <a:pPr eaLnBrk="1" hangingPunct="1">
              <a:buFontTx/>
              <a:buChar char="-"/>
            </a:pPr>
            <a:r>
              <a:rPr lang="en-US" sz="2500" b="1" smtClean="0">
                <a:latin typeface="Bookman Old Style" pitchFamily="84" charset="0"/>
              </a:rPr>
              <a:t>Antifederalist Concerns cont…</a:t>
            </a:r>
            <a:endParaRPr lang="en-US" sz="2500" smtClean="0">
              <a:latin typeface="Bookman Old Style" pitchFamily="84" charset="0"/>
            </a:endParaRPr>
          </a:p>
          <a:p>
            <a:pPr eaLnBrk="1" hangingPunct="1"/>
            <a:r>
              <a:rPr lang="en-US" sz="2500" smtClean="0">
                <a:latin typeface="Bookman Old Style" pitchFamily="84" charset="0"/>
              </a:rPr>
              <a:t>Antifederalists also worried that, with a strong government, power would be concentrated in only a few people – no better than a monarchy.</a:t>
            </a:r>
          </a:p>
          <a:p>
            <a:pPr eaLnBrk="1" hangingPunct="1"/>
            <a:r>
              <a:rPr lang="en-US" sz="2500" smtClean="0">
                <a:latin typeface="Bookman Old Style" pitchFamily="84" charset="0"/>
              </a:rPr>
              <a:t>The Antifederalists </a:t>
            </a:r>
            <a:br>
              <a:rPr lang="en-US" sz="2500" smtClean="0">
                <a:latin typeface="Bookman Old Style" pitchFamily="84" charset="0"/>
              </a:rPr>
            </a:br>
            <a:r>
              <a:rPr lang="en-US" sz="2500" smtClean="0">
                <a:latin typeface="Bookman Old Style" pitchFamily="84" charset="0"/>
              </a:rPr>
              <a:t>started writing about </a:t>
            </a:r>
            <a:br>
              <a:rPr lang="en-US" sz="2500" smtClean="0">
                <a:latin typeface="Bookman Old Style" pitchFamily="84" charset="0"/>
              </a:rPr>
            </a:br>
            <a:r>
              <a:rPr lang="en-US" sz="2500" smtClean="0">
                <a:latin typeface="Bookman Old Style" pitchFamily="84" charset="0"/>
              </a:rPr>
              <a:t>their concerns, </a:t>
            </a:r>
            <a:br>
              <a:rPr lang="en-US" sz="2500" smtClean="0">
                <a:latin typeface="Bookman Old Style" pitchFamily="84" charset="0"/>
              </a:rPr>
            </a:br>
            <a:r>
              <a:rPr lang="en-US" sz="2500" smtClean="0">
                <a:latin typeface="Bookman Old Style" pitchFamily="84" charset="0"/>
              </a:rPr>
              <a:t>publishing pamphlets </a:t>
            </a:r>
            <a:br>
              <a:rPr lang="en-US" sz="2500" smtClean="0">
                <a:latin typeface="Bookman Old Style" pitchFamily="84" charset="0"/>
              </a:rPr>
            </a:br>
            <a:r>
              <a:rPr lang="en-US" sz="2500" smtClean="0">
                <a:latin typeface="Bookman Old Style" pitchFamily="84" charset="0"/>
              </a:rPr>
              <a:t>and newspapers that </a:t>
            </a:r>
            <a:br>
              <a:rPr lang="en-US" sz="2500" smtClean="0">
                <a:latin typeface="Bookman Old Style" pitchFamily="84" charset="0"/>
              </a:rPr>
            </a:br>
            <a:r>
              <a:rPr lang="en-US" sz="2500" smtClean="0">
                <a:latin typeface="Bookman Old Style" pitchFamily="84" charset="0"/>
              </a:rPr>
              <a:t>said how the </a:t>
            </a:r>
            <a:br>
              <a:rPr lang="en-US" sz="2500" smtClean="0">
                <a:latin typeface="Bookman Old Style" pitchFamily="84" charset="0"/>
              </a:rPr>
            </a:br>
            <a:r>
              <a:rPr lang="en-US" sz="2500" smtClean="0">
                <a:latin typeface="Bookman Old Style" pitchFamily="84" charset="0"/>
              </a:rPr>
              <a:t>Constitution was going </a:t>
            </a:r>
            <a:br>
              <a:rPr lang="en-US" sz="2500" smtClean="0">
                <a:latin typeface="Bookman Old Style" pitchFamily="84" charset="0"/>
              </a:rPr>
            </a:br>
            <a:r>
              <a:rPr lang="en-US" sz="2500" smtClean="0">
                <a:latin typeface="Bookman Old Style" pitchFamily="84" charset="0"/>
              </a:rPr>
              <a:t>to ruin the country.</a:t>
            </a:r>
          </a:p>
          <a:p>
            <a:pPr eaLnBrk="1" hangingPunct="1"/>
            <a:r>
              <a:rPr lang="en-US" sz="2500" smtClean="0">
                <a:latin typeface="Bookman Old Style" pitchFamily="84" charset="0"/>
              </a:rPr>
              <a:t>The Federalists had to</a:t>
            </a:r>
            <a:br>
              <a:rPr lang="en-US" sz="2500" smtClean="0">
                <a:latin typeface="Bookman Old Style" pitchFamily="84" charset="0"/>
              </a:rPr>
            </a:br>
            <a:r>
              <a:rPr lang="en-US" sz="2500" smtClean="0">
                <a:latin typeface="Bookman Old Style" pitchFamily="84" charset="0"/>
              </a:rPr>
              <a:t>convince them otherwise. </a:t>
            </a:r>
          </a:p>
        </p:txBody>
      </p:sp>
      <p:pic>
        <p:nvPicPr>
          <p:cNvPr id="151556" name="Picture 2"/>
          <p:cNvPicPr>
            <a:picLocks noChangeAspect="1"/>
          </p:cNvPicPr>
          <p:nvPr/>
        </p:nvPicPr>
        <p:blipFill>
          <a:blip r:embed="rId4"/>
          <a:srcRect/>
          <a:stretch>
            <a:fillRect/>
          </a:stretch>
        </p:blipFill>
        <p:spPr bwMode="auto">
          <a:xfrm>
            <a:off x="4572000" y="2717800"/>
            <a:ext cx="4392613" cy="3806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1" name="Picture 3" descr="washington-crossing-the-delaware.jpg"/>
          <p:cNvPicPr>
            <a:picLocks noChangeAspect="1"/>
          </p:cNvPicPr>
          <p:nvPr/>
        </p:nvPicPr>
        <p:blipFill>
          <a:blip r:embed="rId3"/>
          <a:srcRect r="21892" b="21111"/>
          <a:stretch>
            <a:fillRect/>
          </a:stretch>
        </p:blipFill>
        <p:spPr bwMode="auto">
          <a:xfrm>
            <a:off x="0" y="0"/>
            <a:ext cx="9144000" cy="6858000"/>
          </a:xfrm>
          <a:prstGeom prst="rect">
            <a:avLst/>
          </a:prstGeom>
          <a:noFill/>
          <a:ln w="9525">
            <a:noFill/>
            <a:miter lim="800000"/>
            <a:headEnd/>
            <a:tailEnd/>
          </a:ln>
        </p:spPr>
      </p:pic>
      <p:sp>
        <p:nvSpPr>
          <p:cNvPr id="153602" name="Title 1"/>
          <p:cNvSpPr>
            <a:spLocks noGrp="1"/>
          </p:cNvSpPr>
          <p:nvPr>
            <p:ph type="title" idx="4294967295"/>
          </p:nvPr>
        </p:nvSpPr>
        <p:spPr>
          <a:xfrm>
            <a:off x="-541338" y="0"/>
            <a:ext cx="8229601" cy="1143000"/>
          </a:xfrm>
        </p:spPr>
        <p:txBody>
          <a:bodyPr/>
          <a:lstStyle/>
          <a:p>
            <a:pPr eaLnBrk="1" hangingPunct="1"/>
            <a:r>
              <a:rPr lang="en-US" sz="5400" smtClean="0">
                <a:latin typeface="Blackadder ITC" charset="0"/>
              </a:rPr>
              <a:t>Federalists v. Antifederalists</a:t>
            </a:r>
          </a:p>
        </p:txBody>
      </p:sp>
      <p:sp>
        <p:nvSpPr>
          <p:cNvPr id="153603" name="Content Placeholder 2"/>
          <p:cNvSpPr>
            <a:spLocks noGrp="1"/>
          </p:cNvSpPr>
          <p:nvPr>
            <p:ph idx="4294967295"/>
          </p:nvPr>
        </p:nvSpPr>
        <p:spPr>
          <a:xfrm>
            <a:off x="152400" y="914400"/>
            <a:ext cx="6723063" cy="5715000"/>
          </a:xfrm>
          <a:solidFill>
            <a:schemeClr val="bg1">
              <a:alpha val="70979"/>
            </a:schemeClr>
          </a:solidFill>
        </p:spPr>
        <p:txBody>
          <a:bodyPr/>
          <a:lstStyle/>
          <a:p>
            <a:pPr eaLnBrk="1" hangingPunct="1">
              <a:buFontTx/>
              <a:buChar char="-"/>
            </a:pPr>
            <a:r>
              <a:rPr lang="en-US" sz="2500" b="1" dirty="0" smtClean="0">
                <a:latin typeface="Bookman Old Style" pitchFamily="84" charset="0"/>
              </a:rPr>
              <a:t>&gt; Federalists </a:t>
            </a:r>
            <a:r>
              <a:rPr lang="en-US" sz="2500" dirty="0" smtClean="0">
                <a:latin typeface="Bookman Old Style" pitchFamily="84" charset="0"/>
              </a:rPr>
              <a:t>believed that a strong central government was key to a strong country. </a:t>
            </a:r>
          </a:p>
          <a:p>
            <a:pPr eaLnBrk="1" hangingPunct="1">
              <a:buFontTx/>
              <a:buChar char="-"/>
            </a:pPr>
            <a:r>
              <a:rPr lang="en-US" sz="2500" dirty="0" smtClean="0">
                <a:latin typeface="Bookman Old Style" pitchFamily="84" charset="0"/>
              </a:rPr>
              <a:t>To counteract the bad press spread by the Antifederalists, the Federalists had to “wage a war in the press” too.</a:t>
            </a:r>
          </a:p>
          <a:p>
            <a:pPr eaLnBrk="1" hangingPunct="1">
              <a:buFontTx/>
              <a:buChar char="-"/>
            </a:pPr>
            <a:r>
              <a:rPr lang="en-US" sz="2500" dirty="0" smtClean="0">
                <a:latin typeface="Bookman Old Style" pitchFamily="84" charset="0"/>
              </a:rPr>
              <a:t>&gt; Alexander Hamilton, John Jay, and James Madison wrote letters to local newspapers. </a:t>
            </a:r>
          </a:p>
          <a:p>
            <a:pPr marL="0" indent="0" eaLnBrk="1" hangingPunct="1">
              <a:buNone/>
            </a:pPr>
            <a:r>
              <a:rPr lang="en-US" sz="2500" dirty="0" smtClean="0">
                <a:latin typeface="Bookman Old Style" pitchFamily="84" charset="0"/>
              </a:rPr>
              <a:t>-&gt; These letters became known as </a:t>
            </a:r>
            <a:r>
              <a:rPr lang="en-US" sz="2500" b="1" dirty="0" smtClean="0">
                <a:latin typeface="Bookman Old Style" pitchFamily="84" charset="0"/>
              </a:rPr>
              <a:t>The</a:t>
            </a:r>
            <a:br>
              <a:rPr lang="en-US" sz="2500" b="1" dirty="0" smtClean="0">
                <a:latin typeface="Bookman Old Style" pitchFamily="84" charset="0"/>
              </a:rPr>
            </a:br>
            <a:r>
              <a:rPr lang="en-US" sz="2500" b="1" dirty="0" smtClean="0">
                <a:latin typeface="Bookman Old Style" pitchFamily="84" charset="0"/>
              </a:rPr>
              <a:t>    Federalist Papers. </a:t>
            </a:r>
          </a:p>
          <a:p>
            <a:pPr eaLnBrk="1" hangingPunct="1"/>
            <a:r>
              <a:rPr lang="en-US" sz="2500" dirty="0" smtClean="0">
                <a:latin typeface="Bookman Old Style" pitchFamily="84" charset="0"/>
              </a:rPr>
              <a:t>They went a long way to convince people to ratify the Constitution! </a:t>
            </a:r>
          </a:p>
        </p:txBody>
      </p:sp>
      <p:pic>
        <p:nvPicPr>
          <p:cNvPr id="153604" name="Picture 1"/>
          <p:cNvPicPr>
            <a:picLocks noChangeAspect="1"/>
          </p:cNvPicPr>
          <p:nvPr/>
        </p:nvPicPr>
        <p:blipFill>
          <a:blip r:embed="rId4"/>
          <a:srcRect t="983" r="76820" b="-2"/>
          <a:stretch>
            <a:fillRect/>
          </a:stretch>
        </p:blipFill>
        <p:spPr bwMode="auto">
          <a:xfrm>
            <a:off x="7019925" y="0"/>
            <a:ext cx="2160588" cy="6884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3" descr="washington-crossing-the-delaware.jpg"/>
          <p:cNvPicPr>
            <a:picLocks noChangeAspect="1"/>
          </p:cNvPicPr>
          <p:nvPr/>
        </p:nvPicPr>
        <p:blipFill>
          <a:blip r:embed="rId2"/>
          <a:srcRect r="21892" b="21111"/>
          <a:stretch>
            <a:fillRect/>
          </a:stretch>
        </p:blipFill>
        <p:spPr bwMode="auto">
          <a:xfrm>
            <a:off x="0" y="0"/>
            <a:ext cx="9144000" cy="6858000"/>
          </a:xfrm>
          <a:prstGeom prst="rect">
            <a:avLst/>
          </a:prstGeom>
          <a:noFill/>
          <a:ln w="9525">
            <a:noFill/>
            <a:miter lim="800000"/>
            <a:headEnd/>
            <a:tailEnd/>
          </a:ln>
        </p:spPr>
      </p:pic>
      <p:sp>
        <p:nvSpPr>
          <p:cNvPr id="23554" name="Title 1"/>
          <p:cNvSpPr>
            <a:spLocks noGrp="1"/>
          </p:cNvSpPr>
          <p:nvPr>
            <p:ph type="title"/>
          </p:nvPr>
        </p:nvSpPr>
        <p:spPr>
          <a:xfrm>
            <a:off x="457200" y="0"/>
            <a:ext cx="8229600" cy="1143000"/>
          </a:xfrm>
        </p:spPr>
        <p:txBody>
          <a:bodyPr/>
          <a:lstStyle/>
          <a:p>
            <a:pPr eaLnBrk="1" hangingPunct="1"/>
            <a:r>
              <a:rPr lang="en-US" sz="5400" dirty="0" smtClean="0">
                <a:latin typeface="Blackadder ITC" charset="0"/>
              </a:rPr>
              <a:t>Maryland</a:t>
            </a:r>
          </a:p>
        </p:txBody>
      </p:sp>
      <p:sp>
        <p:nvSpPr>
          <p:cNvPr id="23555" name="Content Placeholder 2"/>
          <p:cNvSpPr>
            <a:spLocks noGrp="1"/>
          </p:cNvSpPr>
          <p:nvPr>
            <p:ph idx="1"/>
          </p:nvPr>
        </p:nvSpPr>
        <p:spPr>
          <a:xfrm>
            <a:off x="457200" y="914400"/>
            <a:ext cx="8458200" cy="5791200"/>
          </a:xfrm>
          <a:solidFill>
            <a:schemeClr val="bg1">
              <a:alpha val="70979"/>
            </a:schemeClr>
          </a:solidFill>
        </p:spPr>
        <p:txBody>
          <a:bodyPr/>
          <a:lstStyle/>
          <a:p>
            <a:pPr marL="0" indent="0" eaLnBrk="1" hangingPunct="1">
              <a:buNone/>
            </a:pPr>
            <a:r>
              <a:rPr lang="en-US" sz="2200" dirty="0" smtClean="0">
                <a:latin typeface="Bookman Old Style" pitchFamily="84" charset="0"/>
              </a:rPr>
              <a:t>-&gt; The next major colony was </a:t>
            </a:r>
            <a:r>
              <a:rPr lang="en-US" sz="2200" b="1" dirty="0" smtClean="0">
                <a:latin typeface="Bookman Old Style" pitchFamily="84" charset="0"/>
              </a:rPr>
              <a:t>Maryland, </a:t>
            </a:r>
            <a:br>
              <a:rPr lang="en-US" sz="2200" b="1" dirty="0" smtClean="0">
                <a:latin typeface="Bookman Old Style" pitchFamily="84" charset="0"/>
              </a:rPr>
            </a:br>
            <a:r>
              <a:rPr lang="en-US" sz="2200" b="1" dirty="0" smtClean="0">
                <a:latin typeface="Bookman Old Style" pitchFamily="84" charset="0"/>
              </a:rPr>
              <a:t>    </a:t>
            </a:r>
            <a:r>
              <a:rPr lang="en-US" sz="2200" dirty="0" smtClean="0">
                <a:latin typeface="Bookman Old Style" pitchFamily="84" charset="0"/>
              </a:rPr>
              <a:t>founded in 1632.</a:t>
            </a:r>
          </a:p>
          <a:p>
            <a:pPr eaLnBrk="1" hangingPunct="1"/>
            <a:r>
              <a:rPr lang="en-US" sz="2200" dirty="0" smtClean="0">
                <a:latin typeface="Bookman Old Style" pitchFamily="84" charset="0"/>
              </a:rPr>
              <a:t>Lord Baltimore was a Catholic living in </a:t>
            </a:r>
            <a:br>
              <a:rPr lang="en-US" sz="2200" dirty="0" smtClean="0">
                <a:latin typeface="Bookman Old Style" pitchFamily="84" charset="0"/>
              </a:rPr>
            </a:br>
            <a:r>
              <a:rPr lang="en-US" sz="2200" dirty="0" smtClean="0">
                <a:latin typeface="Bookman Old Style" pitchFamily="84" charset="0"/>
              </a:rPr>
              <a:t>England. At this point, Catholics didn’t </a:t>
            </a:r>
            <a:br>
              <a:rPr lang="en-US" sz="2200" dirty="0" smtClean="0">
                <a:latin typeface="Bookman Old Style" pitchFamily="84" charset="0"/>
              </a:rPr>
            </a:br>
            <a:r>
              <a:rPr lang="en-US" sz="2200" dirty="0" smtClean="0">
                <a:latin typeface="Bookman Old Style" pitchFamily="84" charset="0"/>
              </a:rPr>
              <a:t>have as much freedom as other </a:t>
            </a:r>
            <a:br>
              <a:rPr lang="en-US" sz="2200" dirty="0" smtClean="0">
                <a:latin typeface="Bookman Old Style" pitchFamily="84" charset="0"/>
              </a:rPr>
            </a:br>
            <a:r>
              <a:rPr lang="en-US" sz="2200" dirty="0" smtClean="0">
                <a:latin typeface="Bookman Old Style" pitchFamily="84" charset="0"/>
              </a:rPr>
              <a:t>religions. Baltimore wanted a place </a:t>
            </a:r>
            <a:br>
              <a:rPr lang="en-US" sz="2200" dirty="0" smtClean="0">
                <a:latin typeface="Bookman Old Style" pitchFamily="84" charset="0"/>
              </a:rPr>
            </a:br>
            <a:r>
              <a:rPr lang="en-US" sz="2200" dirty="0" smtClean="0">
                <a:latin typeface="Bookman Old Style" pitchFamily="84" charset="0"/>
              </a:rPr>
              <a:t>where he could practice his religion.</a:t>
            </a:r>
          </a:p>
          <a:p>
            <a:pPr eaLnBrk="1" hangingPunct="1"/>
            <a:r>
              <a:rPr lang="en-US" sz="2200" dirty="0" smtClean="0">
                <a:latin typeface="Bookman Old Style" pitchFamily="84" charset="0"/>
              </a:rPr>
              <a:t>The King gave Baltimore the land. He </a:t>
            </a:r>
            <a:br>
              <a:rPr lang="en-US" sz="2200" dirty="0" smtClean="0">
                <a:latin typeface="Bookman Old Style" pitchFamily="84" charset="0"/>
              </a:rPr>
            </a:br>
            <a:r>
              <a:rPr lang="en-US" sz="2200" dirty="0" smtClean="0">
                <a:latin typeface="Bookman Old Style" pitchFamily="84" charset="0"/>
              </a:rPr>
              <a:t>named the colony </a:t>
            </a:r>
            <a:r>
              <a:rPr lang="en-US" sz="2200" i="1" dirty="0" smtClean="0">
                <a:latin typeface="Bookman Old Style" pitchFamily="84" charset="0"/>
              </a:rPr>
              <a:t>Maryland</a:t>
            </a:r>
            <a:r>
              <a:rPr lang="en-US" sz="2200" dirty="0" smtClean="0">
                <a:latin typeface="Bookman Old Style" pitchFamily="84" charset="0"/>
              </a:rPr>
              <a:t>, after the </a:t>
            </a:r>
            <a:br>
              <a:rPr lang="en-US" sz="2200" dirty="0" smtClean="0">
                <a:latin typeface="Bookman Old Style" pitchFamily="84" charset="0"/>
              </a:rPr>
            </a:br>
            <a:r>
              <a:rPr lang="en-US" sz="2200" dirty="0" smtClean="0">
                <a:latin typeface="Bookman Old Style" pitchFamily="84" charset="0"/>
              </a:rPr>
              <a:t>Virgin Mary (important to Catholics).</a:t>
            </a:r>
          </a:p>
          <a:p>
            <a:pPr eaLnBrk="1" hangingPunct="1">
              <a:buFont typeface="Arial" pitchFamily="84" charset="0"/>
              <a:buNone/>
            </a:pPr>
            <a:r>
              <a:rPr lang="en-US" sz="2200" dirty="0" smtClean="0">
                <a:latin typeface="Bookman Old Style" pitchFamily="84" charset="0"/>
              </a:rPr>
              <a:t>- &gt; Maryland was the first </a:t>
            </a:r>
            <a:r>
              <a:rPr lang="en-US" sz="2200" b="1" dirty="0" smtClean="0">
                <a:latin typeface="Bookman Old Style" pitchFamily="84" charset="0"/>
              </a:rPr>
              <a:t>proprietary colony. </a:t>
            </a:r>
            <a:r>
              <a:rPr lang="en-US" sz="2200" dirty="0" smtClean="0">
                <a:latin typeface="Bookman Old Style" pitchFamily="84" charset="0"/>
              </a:rPr>
              <a:t>This means it was privately owned. Lord Baltimore owned all the land in Maryland. He could run it any way he wanted to.</a:t>
            </a:r>
          </a:p>
          <a:p>
            <a:pPr eaLnBrk="1" hangingPunct="1"/>
            <a:r>
              <a:rPr lang="en-US" sz="2200" dirty="0" smtClean="0">
                <a:latin typeface="Bookman Old Style" pitchFamily="84" charset="0"/>
              </a:rPr>
              <a:t>Though it was established as a Catholic colony, many Protestants settled there, which meant that the religious issues in England were still in the colony. </a:t>
            </a:r>
          </a:p>
        </p:txBody>
      </p:sp>
      <p:pic>
        <p:nvPicPr>
          <p:cNvPr id="23556" name="Picture 4" descr="lord_baltimore.jpg"/>
          <p:cNvPicPr>
            <a:picLocks noChangeAspect="1"/>
          </p:cNvPicPr>
          <p:nvPr/>
        </p:nvPicPr>
        <p:blipFill>
          <a:blip r:embed="rId3"/>
          <a:srcRect l="18338" r="19128" b="28125"/>
          <a:stretch>
            <a:fillRect/>
          </a:stretch>
        </p:blipFill>
        <p:spPr bwMode="auto">
          <a:xfrm>
            <a:off x="6392863" y="990600"/>
            <a:ext cx="2674937" cy="3505200"/>
          </a:xfrm>
          <a:prstGeom prst="rect">
            <a:avLst/>
          </a:prstGeom>
          <a:noFill/>
          <a:ln w="28575">
            <a:solidFill>
              <a:srgbClr val="61ABA2"/>
            </a:solidFill>
            <a:miter lim="800000"/>
            <a:headEnd/>
            <a:tailEnd/>
          </a:ln>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49" name="Picture 3" descr="washington-crossing-the-delaware.jpg"/>
          <p:cNvPicPr>
            <a:picLocks noChangeAspect="1"/>
          </p:cNvPicPr>
          <p:nvPr/>
        </p:nvPicPr>
        <p:blipFill>
          <a:blip r:embed="rId3"/>
          <a:srcRect r="21892" b="21111"/>
          <a:stretch>
            <a:fillRect/>
          </a:stretch>
        </p:blipFill>
        <p:spPr bwMode="auto">
          <a:xfrm>
            <a:off x="0" y="0"/>
            <a:ext cx="9144000" cy="6858000"/>
          </a:xfrm>
          <a:prstGeom prst="rect">
            <a:avLst/>
          </a:prstGeom>
          <a:noFill/>
          <a:ln w="9525">
            <a:noFill/>
            <a:miter lim="800000"/>
            <a:headEnd/>
            <a:tailEnd/>
          </a:ln>
        </p:spPr>
      </p:pic>
      <p:sp>
        <p:nvSpPr>
          <p:cNvPr id="155650" name="Title 1"/>
          <p:cNvSpPr>
            <a:spLocks noGrp="1"/>
          </p:cNvSpPr>
          <p:nvPr>
            <p:ph type="title" idx="4294967295"/>
          </p:nvPr>
        </p:nvSpPr>
        <p:spPr>
          <a:xfrm>
            <a:off x="457200" y="0"/>
            <a:ext cx="8229600" cy="1143000"/>
          </a:xfrm>
        </p:spPr>
        <p:txBody>
          <a:bodyPr/>
          <a:lstStyle/>
          <a:p>
            <a:pPr eaLnBrk="1" hangingPunct="1"/>
            <a:r>
              <a:rPr lang="en-US" sz="5400" smtClean="0">
                <a:latin typeface="Blackadder ITC" charset="0"/>
              </a:rPr>
              <a:t>The Federalist Papers</a:t>
            </a:r>
          </a:p>
        </p:txBody>
      </p:sp>
      <p:sp>
        <p:nvSpPr>
          <p:cNvPr id="155651" name="Content Placeholder 2"/>
          <p:cNvSpPr>
            <a:spLocks noGrp="1"/>
          </p:cNvSpPr>
          <p:nvPr>
            <p:ph idx="4294967295"/>
          </p:nvPr>
        </p:nvSpPr>
        <p:spPr>
          <a:xfrm>
            <a:off x="152400" y="914400"/>
            <a:ext cx="8915400" cy="5715000"/>
          </a:xfrm>
          <a:solidFill>
            <a:schemeClr val="bg1">
              <a:alpha val="70979"/>
            </a:schemeClr>
          </a:solidFill>
        </p:spPr>
        <p:txBody>
          <a:bodyPr/>
          <a:lstStyle/>
          <a:p>
            <a:pPr eaLnBrk="1" hangingPunct="1">
              <a:buFontTx/>
              <a:buChar char="-"/>
            </a:pPr>
            <a:r>
              <a:rPr lang="en-US" sz="2400" dirty="0" smtClean="0">
                <a:latin typeface="Bookman Old Style" pitchFamily="84" charset="0"/>
              </a:rPr>
              <a:t>&gt; John Jay, Alexander Hamilton, and James Madison wrote 85 essays and articles total. </a:t>
            </a:r>
          </a:p>
          <a:p>
            <a:pPr eaLnBrk="1" hangingPunct="1"/>
            <a:r>
              <a:rPr lang="en-US" sz="2400" dirty="0" smtClean="0">
                <a:latin typeface="Bookman Old Style" pitchFamily="84" charset="0"/>
              </a:rPr>
              <a:t>Hamilton had the idea to write </a:t>
            </a:r>
            <a:br>
              <a:rPr lang="en-US" sz="2400" dirty="0" smtClean="0">
                <a:latin typeface="Bookman Old Style" pitchFamily="84" charset="0"/>
              </a:rPr>
            </a:br>
            <a:r>
              <a:rPr lang="en-US" sz="2400" dirty="0" smtClean="0">
                <a:latin typeface="Bookman Old Style" pitchFamily="84" charset="0"/>
              </a:rPr>
              <a:t>under a pen name: </a:t>
            </a:r>
            <a:r>
              <a:rPr lang="en-US" sz="2400" b="1" i="1" dirty="0" err="1" smtClean="0">
                <a:latin typeface="Bookman Old Style" pitchFamily="84" charset="0"/>
              </a:rPr>
              <a:t>Publius</a:t>
            </a:r>
            <a:r>
              <a:rPr lang="en-US" sz="2400" dirty="0" smtClean="0">
                <a:latin typeface="Bookman Old Style" pitchFamily="84" charset="0"/>
              </a:rPr>
              <a:t> – an </a:t>
            </a:r>
            <a:br>
              <a:rPr lang="en-US" sz="2400" dirty="0" smtClean="0">
                <a:latin typeface="Bookman Old Style" pitchFamily="84" charset="0"/>
              </a:rPr>
            </a:br>
            <a:r>
              <a:rPr lang="en-US" sz="2400" dirty="0" smtClean="0">
                <a:latin typeface="Bookman Old Style" pitchFamily="84" charset="0"/>
              </a:rPr>
              <a:t>ancient hero who established a </a:t>
            </a:r>
            <a:br>
              <a:rPr lang="en-US" sz="2400" dirty="0" smtClean="0">
                <a:latin typeface="Bookman Old Style" pitchFamily="84" charset="0"/>
              </a:rPr>
            </a:br>
            <a:r>
              <a:rPr lang="en-US" sz="2400" dirty="0" smtClean="0">
                <a:latin typeface="Bookman Old Style" pitchFamily="84" charset="0"/>
              </a:rPr>
              <a:t>republican government in Rome. </a:t>
            </a:r>
          </a:p>
          <a:p>
            <a:pPr eaLnBrk="1" hangingPunct="1"/>
            <a:r>
              <a:rPr lang="en-US" sz="2400" dirty="0" smtClean="0">
                <a:latin typeface="Bookman Old Style" pitchFamily="84" charset="0"/>
              </a:rPr>
              <a:t>The Federalist Papers were highly </a:t>
            </a:r>
            <a:br>
              <a:rPr lang="en-US" sz="2400" dirty="0" smtClean="0">
                <a:latin typeface="Bookman Old Style" pitchFamily="84" charset="0"/>
              </a:rPr>
            </a:br>
            <a:r>
              <a:rPr lang="en-US" sz="2400" dirty="0" smtClean="0">
                <a:latin typeface="Bookman Old Style" pitchFamily="84" charset="0"/>
              </a:rPr>
              <a:t>effective for several reasons, </a:t>
            </a:r>
            <a:br>
              <a:rPr lang="en-US" sz="2400" dirty="0" smtClean="0">
                <a:latin typeface="Bookman Old Style" pitchFamily="84" charset="0"/>
              </a:rPr>
            </a:br>
            <a:r>
              <a:rPr lang="en-US" sz="2400" dirty="0" smtClean="0">
                <a:latin typeface="Bookman Old Style" pitchFamily="84" charset="0"/>
              </a:rPr>
              <a:t>importantly…</a:t>
            </a:r>
          </a:p>
          <a:p>
            <a:pPr lvl="1" eaLnBrk="1" hangingPunct="1"/>
            <a:r>
              <a:rPr lang="en-US" sz="2400" dirty="0" smtClean="0">
                <a:latin typeface="Bookman Old Style" pitchFamily="84" charset="0"/>
              </a:rPr>
              <a:t>&gt; They pointed out the positives of </a:t>
            </a:r>
            <a:br>
              <a:rPr lang="en-US" sz="2400" dirty="0" smtClean="0">
                <a:latin typeface="Bookman Old Style" pitchFamily="84" charset="0"/>
              </a:rPr>
            </a:br>
            <a:r>
              <a:rPr lang="en-US" sz="2400" dirty="0" smtClean="0">
                <a:latin typeface="Bookman Old Style" pitchFamily="84" charset="0"/>
              </a:rPr>
              <a:t>the Constitution, and of a strong </a:t>
            </a:r>
            <a:br>
              <a:rPr lang="en-US" sz="2400" dirty="0" smtClean="0">
                <a:latin typeface="Bookman Old Style" pitchFamily="84" charset="0"/>
              </a:rPr>
            </a:br>
            <a:r>
              <a:rPr lang="en-US" sz="2400" dirty="0" smtClean="0">
                <a:latin typeface="Bookman Old Style" pitchFamily="84" charset="0"/>
              </a:rPr>
              <a:t>central government.</a:t>
            </a:r>
          </a:p>
          <a:p>
            <a:pPr lvl="1" eaLnBrk="1" hangingPunct="1"/>
            <a:r>
              <a:rPr lang="en-US" sz="2400" dirty="0" smtClean="0">
                <a:latin typeface="Bookman Old Style" pitchFamily="84" charset="0"/>
              </a:rPr>
              <a:t>&gt; They ridiculed (made fun of) the </a:t>
            </a:r>
            <a:br>
              <a:rPr lang="en-US" sz="2400" dirty="0" smtClean="0">
                <a:latin typeface="Bookman Old Style" pitchFamily="84" charset="0"/>
              </a:rPr>
            </a:br>
            <a:r>
              <a:rPr lang="en-US" sz="2400" dirty="0" smtClean="0">
                <a:latin typeface="Bookman Old Style" pitchFamily="84" charset="0"/>
              </a:rPr>
              <a:t>Antifederalists for their fears</a:t>
            </a:r>
            <a:r>
              <a:rPr lang="en-US" sz="2400" dirty="0">
                <a:latin typeface="Bookman Old Style" pitchFamily="84" charset="0"/>
              </a:rPr>
              <a:t>.</a:t>
            </a:r>
            <a:endParaRPr lang="en-US" sz="2400" dirty="0" smtClean="0">
              <a:latin typeface="Bookman Old Style" pitchFamily="84" charset="0"/>
            </a:endParaRPr>
          </a:p>
        </p:txBody>
      </p:sp>
      <p:pic>
        <p:nvPicPr>
          <p:cNvPr id="155652" name="Picture 1"/>
          <p:cNvPicPr>
            <a:picLocks noChangeAspect="1"/>
          </p:cNvPicPr>
          <p:nvPr/>
        </p:nvPicPr>
        <p:blipFill>
          <a:blip r:embed="rId4"/>
          <a:srcRect r="7832"/>
          <a:stretch>
            <a:fillRect/>
          </a:stretch>
        </p:blipFill>
        <p:spPr bwMode="auto">
          <a:xfrm>
            <a:off x="5940425" y="1341438"/>
            <a:ext cx="3041650" cy="508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7" name="Picture 3" descr="washington-crossing-the-delaware.jpg"/>
          <p:cNvPicPr>
            <a:picLocks noChangeAspect="1"/>
          </p:cNvPicPr>
          <p:nvPr/>
        </p:nvPicPr>
        <p:blipFill>
          <a:blip r:embed="rId3"/>
          <a:srcRect r="21892" b="21111"/>
          <a:stretch>
            <a:fillRect/>
          </a:stretch>
        </p:blipFill>
        <p:spPr bwMode="auto">
          <a:xfrm>
            <a:off x="0" y="0"/>
            <a:ext cx="9144000" cy="6858000"/>
          </a:xfrm>
          <a:prstGeom prst="rect">
            <a:avLst/>
          </a:prstGeom>
          <a:noFill/>
          <a:ln w="9525">
            <a:noFill/>
            <a:miter lim="800000"/>
            <a:headEnd/>
            <a:tailEnd/>
          </a:ln>
        </p:spPr>
      </p:pic>
      <p:sp>
        <p:nvSpPr>
          <p:cNvPr id="157698" name="Title 1"/>
          <p:cNvSpPr>
            <a:spLocks noGrp="1"/>
          </p:cNvSpPr>
          <p:nvPr>
            <p:ph type="title" idx="4294967295"/>
          </p:nvPr>
        </p:nvSpPr>
        <p:spPr>
          <a:xfrm>
            <a:off x="457200" y="0"/>
            <a:ext cx="8229600" cy="1143000"/>
          </a:xfrm>
        </p:spPr>
        <p:txBody>
          <a:bodyPr/>
          <a:lstStyle/>
          <a:p>
            <a:pPr eaLnBrk="1" hangingPunct="1"/>
            <a:r>
              <a:rPr lang="en-US" sz="5400" smtClean="0">
                <a:latin typeface="Blackadder ITC" charset="0"/>
              </a:rPr>
              <a:t>Ratification</a:t>
            </a:r>
          </a:p>
        </p:txBody>
      </p:sp>
      <p:sp>
        <p:nvSpPr>
          <p:cNvPr id="142340" name="Content Placeholder 2"/>
          <p:cNvSpPr>
            <a:spLocks noGrp="1"/>
          </p:cNvSpPr>
          <p:nvPr>
            <p:ph idx="4294967295"/>
          </p:nvPr>
        </p:nvSpPr>
        <p:spPr>
          <a:xfrm>
            <a:off x="152400" y="914400"/>
            <a:ext cx="8915400" cy="5715000"/>
          </a:xfrm>
          <a:solidFill>
            <a:schemeClr val="bg1">
              <a:alpha val="70979"/>
            </a:schemeClr>
          </a:solidFill>
        </p:spPr>
        <p:txBody>
          <a:bodyPr/>
          <a:lstStyle/>
          <a:p>
            <a:pPr eaLnBrk="1" hangingPunct="1">
              <a:defRPr/>
            </a:pPr>
            <a:r>
              <a:rPr lang="en-US" sz="2600" dirty="0" smtClean="0">
                <a:latin typeface="Bookman Old Style" pitchFamily="84" charset="0"/>
              </a:rPr>
              <a:t>The Federalists felt that they had gained ground, and they wanted the states to vote. </a:t>
            </a:r>
          </a:p>
          <a:p>
            <a:pPr marL="0" indent="0" eaLnBrk="1" hangingPunct="1">
              <a:buFont typeface="Arial" pitchFamily="84" charset="0"/>
              <a:buNone/>
              <a:defRPr/>
            </a:pPr>
            <a:r>
              <a:rPr lang="en-US" sz="2600" dirty="0" smtClean="0">
                <a:latin typeface="Bookman Old Style" pitchFamily="84" charset="0"/>
              </a:rPr>
              <a:t>-  &gt; The states began to debate about whether or not </a:t>
            </a:r>
            <a:br>
              <a:rPr lang="en-US" sz="2600" dirty="0" smtClean="0">
                <a:latin typeface="Bookman Old Style" pitchFamily="84" charset="0"/>
              </a:rPr>
            </a:br>
            <a:r>
              <a:rPr lang="en-US" sz="2600" dirty="0" smtClean="0">
                <a:latin typeface="Bookman Old Style" pitchFamily="84" charset="0"/>
              </a:rPr>
              <a:t>   To  </a:t>
            </a:r>
            <a:r>
              <a:rPr lang="en-US" sz="2600" b="1" dirty="0" smtClean="0">
                <a:latin typeface="Bookman Old Style" pitchFamily="84" charset="0"/>
              </a:rPr>
              <a:t>ratify </a:t>
            </a:r>
            <a:r>
              <a:rPr lang="en-US" sz="2600" dirty="0" smtClean="0">
                <a:latin typeface="Bookman Old Style" pitchFamily="84" charset="0"/>
              </a:rPr>
              <a:t>– approve – the Constitution. </a:t>
            </a:r>
          </a:p>
          <a:p>
            <a:pPr eaLnBrk="1" hangingPunct="1">
              <a:defRPr/>
            </a:pPr>
            <a:r>
              <a:rPr lang="en-US" sz="2600" dirty="0" smtClean="0">
                <a:latin typeface="Bookman Old Style" pitchFamily="84" charset="0"/>
              </a:rPr>
              <a:t>Delaware was the first to approve the document, Pennsylvania followed soon after. </a:t>
            </a:r>
          </a:p>
          <a:p>
            <a:pPr marL="0" indent="0" eaLnBrk="1" hangingPunct="1">
              <a:buFont typeface="Arial" pitchFamily="84" charset="0"/>
              <a:buNone/>
              <a:defRPr/>
            </a:pPr>
            <a:r>
              <a:rPr lang="en-US" sz="2600" dirty="0" smtClean="0">
                <a:latin typeface="Bookman Old Style" pitchFamily="84" charset="0"/>
              </a:rPr>
              <a:t>- &gt;  In order to be ratified, at least </a:t>
            </a:r>
            <a:r>
              <a:rPr lang="en-US" sz="2600" b="1" dirty="0" smtClean="0">
                <a:latin typeface="Bookman Old Style" pitchFamily="84" charset="0"/>
              </a:rPr>
              <a:t>9/13 </a:t>
            </a:r>
            <a:r>
              <a:rPr lang="en-US" sz="2600" dirty="0" smtClean="0">
                <a:latin typeface="Bookman Old Style" pitchFamily="84" charset="0"/>
              </a:rPr>
              <a:t>of the states</a:t>
            </a:r>
            <a:br>
              <a:rPr lang="en-US" sz="2600" dirty="0" smtClean="0">
                <a:latin typeface="Bookman Old Style" pitchFamily="84" charset="0"/>
              </a:rPr>
            </a:br>
            <a:r>
              <a:rPr lang="en-US" sz="2600" dirty="0" smtClean="0">
                <a:latin typeface="Bookman Old Style" pitchFamily="84" charset="0"/>
              </a:rPr>
              <a:t>   needed to approve the Constitution. </a:t>
            </a:r>
          </a:p>
          <a:p>
            <a:pPr eaLnBrk="1" hangingPunct="1">
              <a:defRPr/>
            </a:pPr>
            <a:r>
              <a:rPr lang="en-US" sz="2600" dirty="0" smtClean="0">
                <a:latin typeface="Bookman Old Style" pitchFamily="84" charset="0"/>
              </a:rPr>
              <a:t>In June of 1788, New Hampshire became then ninth state to ratify the Constitution – ensuring a new government for the colonies.</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5" name="Picture 3" descr="washington-crossing-the-delaware.jpg"/>
          <p:cNvPicPr>
            <a:picLocks noChangeAspect="1"/>
          </p:cNvPicPr>
          <p:nvPr/>
        </p:nvPicPr>
        <p:blipFill>
          <a:blip r:embed="rId3"/>
          <a:srcRect r="21892" b="21111"/>
          <a:stretch>
            <a:fillRect/>
          </a:stretch>
        </p:blipFill>
        <p:spPr bwMode="auto">
          <a:xfrm>
            <a:off x="0" y="0"/>
            <a:ext cx="9144000" cy="6858000"/>
          </a:xfrm>
          <a:prstGeom prst="rect">
            <a:avLst/>
          </a:prstGeom>
          <a:noFill/>
          <a:ln w="9525">
            <a:noFill/>
            <a:miter lim="800000"/>
            <a:headEnd/>
            <a:tailEnd/>
          </a:ln>
        </p:spPr>
      </p:pic>
      <p:sp>
        <p:nvSpPr>
          <p:cNvPr id="159746" name="Title 1"/>
          <p:cNvSpPr>
            <a:spLocks noGrp="1"/>
          </p:cNvSpPr>
          <p:nvPr>
            <p:ph type="title" idx="4294967295"/>
          </p:nvPr>
        </p:nvSpPr>
        <p:spPr>
          <a:xfrm>
            <a:off x="457200" y="0"/>
            <a:ext cx="8229600" cy="1143000"/>
          </a:xfrm>
        </p:spPr>
        <p:txBody>
          <a:bodyPr/>
          <a:lstStyle/>
          <a:p>
            <a:pPr eaLnBrk="1" hangingPunct="1"/>
            <a:r>
              <a:rPr lang="en-US" sz="5400" smtClean="0">
                <a:latin typeface="Blackadder ITC" charset="0"/>
              </a:rPr>
              <a:t>Ratification</a:t>
            </a:r>
          </a:p>
        </p:txBody>
      </p:sp>
      <p:sp>
        <p:nvSpPr>
          <p:cNvPr id="159747" name="Content Placeholder 2"/>
          <p:cNvSpPr>
            <a:spLocks noGrp="1"/>
          </p:cNvSpPr>
          <p:nvPr>
            <p:ph idx="4294967295"/>
          </p:nvPr>
        </p:nvSpPr>
        <p:spPr>
          <a:xfrm>
            <a:off x="152400" y="914400"/>
            <a:ext cx="8915400" cy="5715000"/>
          </a:xfrm>
          <a:solidFill>
            <a:schemeClr val="bg1">
              <a:alpha val="70979"/>
            </a:schemeClr>
          </a:solidFill>
        </p:spPr>
        <p:txBody>
          <a:bodyPr/>
          <a:lstStyle/>
          <a:p>
            <a:pPr eaLnBrk="1" hangingPunct="1"/>
            <a:r>
              <a:rPr lang="en-US" sz="2300" smtClean="0">
                <a:latin typeface="Bookman Old Style" pitchFamily="84" charset="0"/>
              </a:rPr>
              <a:t>This political cartoon was published after New Hampshire ratified the Constitution. </a:t>
            </a:r>
          </a:p>
          <a:p>
            <a:pPr eaLnBrk="1" hangingPunct="1"/>
            <a:r>
              <a:rPr lang="en-US" sz="2300" smtClean="0">
                <a:latin typeface="Bookman Old Style" pitchFamily="84" charset="0"/>
              </a:rPr>
              <a:t>What does it mean? What do the pillars represent? What does it say about Virginia and New York?</a:t>
            </a:r>
          </a:p>
          <a:p>
            <a:pPr eaLnBrk="1" hangingPunct="1"/>
            <a:r>
              <a:rPr lang="en-US" sz="2300" smtClean="0">
                <a:latin typeface="Bookman Old Style" pitchFamily="84" charset="0"/>
              </a:rPr>
              <a:t>If you were an Antifederalist, what would this say to you?</a:t>
            </a:r>
          </a:p>
        </p:txBody>
      </p:sp>
      <p:pic>
        <p:nvPicPr>
          <p:cNvPr id="159748" name="Picture 2"/>
          <p:cNvPicPr>
            <a:picLocks noChangeAspect="1"/>
          </p:cNvPicPr>
          <p:nvPr/>
        </p:nvPicPr>
        <p:blipFill>
          <a:blip r:embed="rId4"/>
          <a:srcRect t="8778" b="3381"/>
          <a:stretch>
            <a:fillRect/>
          </a:stretch>
        </p:blipFill>
        <p:spPr bwMode="auto">
          <a:xfrm>
            <a:off x="106363" y="3084513"/>
            <a:ext cx="8929687"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3" name="Picture 3" descr="washington-crossing-the-delaware.jpg"/>
          <p:cNvPicPr>
            <a:picLocks noChangeAspect="1"/>
          </p:cNvPicPr>
          <p:nvPr/>
        </p:nvPicPr>
        <p:blipFill>
          <a:blip r:embed="rId3"/>
          <a:srcRect r="21892" b="21111"/>
          <a:stretch>
            <a:fillRect/>
          </a:stretch>
        </p:blipFill>
        <p:spPr bwMode="auto">
          <a:xfrm>
            <a:off x="0" y="0"/>
            <a:ext cx="9144000" cy="6858000"/>
          </a:xfrm>
          <a:prstGeom prst="rect">
            <a:avLst/>
          </a:prstGeom>
          <a:noFill/>
          <a:ln w="9525">
            <a:noFill/>
            <a:miter lim="800000"/>
            <a:headEnd/>
            <a:tailEnd/>
          </a:ln>
        </p:spPr>
      </p:pic>
      <p:sp>
        <p:nvSpPr>
          <p:cNvPr id="161794" name="Title 1"/>
          <p:cNvSpPr>
            <a:spLocks noGrp="1"/>
          </p:cNvSpPr>
          <p:nvPr>
            <p:ph type="title" idx="4294967295"/>
          </p:nvPr>
        </p:nvSpPr>
        <p:spPr>
          <a:xfrm>
            <a:off x="-76200" y="-152400"/>
            <a:ext cx="9296400" cy="1143000"/>
          </a:xfrm>
        </p:spPr>
        <p:txBody>
          <a:bodyPr/>
          <a:lstStyle/>
          <a:p>
            <a:pPr eaLnBrk="1" hangingPunct="1"/>
            <a:r>
              <a:rPr lang="en-US" sz="5400" smtClean="0">
                <a:latin typeface="Blackadder ITC" charset="0"/>
              </a:rPr>
              <a:t>Confederation v. Constitution</a:t>
            </a:r>
          </a:p>
        </p:txBody>
      </p:sp>
      <p:sp>
        <p:nvSpPr>
          <p:cNvPr id="161795" name="Content Placeholder 2"/>
          <p:cNvSpPr>
            <a:spLocks noGrp="1"/>
          </p:cNvSpPr>
          <p:nvPr>
            <p:ph idx="4294967295"/>
          </p:nvPr>
        </p:nvSpPr>
        <p:spPr>
          <a:xfrm>
            <a:off x="381000" y="838200"/>
            <a:ext cx="8534400" cy="5486400"/>
          </a:xfrm>
          <a:solidFill>
            <a:schemeClr val="bg1">
              <a:alpha val="70979"/>
            </a:schemeClr>
          </a:solidFill>
        </p:spPr>
        <p:txBody>
          <a:bodyPr/>
          <a:lstStyle/>
          <a:p>
            <a:pPr marL="609600" indent="-609600" eaLnBrk="1" hangingPunct="1">
              <a:buFontTx/>
              <a:buNone/>
            </a:pPr>
            <a:r>
              <a:rPr lang="en-US" sz="2700" smtClean="0">
                <a:latin typeface="Bookman Old Style" pitchFamily="84" charset="0"/>
              </a:rPr>
              <a:t>Do Now:</a:t>
            </a:r>
          </a:p>
          <a:p>
            <a:pPr marL="609600" indent="-609600" eaLnBrk="1" hangingPunct="1">
              <a:buFont typeface="Arial" pitchFamily="84" charset="0"/>
              <a:buAutoNum type="arabicPeriod"/>
            </a:pPr>
            <a:r>
              <a:rPr lang="en-US" sz="2700" smtClean="0">
                <a:latin typeface="Bookman Old Style" pitchFamily="84" charset="0"/>
              </a:rPr>
              <a:t>Why is it important for a country to have a strong central government?</a:t>
            </a:r>
          </a:p>
          <a:p>
            <a:pPr marL="609600" indent="-609600" eaLnBrk="1" hangingPunct="1">
              <a:buFont typeface="Arial" pitchFamily="84" charset="0"/>
              <a:buAutoNum type="arabicPeriod"/>
            </a:pPr>
            <a:r>
              <a:rPr lang="en-US" sz="2700" smtClean="0">
                <a:latin typeface="Bookman Old Style" pitchFamily="84" charset="0"/>
              </a:rPr>
              <a:t>How did the Constitutional Convention address problems with the Articles of Confederation?</a:t>
            </a:r>
          </a:p>
          <a:p>
            <a:pPr marL="609600" indent="-609600" eaLnBrk="1" hangingPunct="1">
              <a:buFont typeface="Arial" pitchFamily="84" charset="0"/>
              <a:buAutoNum type="arabicPeriod"/>
            </a:pPr>
            <a:r>
              <a:rPr lang="en-US" sz="2700" smtClean="0">
                <a:latin typeface="Bookman Old Style" pitchFamily="84" charset="0"/>
              </a:rPr>
              <a:t>What was the Virginia Plan?</a:t>
            </a:r>
          </a:p>
          <a:p>
            <a:pPr marL="609600" indent="-609600" eaLnBrk="1" hangingPunct="1">
              <a:buFont typeface="Arial" pitchFamily="84" charset="0"/>
              <a:buAutoNum type="arabicPeriod"/>
            </a:pPr>
            <a:r>
              <a:rPr lang="en-US" sz="2700" smtClean="0">
                <a:latin typeface="Bookman Old Style" pitchFamily="84" charset="0"/>
              </a:rPr>
              <a:t>What was the New Jersey Plan?</a:t>
            </a:r>
          </a:p>
          <a:p>
            <a:pPr marL="609600" indent="-609600" eaLnBrk="1" hangingPunct="1">
              <a:buFont typeface="Arial" pitchFamily="84" charset="0"/>
              <a:buAutoNum type="arabicPeriod"/>
            </a:pPr>
            <a:r>
              <a:rPr lang="en-US" sz="2700" smtClean="0">
                <a:latin typeface="Bookman Old Style" pitchFamily="84" charset="0"/>
              </a:rPr>
              <a:t>What was the Connecticut Compromise?</a:t>
            </a:r>
          </a:p>
          <a:p>
            <a:pPr marL="609600" indent="-609600" eaLnBrk="1" hangingPunct="1">
              <a:buFont typeface="Arial" pitchFamily="84" charset="0"/>
              <a:buAutoNum type="arabicPeriod"/>
            </a:pPr>
            <a:r>
              <a:rPr lang="en-US" sz="2700" smtClean="0">
                <a:latin typeface="Bookman Old Style" pitchFamily="84" charset="0"/>
              </a:rPr>
              <a:t>What was the Three-Fifths Compromise? Why did this cause issues with the delegates?</a:t>
            </a:r>
            <a:endParaRPr lang="en-US" sz="2400" smtClean="0">
              <a:latin typeface="Bookman Old Style" pitchFamily="84" charset="0"/>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1" name="Picture 3" descr="washington-crossing-the-delaware.jpg"/>
          <p:cNvPicPr>
            <a:picLocks noChangeAspect="1"/>
          </p:cNvPicPr>
          <p:nvPr/>
        </p:nvPicPr>
        <p:blipFill>
          <a:blip r:embed="rId3"/>
          <a:srcRect r="21892" b="21111"/>
          <a:stretch>
            <a:fillRect/>
          </a:stretch>
        </p:blipFill>
        <p:spPr bwMode="auto">
          <a:xfrm>
            <a:off x="0" y="0"/>
            <a:ext cx="9144000" cy="6858000"/>
          </a:xfrm>
          <a:prstGeom prst="rect">
            <a:avLst/>
          </a:prstGeom>
          <a:noFill/>
          <a:ln w="9525">
            <a:noFill/>
            <a:miter lim="800000"/>
            <a:headEnd/>
            <a:tailEnd/>
          </a:ln>
        </p:spPr>
      </p:pic>
      <p:sp>
        <p:nvSpPr>
          <p:cNvPr id="163842" name="Title 1"/>
          <p:cNvSpPr>
            <a:spLocks noGrp="1"/>
          </p:cNvSpPr>
          <p:nvPr>
            <p:ph type="title" idx="4294967295"/>
          </p:nvPr>
        </p:nvSpPr>
        <p:spPr>
          <a:xfrm>
            <a:off x="457200" y="0"/>
            <a:ext cx="8229600" cy="1143000"/>
          </a:xfrm>
        </p:spPr>
        <p:txBody>
          <a:bodyPr/>
          <a:lstStyle/>
          <a:p>
            <a:pPr eaLnBrk="1" hangingPunct="1"/>
            <a:r>
              <a:rPr lang="en-US" sz="5400" smtClean="0">
                <a:latin typeface="Blackadder ITC" charset="0"/>
              </a:rPr>
              <a:t>The Constitution</a:t>
            </a:r>
          </a:p>
        </p:txBody>
      </p:sp>
      <p:sp>
        <p:nvSpPr>
          <p:cNvPr id="163843" name="Content Placeholder 2"/>
          <p:cNvSpPr>
            <a:spLocks noGrp="1"/>
          </p:cNvSpPr>
          <p:nvPr>
            <p:ph idx="4294967295"/>
          </p:nvPr>
        </p:nvSpPr>
        <p:spPr>
          <a:xfrm>
            <a:off x="152400" y="914400"/>
            <a:ext cx="8915400" cy="5715000"/>
          </a:xfrm>
          <a:solidFill>
            <a:schemeClr val="bg1">
              <a:alpha val="70979"/>
            </a:schemeClr>
          </a:solidFill>
        </p:spPr>
        <p:txBody>
          <a:bodyPr/>
          <a:lstStyle/>
          <a:p>
            <a:pPr eaLnBrk="1" hangingPunct="1"/>
            <a:r>
              <a:rPr lang="en-US" sz="2200" smtClean="0">
                <a:latin typeface="Bookman Old Style" pitchFamily="84" charset="0"/>
              </a:rPr>
              <a:t>As of June, 1788, the Constitution had been ratified and now was the basis of the government of the United States.</a:t>
            </a:r>
          </a:p>
          <a:p>
            <a:pPr eaLnBrk="1" hangingPunct="1"/>
            <a:r>
              <a:rPr lang="en-US" sz="2200" smtClean="0">
                <a:latin typeface="Bookman Old Style" pitchFamily="84" charset="0"/>
              </a:rPr>
              <a:t>The Constitution can be broken down into several parts:</a:t>
            </a:r>
          </a:p>
          <a:p>
            <a:pPr lvl="1" eaLnBrk="1" hangingPunct="1"/>
            <a:r>
              <a:rPr lang="en-US" sz="2000" b="1" smtClean="0">
                <a:latin typeface="Bookman Old Style" pitchFamily="84" charset="0"/>
              </a:rPr>
              <a:t>The Preamble: </a:t>
            </a:r>
            <a:r>
              <a:rPr lang="en-US" sz="2000" smtClean="0">
                <a:latin typeface="Bookman Old Style" pitchFamily="84" charset="0"/>
              </a:rPr>
              <a:t>an introduction to the Constitution. The Preamble states the purpose of the document (why it was written)</a:t>
            </a:r>
          </a:p>
          <a:p>
            <a:pPr lvl="1" eaLnBrk="1" hangingPunct="1"/>
            <a:r>
              <a:rPr lang="en-US" sz="2000" b="1" smtClean="0">
                <a:latin typeface="Bookman Old Style" pitchFamily="84" charset="0"/>
              </a:rPr>
              <a:t>Guiding Principles of the Constitution: </a:t>
            </a:r>
            <a:r>
              <a:rPr lang="en-US" sz="2000" smtClean="0">
                <a:latin typeface="Bookman Old Style" pitchFamily="84" charset="0"/>
              </a:rPr>
              <a:t>There are four guiding principles of the Constitution which state how the government should be run.</a:t>
            </a:r>
          </a:p>
          <a:p>
            <a:pPr lvl="1" eaLnBrk="1" hangingPunct="1"/>
            <a:r>
              <a:rPr lang="en-US" sz="2000" b="1" smtClean="0">
                <a:latin typeface="Bookman Old Style" pitchFamily="84" charset="0"/>
              </a:rPr>
              <a:t>Articles 1, 2, 3: </a:t>
            </a:r>
            <a:r>
              <a:rPr lang="en-US" sz="2000" smtClean="0">
                <a:latin typeface="Bookman Old Style" pitchFamily="84" charset="0"/>
              </a:rPr>
              <a:t>The first three Articles of the Constitution describe the roles of the three branches of government (Legislative, Executive, and Judicial)</a:t>
            </a:r>
          </a:p>
          <a:p>
            <a:pPr lvl="1" eaLnBrk="1" hangingPunct="1"/>
            <a:r>
              <a:rPr lang="en-US" sz="2000" b="1" smtClean="0">
                <a:latin typeface="Bookman Old Style" pitchFamily="84" charset="0"/>
              </a:rPr>
              <a:t>Articles 4-7: </a:t>
            </a:r>
            <a:r>
              <a:rPr lang="en-US" sz="2000" smtClean="0">
                <a:latin typeface="Bookman Old Style" pitchFamily="84" charset="0"/>
              </a:rPr>
              <a:t>Describe other issues that the Constitution wants to address – includes state relations, how to add amendments, and how to approve the Constitution.</a:t>
            </a:r>
          </a:p>
          <a:p>
            <a:pPr lvl="1" eaLnBrk="1" hangingPunct="1"/>
            <a:r>
              <a:rPr lang="en-US" sz="2000" b="1" smtClean="0">
                <a:latin typeface="Bookman Old Style" pitchFamily="84" charset="0"/>
              </a:rPr>
              <a:t>Bill of Rights: </a:t>
            </a:r>
            <a:r>
              <a:rPr lang="en-US" sz="2000" smtClean="0">
                <a:latin typeface="Bookman Old Style" pitchFamily="84" charset="0"/>
              </a:rPr>
              <a:t>The first 10 Amendments were added to the Constitution on December 15, 1791. </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89" name="Picture 3" descr="washington-crossing-the-delaware.jpg"/>
          <p:cNvPicPr>
            <a:picLocks noChangeAspect="1"/>
          </p:cNvPicPr>
          <p:nvPr/>
        </p:nvPicPr>
        <p:blipFill>
          <a:blip r:embed="rId3"/>
          <a:srcRect r="21892" b="21111"/>
          <a:stretch>
            <a:fillRect/>
          </a:stretch>
        </p:blipFill>
        <p:spPr bwMode="auto">
          <a:xfrm>
            <a:off x="0" y="0"/>
            <a:ext cx="9144000" cy="6858000"/>
          </a:xfrm>
          <a:prstGeom prst="rect">
            <a:avLst/>
          </a:prstGeom>
          <a:noFill/>
          <a:ln w="9525">
            <a:noFill/>
            <a:miter lim="800000"/>
            <a:headEnd/>
            <a:tailEnd/>
          </a:ln>
        </p:spPr>
      </p:pic>
      <p:sp>
        <p:nvSpPr>
          <p:cNvPr id="165890" name="Title 1"/>
          <p:cNvSpPr>
            <a:spLocks noGrp="1"/>
          </p:cNvSpPr>
          <p:nvPr>
            <p:ph type="title" idx="4294967295"/>
          </p:nvPr>
        </p:nvSpPr>
        <p:spPr>
          <a:xfrm>
            <a:off x="457200" y="0"/>
            <a:ext cx="8229600" cy="1143000"/>
          </a:xfrm>
        </p:spPr>
        <p:txBody>
          <a:bodyPr/>
          <a:lstStyle/>
          <a:p>
            <a:pPr eaLnBrk="1" hangingPunct="1"/>
            <a:r>
              <a:rPr lang="en-US" sz="5400" smtClean="0">
                <a:latin typeface="Blackadder ITC" charset="0"/>
              </a:rPr>
              <a:t>The Constitution</a:t>
            </a:r>
          </a:p>
        </p:txBody>
      </p:sp>
      <p:sp>
        <p:nvSpPr>
          <p:cNvPr id="142340" name="Content Placeholder 2"/>
          <p:cNvSpPr>
            <a:spLocks noGrp="1"/>
          </p:cNvSpPr>
          <p:nvPr>
            <p:ph idx="4294967295"/>
          </p:nvPr>
        </p:nvSpPr>
        <p:spPr>
          <a:xfrm>
            <a:off x="152400" y="914400"/>
            <a:ext cx="8915400" cy="5715000"/>
          </a:xfrm>
          <a:solidFill>
            <a:schemeClr val="bg1">
              <a:alpha val="70979"/>
            </a:schemeClr>
          </a:solidFill>
        </p:spPr>
        <p:txBody>
          <a:bodyPr/>
          <a:lstStyle/>
          <a:p>
            <a:pPr eaLnBrk="1" hangingPunct="1">
              <a:defRPr/>
            </a:pPr>
            <a:r>
              <a:rPr lang="en-US" sz="2800" dirty="0" smtClean="0">
                <a:latin typeface="Bookman Old Style" pitchFamily="84" charset="0"/>
              </a:rPr>
              <a:t>The Preamble is the introduction to the Constitution – it describes why the document was written, and its goals/purpose. </a:t>
            </a:r>
          </a:p>
          <a:p>
            <a:pPr eaLnBrk="1" hangingPunct="1">
              <a:defRPr/>
            </a:pPr>
            <a:r>
              <a:rPr lang="en-US" sz="2800" dirty="0" smtClean="0">
                <a:latin typeface="Bookman Old Style" pitchFamily="84" charset="0"/>
              </a:rPr>
              <a:t>It states:</a:t>
            </a:r>
          </a:p>
          <a:p>
            <a:pPr marL="0" indent="0" algn="ctr" eaLnBrk="1" hangingPunct="1">
              <a:buFont typeface="Arial" pitchFamily="84" charset="0"/>
              <a:buNone/>
              <a:defRPr/>
            </a:pPr>
            <a:r>
              <a:rPr lang="en-US" sz="2800" dirty="0">
                <a:latin typeface="Bookman Old Style" pitchFamily="84" charset="0"/>
              </a:rPr>
              <a:t>“We the People of the United States, in order to form a more perfect union, establish justice, ensure domestic tranquility, provide for the common defense, promote the general welfare, and secure the blessings of liberty to ourselves and our posterity do ordain and establish this constitution for the United States of </a:t>
            </a:r>
            <a:r>
              <a:rPr lang="en-US" sz="2800">
                <a:latin typeface="Bookman Old Style" pitchFamily="84" charset="0"/>
              </a:rPr>
              <a:t>America</a:t>
            </a:r>
            <a:r>
              <a:rPr lang="en-US" sz="2800" smtClean="0">
                <a:latin typeface="Bookman Old Style" pitchFamily="84" charset="0"/>
              </a:rPr>
              <a:t>.”</a:t>
            </a:r>
            <a:endParaRPr lang="en-US" sz="2800" dirty="0">
              <a:latin typeface="Bookman Old Style" pitchFamily="84" charset="0"/>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37" name="Picture 3" descr="washington-crossing-the-delaware.jpg"/>
          <p:cNvPicPr>
            <a:picLocks noChangeAspect="1"/>
          </p:cNvPicPr>
          <p:nvPr/>
        </p:nvPicPr>
        <p:blipFill>
          <a:blip r:embed="rId3"/>
          <a:srcRect r="21892" b="21111"/>
          <a:stretch>
            <a:fillRect/>
          </a:stretch>
        </p:blipFill>
        <p:spPr bwMode="auto">
          <a:xfrm>
            <a:off x="0" y="0"/>
            <a:ext cx="9144000" cy="6858000"/>
          </a:xfrm>
          <a:prstGeom prst="rect">
            <a:avLst/>
          </a:prstGeom>
          <a:noFill/>
          <a:ln w="9525">
            <a:noFill/>
            <a:miter lim="800000"/>
            <a:headEnd/>
            <a:tailEnd/>
          </a:ln>
        </p:spPr>
      </p:pic>
      <p:sp>
        <p:nvSpPr>
          <p:cNvPr id="167938" name="Title 1"/>
          <p:cNvSpPr>
            <a:spLocks noGrp="1"/>
          </p:cNvSpPr>
          <p:nvPr>
            <p:ph type="title" idx="4294967295"/>
          </p:nvPr>
        </p:nvSpPr>
        <p:spPr>
          <a:xfrm>
            <a:off x="457200" y="0"/>
            <a:ext cx="8229600" cy="1143000"/>
          </a:xfrm>
        </p:spPr>
        <p:txBody>
          <a:bodyPr/>
          <a:lstStyle/>
          <a:p>
            <a:pPr eaLnBrk="1" hangingPunct="1"/>
            <a:r>
              <a:rPr lang="en-US" sz="5400" smtClean="0">
                <a:latin typeface="Blackadder ITC" charset="0"/>
              </a:rPr>
              <a:t>The Constitution - Articles</a:t>
            </a:r>
          </a:p>
        </p:txBody>
      </p:sp>
      <p:sp>
        <p:nvSpPr>
          <p:cNvPr id="167939" name="Content Placeholder 2"/>
          <p:cNvSpPr>
            <a:spLocks noGrp="1"/>
          </p:cNvSpPr>
          <p:nvPr>
            <p:ph idx="4294967295"/>
          </p:nvPr>
        </p:nvSpPr>
        <p:spPr>
          <a:xfrm>
            <a:off x="152400" y="914400"/>
            <a:ext cx="8915400" cy="5715000"/>
          </a:xfrm>
          <a:solidFill>
            <a:schemeClr val="bg1">
              <a:alpha val="70979"/>
            </a:schemeClr>
          </a:solidFill>
        </p:spPr>
        <p:txBody>
          <a:bodyPr/>
          <a:lstStyle/>
          <a:p>
            <a:pPr>
              <a:lnSpc>
                <a:spcPct val="90000"/>
              </a:lnSpc>
            </a:pPr>
            <a:r>
              <a:rPr lang="en-US" sz="2800" dirty="0" smtClean="0"/>
              <a:t>Articles 1-3 describe the three branches of government.</a:t>
            </a:r>
          </a:p>
          <a:p>
            <a:pPr>
              <a:lnSpc>
                <a:spcPct val="90000"/>
              </a:lnSpc>
              <a:buFont typeface="Arial" pitchFamily="84" charset="0"/>
              <a:buNone/>
            </a:pPr>
            <a:r>
              <a:rPr lang="en-US" sz="2800" dirty="0" smtClean="0"/>
              <a:t>- &gt; Article 1 describes the legislative branch</a:t>
            </a:r>
          </a:p>
          <a:p>
            <a:pPr>
              <a:lnSpc>
                <a:spcPct val="90000"/>
              </a:lnSpc>
              <a:buFont typeface="Arial" pitchFamily="84" charset="0"/>
              <a:buNone/>
            </a:pPr>
            <a:r>
              <a:rPr lang="en-US" sz="2800" dirty="0" smtClean="0"/>
              <a:t>-  &gt; This article gives </a:t>
            </a:r>
            <a:r>
              <a:rPr lang="en-US" sz="2800" b="1" dirty="0" smtClean="0"/>
              <a:t>Congress </a:t>
            </a:r>
            <a:r>
              <a:rPr lang="en-US" sz="2800" dirty="0" smtClean="0"/>
              <a:t>the power to make laws. </a:t>
            </a:r>
          </a:p>
          <a:p>
            <a:pPr>
              <a:lnSpc>
                <a:spcPct val="90000"/>
              </a:lnSpc>
              <a:buFont typeface="Arial" pitchFamily="84" charset="0"/>
              <a:buNone/>
            </a:pPr>
            <a:r>
              <a:rPr lang="en-US" sz="2800" dirty="0" smtClean="0"/>
              <a:t>-  &gt; It says that Congress has two parts - the House of Representatives and the Senate.</a:t>
            </a:r>
          </a:p>
          <a:p>
            <a:pPr>
              <a:lnSpc>
                <a:spcPct val="90000"/>
              </a:lnSpc>
              <a:buFontTx/>
              <a:buChar char="-"/>
            </a:pPr>
            <a:r>
              <a:rPr lang="en-US" sz="2800" dirty="0" smtClean="0"/>
              <a:t>Thanks to the </a:t>
            </a:r>
            <a:br>
              <a:rPr lang="en-US" sz="2800" dirty="0" smtClean="0"/>
            </a:br>
            <a:r>
              <a:rPr lang="en-US" sz="2800" dirty="0" smtClean="0"/>
              <a:t>Connecticut </a:t>
            </a:r>
            <a:br>
              <a:rPr lang="en-US" sz="2800" dirty="0" smtClean="0"/>
            </a:br>
            <a:r>
              <a:rPr lang="en-US" sz="2800" dirty="0" smtClean="0"/>
              <a:t>Compromise, the </a:t>
            </a:r>
            <a:br>
              <a:rPr lang="en-US" sz="2800" dirty="0" smtClean="0"/>
            </a:br>
            <a:r>
              <a:rPr lang="en-US" sz="2800" b="1" dirty="0" smtClean="0"/>
              <a:t>Senate </a:t>
            </a:r>
            <a:r>
              <a:rPr lang="en-US" sz="2800" dirty="0" smtClean="0"/>
              <a:t>has 2 </a:t>
            </a:r>
            <a:br>
              <a:rPr lang="en-US" sz="2800" dirty="0" smtClean="0"/>
            </a:br>
            <a:r>
              <a:rPr lang="en-US" sz="2800" dirty="0" smtClean="0"/>
              <a:t>senators from </a:t>
            </a:r>
            <a:br>
              <a:rPr lang="en-US" sz="2800" dirty="0" smtClean="0"/>
            </a:br>
            <a:r>
              <a:rPr lang="en-US" sz="2800" dirty="0" smtClean="0"/>
              <a:t>each state. The </a:t>
            </a:r>
            <a:br>
              <a:rPr lang="en-US" sz="2800" dirty="0" smtClean="0"/>
            </a:br>
            <a:r>
              <a:rPr lang="en-US" sz="2800" dirty="0" smtClean="0"/>
              <a:t>amount of </a:t>
            </a:r>
            <a:br>
              <a:rPr lang="en-US" sz="2800" dirty="0" smtClean="0"/>
            </a:br>
            <a:r>
              <a:rPr lang="en-US" sz="2800" b="1" dirty="0" smtClean="0"/>
              <a:t>Representatives </a:t>
            </a:r>
            <a:r>
              <a:rPr lang="en-US" sz="2800" dirty="0" smtClean="0"/>
              <a:t>in the House of Representatives is based on the population of each state. </a:t>
            </a:r>
          </a:p>
          <a:p>
            <a:pPr>
              <a:lnSpc>
                <a:spcPct val="90000"/>
              </a:lnSpc>
              <a:buFontTx/>
              <a:buNone/>
            </a:pPr>
            <a:endParaRPr lang="en-US" dirty="0" smtClean="0"/>
          </a:p>
        </p:txBody>
      </p:sp>
      <p:pic>
        <p:nvPicPr>
          <p:cNvPr id="167940" name="Picture 5" descr="capitol3"/>
          <p:cNvPicPr>
            <a:picLocks noChangeAspect="1" noChangeArrowheads="1"/>
          </p:cNvPicPr>
          <p:nvPr/>
        </p:nvPicPr>
        <p:blipFill>
          <a:blip r:embed="rId4"/>
          <a:srcRect t="7446" b="5687"/>
          <a:stretch>
            <a:fillRect/>
          </a:stretch>
        </p:blipFill>
        <p:spPr bwMode="auto">
          <a:xfrm>
            <a:off x="3352800" y="3200400"/>
            <a:ext cx="5468938" cy="266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5" name="Picture 3" descr="washington-crossing-the-delaware.jpg"/>
          <p:cNvPicPr>
            <a:picLocks noChangeAspect="1"/>
          </p:cNvPicPr>
          <p:nvPr/>
        </p:nvPicPr>
        <p:blipFill>
          <a:blip r:embed="rId3"/>
          <a:srcRect r="21892" b="21111"/>
          <a:stretch>
            <a:fillRect/>
          </a:stretch>
        </p:blipFill>
        <p:spPr bwMode="auto">
          <a:xfrm>
            <a:off x="0" y="0"/>
            <a:ext cx="9144000" cy="6858000"/>
          </a:xfrm>
          <a:prstGeom prst="rect">
            <a:avLst/>
          </a:prstGeom>
          <a:noFill/>
          <a:ln w="9525">
            <a:noFill/>
            <a:miter lim="800000"/>
            <a:headEnd/>
            <a:tailEnd/>
          </a:ln>
        </p:spPr>
      </p:pic>
      <p:sp>
        <p:nvSpPr>
          <p:cNvPr id="169986" name="Title 1"/>
          <p:cNvSpPr>
            <a:spLocks noGrp="1"/>
          </p:cNvSpPr>
          <p:nvPr>
            <p:ph type="title" idx="4294967295"/>
          </p:nvPr>
        </p:nvSpPr>
        <p:spPr>
          <a:xfrm>
            <a:off x="457200" y="0"/>
            <a:ext cx="8229600" cy="1143000"/>
          </a:xfrm>
        </p:spPr>
        <p:txBody>
          <a:bodyPr/>
          <a:lstStyle/>
          <a:p>
            <a:pPr eaLnBrk="1" hangingPunct="1"/>
            <a:r>
              <a:rPr lang="en-US" sz="5400" smtClean="0">
                <a:latin typeface="Blackadder ITC" charset="0"/>
              </a:rPr>
              <a:t>The Constitution - Articles</a:t>
            </a:r>
          </a:p>
        </p:txBody>
      </p:sp>
      <p:sp>
        <p:nvSpPr>
          <p:cNvPr id="169987" name="Content Placeholder 2"/>
          <p:cNvSpPr>
            <a:spLocks noGrp="1"/>
          </p:cNvSpPr>
          <p:nvPr>
            <p:ph idx="4294967295"/>
          </p:nvPr>
        </p:nvSpPr>
        <p:spPr>
          <a:xfrm>
            <a:off x="152400" y="914400"/>
            <a:ext cx="8915400" cy="5715000"/>
          </a:xfrm>
          <a:solidFill>
            <a:schemeClr val="bg1">
              <a:alpha val="70979"/>
            </a:schemeClr>
          </a:solidFill>
        </p:spPr>
        <p:txBody>
          <a:bodyPr/>
          <a:lstStyle/>
          <a:p>
            <a:pPr>
              <a:lnSpc>
                <a:spcPct val="90000"/>
              </a:lnSpc>
            </a:pPr>
            <a:r>
              <a:rPr lang="en-US" smtClean="0"/>
              <a:t>Article 1 also says, specifically, what the legislative branch </a:t>
            </a:r>
            <a:r>
              <a:rPr lang="en-US" b="1" smtClean="0"/>
              <a:t>can </a:t>
            </a:r>
            <a:r>
              <a:rPr lang="en-US" smtClean="0"/>
              <a:t>do. </a:t>
            </a:r>
          </a:p>
        </p:txBody>
      </p:sp>
      <p:sp>
        <p:nvSpPr>
          <p:cNvPr id="169988" name="Text Box 5"/>
          <p:cNvSpPr txBox="1">
            <a:spLocks noChangeArrowheads="1"/>
          </p:cNvSpPr>
          <p:nvPr/>
        </p:nvSpPr>
        <p:spPr bwMode="auto">
          <a:xfrm>
            <a:off x="304800" y="2057400"/>
            <a:ext cx="8458200" cy="4516438"/>
          </a:xfrm>
          <a:prstGeom prst="rect">
            <a:avLst/>
          </a:prstGeom>
          <a:solidFill>
            <a:srgbClr val="8D5B25"/>
          </a:solidFill>
          <a:ln w="38100">
            <a:solidFill>
              <a:schemeClr val="tx1"/>
            </a:solidFill>
            <a:miter lim="800000"/>
            <a:headEnd/>
            <a:tailEnd/>
          </a:ln>
        </p:spPr>
        <p:txBody>
          <a:bodyPr>
            <a:prstTxWarp prst="textNoShape">
              <a:avLst/>
            </a:prstTxWarp>
            <a:spAutoFit/>
          </a:bodyPr>
          <a:lstStyle/>
          <a:p>
            <a:pPr algn="ctr" eaLnBrk="0" hangingPunct="0">
              <a:spcBef>
                <a:spcPct val="50000"/>
              </a:spcBef>
            </a:pPr>
            <a:r>
              <a:rPr lang="en-US" sz="3200" u="sng">
                <a:solidFill>
                  <a:srgbClr val="FFFFFF"/>
                </a:solidFill>
              </a:rPr>
              <a:t>The Legislative Branch CAN</a:t>
            </a:r>
            <a:br>
              <a:rPr lang="en-US" sz="3200" u="sng">
                <a:solidFill>
                  <a:srgbClr val="FFFFFF"/>
                </a:solidFill>
              </a:rPr>
            </a:br>
            <a:r>
              <a:rPr lang="en-US" sz="3200">
                <a:solidFill>
                  <a:srgbClr val="FFFFFF"/>
                </a:solidFill>
              </a:rPr>
              <a:t>- Make laws</a:t>
            </a:r>
            <a:br>
              <a:rPr lang="en-US" sz="3200">
                <a:solidFill>
                  <a:srgbClr val="FFFFFF"/>
                </a:solidFill>
              </a:rPr>
            </a:br>
            <a:r>
              <a:rPr lang="en-US" sz="3200">
                <a:solidFill>
                  <a:srgbClr val="FFFFFF"/>
                </a:solidFill>
              </a:rPr>
              <a:t>- Collect taxes/borrows money</a:t>
            </a:r>
            <a:br>
              <a:rPr lang="en-US" sz="3200">
                <a:solidFill>
                  <a:srgbClr val="FFFFFF"/>
                </a:solidFill>
              </a:rPr>
            </a:br>
            <a:r>
              <a:rPr lang="en-US" sz="3200">
                <a:solidFill>
                  <a:srgbClr val="FFFFFF"/>
                </a:solidFill>
              </a:rPr>
              <a:t>- Regulate international trade</a:t>
            </a:r>
            <a:br>
              <a:rPr lang="en-US" sz="3200">
                <a:solidFill>
                  <a:srgbClr val="FFFFFF"/>
                </a:solidFill>
              </a:rPr>
            </a:br>
            <a:r>
              <a:rPr lang="en-US" sz="3200">
                <a:solidFill>
                  <a:srgbClr val="FFFFFF"/>
                </a:solidFill>
              </a:rPr>
              <a:t>- Set rules for citizenship</a:t>
            </a:r>
            <a:br>
              <a:rPr lang="en-US" sz="3200">
                <a:solidFill>
                  <a:srgbClr val="FFFFFF"/>
                </a:solidFill>
              </a:rPr>
            </a:br>
            <a:r>
              <a:rPr lang="en-US" sz="3200">
                <a:solidFill>
                  <a:srgbClr val="FFFFFF"/>
                </a:solidFill>
              </a:rPr>
              <a:t>- Provide for the country’s defense. Can declare war.</a:t>
            </a:r>
            <a:br>
              <a:rPr lang="en-US" sz="3200">
                <a:solidFill>
                  <a:srgbClr val="FFFFFF"/>
                </a:solidFill>
              </a:rPr>
            </a:br>
            <a:r>
              <a:rPr lang="en-US" sz="3200">
                <a:solidFill>
                  <a:srgbClr val="FFFFFF"/>
                </a:solidFill>
              </a:rPr>
              <a:t>- Set up lower courts (lower than supreme courts)</a:t>
            </a:r>
            <a:endParaRPr lang="en-US" sz="320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3" name="Picture 3" descr="washington-crossing-the-delaware.jpg"/>
          <p:cNvPicPr>
            <a:picLocks noChangeAspect="1"/>
          </p:cNvPicPr>
          <p:nvPr/>
        </p:nvPicPr>
        <p:blipFill>
          <a:blip r:embed="rId3"/>
          <a:srcRect r="21892" b="21111"/>
          <a:stretch>
            <a:fillRect/>
          </a:stretch>
        </p:blipFill>
        <p:spPr bwMode="auto">
          <a:xfrm>
            <a:off x="0" y="0"/>
            <a:ext cx="9144000" cy="6858000"/>
          </a:xfrm>
          <a:prstGeom prst="rect">
            <a:avLst/>
          </a:prstGeom>
          <a:noFill/>
          <a:ln w="9525">
            <a:noFill/>
            <a:miter lim="800000"/>
            <a:headEnd/>
            <a:tailEnd/>
          </a:ln>
        </p:spPr>
      </p:pic>
      <p:sp>
        <p:nvSpPr>
          <p:cNvPr id="172034" name="Title 1"/>
          <p:cNvSpPr>
            <a:spLocks noGrp="1"/>
          </p:cNvSpPr>
          <p:nvPr>
            <p:ph type="title" idx="4294967295"/>
          </p:nvPr>
        </p:nvSpPr>
        <p:spPr>
          <a:xfrm>
            <a:off x="457200" y="0"/>
            <a:ext cx="8229600" cy="1143000"/>
          </a:xfrm>
        </p:spPr>
        <p:txBody>
          <a:bodyPr/>
          <a:lstStyle/>
          <a:p>
            <a:pPr eaLnBrk="1" hangingPunct="1"/>
            <a:r>
              <a:rPr lang="en-US" sz="5400" smtClean="0">
                <a:latin typeface="Blackadder ITC" charset="0"/>
              </a:rPr>
              <a:t>The Constitution - Articles</a:t>
            </a:r>
          </a:p>
        </p:txBody>
      </p:sp>
      <p:sp>
        <p:nvSpPr>
          <p:cNvPr id="172035" name="Content Placeholder 2"/>
          <p:cNvSpPr>
            <a:spLocks noGrp="1"/>
          </p:cNvSpPr>
          <p:nvPr>
            <p:ph idx="4294967295"/>
          </p:nvPr>
        </p:nvSpPr>
        <p:spPr>
          <a:xfrm>
            <a:off x="152400" y="914400"/>
            <a:ext cx="8915400" cy="5715000"/>
          </a:xfrm>
          <a:solidFill>
            <a:schemeClr val="bg1">
              <a:alpha val="70979"/>
            </a:schemeClr>
          </a:solidFill>
        </p:spPr>
        <p:txBody>
          <a:bodyPr/>
          <a:lstStyle/>
          <a:p>
            <a:pPr marL="0" indent="0">
              <a:lnSpc>
                <a:spcPct val="90000"/>
              </a:lnSpc>
              <a:buNone/>
            </a:pPr>
            <a:r>
              <a:rPr lang="en-US" dirty="0" smtClean="0"/>
              <a:t>-&gt; Article 2 talks about the executive branch. </a:t>
            </a:r>
          </a:p>
          <a:p>
            <a:pPr marL="0" indent="0">
              <a:lnSpc>
                <a:spcPct val="90000"/>
              </a:lnSpc>
              <a:buNone/>
            </a:pPr>
            <a:r>
              <a:rPr lang="en-US" dirty="0" smtClean="0"/>
              <a:t>-&gt; It specifically focuses on the role of the President.</a:t>
            </a:r>
          </a:p>
          <a:p>
            <a:pPr>
              <a:lnSpc>
                <a:spcPct val="90000"/>
              </a:lnSpc>
            </a:pPr>
            <a:r>
              <a:rPr lang="en-US" dirty="0" smtClean="0"/>
              <a:t>Some of these responsibilities include the power to appoint ambassadors to represent the United States in other countries, as well as to appoint judges to the Supreme Court.</a:t>
            </a:r>
            <a:r>
              <a:rPr lang="en-US" sz="2800" dirty="0" smtClean="0"/>
              <a:t> </a:t>
            </a:r>
          </a:p>
        </p:txBody>
      </p:sp>
      <p:sp>
        <p:nvSpPr>
          <p:cNvPr id="172036" name="Text Box 7"/>
          <p:cNvSpPr txBox="1">
            <a:spLocks noChangeArrowheads="1"/>
          </p:cNvSpPr>
          <p:nvPr/>
        </p:nvSpPr>
        <p:spPr bwMode="auto">
          <a:xfrm>
            <a:off x="381000" y="4114800"/>
            <a:ext cx="8458200" cy="2265363"/>
          </a:xfrm>
          <a:prstGeom prst="rect">
            <a:avLst/>
          </a:prstGeom>
          <a:solidFill>
            <a:srgbClr val="8D5B25"/>
          </a:solidFill>
          <a:ln w="38100">
            <a:solidFill>
              <a:schemeClr val="tx1"/>
            </a:solidFill>
            <a:miter lim="800000"/>
            <a:headEnd/>
            <a:tailEnd/>
          </a:ln>
        </p:spPr>
        <p:txBody>
          <a:bodyPr>
            <a:prstTxWarp prst="textNoShape">
              <a:avLst/>
            </a:prstTxWarp>
            <a:spAutoFit/>
          </a:bodyPr>
          <a:lstStyle/>
          <a:p>
            <a:pPr algn="ctr" eaLnBrk="0" hangingPunct="0">
              <a:spcBef>
                <a:spcPct val="50000"/>
              </a:spcBef>
            </a:pPr>
            <a:r>
              <a:rPr lang="en-US" sz="2800" u="sng">
                <a:solidFill>
                  <a:srgbClr val="FFFFFF"/>
                </a:solidFill>
              </a:rPr>
              <a:t>The Executive Branch</a:t>
            </a:r>
            <a:br>
              <a:rPr lang="en-US" sz="2800" u="sng">
                <a:solidFill>
                  <a:srgbClr val="FFFFFF"/>
                </a:solidFill>
              </a:rPr>
            </a:br>
            <a:r>
              <a:rPr lang="en-US" sz="2800">
                <a:solidFill>
                  <a:srgbClr val="FFFFFF"/>
                </a:solidFill>
              </a:rPr>
              <a:t>- Carries out laws created by Congress</a:t>
            </a:r>
            <a:br>
              <a:rPr lang="en-US" sz="2800">
                <a:solidFill>
                  <a:srgbClr val="FFFFFF"/>
                </a:solidFill>
              </a:rPr>
            </a:br>
            <a:r>
              <a:rPr lang="en-US" sz="2800">
                <a:solidFill>
                  <a:srgbClr val="FFFFFF"/>
                </a:solidFill>
              </a:rPr>
              <a:t>- Makes treaties with other countries</a:t>
            </a:r>
            <a:br>
              <a:rPr lang="en-US" sz="2800">
                <a:solidFill>
                  <a:srgbClr val="FFFFFF"/>
                </a:solidFill>
              </a:rPr>
            </a:br>
            <a:r>
              <a:rPr lang="en-US" sz="2800">
                <a:solidFill>
                  <a:srgbClr val="FFFFFF"/>
                </a:solidFill>
              </a:rPr>
              <a:t>- Appoints ambassadors, other public officials</a:t>
            </a:r>
            <a:br>
              <a:rPr lang="en-US" sz="2800">
                <a:solidFill>
                  <a:srgbClr val="FFFFFF"/>
                </a:solidFill>
              </a:rPr>
            </a:br>
            <a:r>
              <a:rPr lang="en-US" sz="2800">
                <a:solidFill>
                  <a:srgbClr val="FFFFFF"/>
                </a:solidFill>
              </a:rPr>
              <a:t>- Leads the armed forces (army, navy, air force etc)</a:t>
            </a:r>
            <a:endParaRPr lang="en-US" sz="280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81" name="Picture 3" descr="washington-crossing-the-delaware.jpg"/>
          <p:cNvPicPr>
            <a:picLocks noChangeAspect="1"/>
          </p:cNvPicPr>
          <p:nvPr/>
        </p:nvPicPr>
        <p:blipFill>
          <a:blip r:embed="rId3"/>
          <a:srcRect r="21892" b="21111"/>
          <a:stretch>
            <a:fillRect/>
          </a:stretch>
        </p:blipFill>
        <p:spPr bwMode="auto">
          <a:xfrm>
            <a:off x="0" y="0"/>
            <a:ext cx="9144000" cy="6858000"/>
          </a:xfrm>
          <a:prstGeom prst="rect">
            <a:avLst/>
          </a:prstGeom>
          <a:noFill/>
          <a:ln w="9525">
            <a:noFill/>
            <a:miter lim="800000"/>
            <a:headEnd/>
            <a:tailEnd/>
          </a:ln>
        </p:spPr>
      </p:pic>
      <p:sp>
        <p:nvSpPr>
          <p:cNvPr id="174082" name="Title 1"/>
          <p:cNvSpPr>
            <a:spLocks noGrp="1"/>
          </p:cNvSpPr>
          <p:nvPr>
            <p:ph type="title" idx="4294967295"/>
          </p:nvPr>
        </p:nvSpPr>
        <p:spPr>
          <a:xfrm>
            <a:off x="457200" y="0"/>
            <a:ext cx="8229600" cy="1143000"/>
          </a:xfrm>
        </p:spPr>
        <p:txBody>
          <a:bodyPr/>
          <a:lstStyle/>
          <a:p>
            <a:pPr eaLnBrk="1" hangingPunct="1"/>
            <a:r>
              <a:rPr lang="en-US" sz="5400" smtClean="0">
                <a:latin typeface="Blackadder ITC" charset="0"/>
              </a:rPr>
              <a:t>The Constitution - Articles</a:t>
            </a:r>
          </a:p>
        </p:txBody>
      </p:sp>
      <p:sp>
        <p:nvSpPr>
          <p:cNvPr id="174083" name="Content Placeholder 2"/>
          <p:cNvSpPr>
            <a:spLocks noGrp="1"/>
          </p:cNvSpPr>
          <p:nvPr>
            <p:ph idx="4294967295"/>
          </p:nvPr>
        </p:nvSpPr>
        <p:spPr>
          <a:xfrm>
            <a:off x="152400" y="914400"/>
            <a:ext cx="8915400" cy="5715000"/>
          </a:xfrm>
          <a:solidFill>
            <a:schemeClr val="bg1">
              <a:alpha val="70979"/>
            </a:schemeClr>
          </a:solidFill>
        </p:spPr>
        <p:txBody>
          <a:bodyPr/>
          <a:lstStyle/>
          <a:p>
            <a:pPr marL="0" indent="0">
              <a:lnSpc>
                <a:spcPct val="90000"/>
              </a:lnSpc>
              <a:buNone/>
            </a:pPr>
            <a:r>
              <a:rPr lang="en-US" sz="2800" dirty="0" smtClean="0"/>
              <a:t>-&gt; Article 3 describes the role of the Judicial Branch</a:t>
            </a:r>
          </a:p>
          <a:p>
            <a:pPr>
              <a:lnSpc>
                <a:spcPct val="90000"/>
              </a:lnSpc>
            </a:pPr>
            <a:r>
              <a:rPr lang="en-US" sz="2800" dirty="0" smtClean="0"/>
              <a:t>Under the Articles of Confederation, there was no Judicial Branch. For the first time, now there would be a nation-wide way to ensure people followed laws, and that these laws were constitutional. </a:t>
            </a:r>
          </a:p>
          <a:p>
            <a:pPr>
              <a:lnSpc>
                <a:spcPct val="90000"/>
              </a:lnSpc>
            </a:pPr>
            <a:r>
              <a:rPr lang="en-US" sz="2800" dirty="0" smtClean="0"/>
              <a:t>Article 3 specifically describes the role of the Supreme Court.</a:t>
            </a:r>
          </a:p>
          <a:p>
            <a:pPr>
              <a:lnSpc>
                <a:spcPct val="90000"/>
              </a:lnSpc>
            </a:pPr>
            <a:r>
              <a:rPr lang="en-US" sz="2800" dirty="0" smtClean="0"/>
              <a:t>Other courts (district courts, courts of appeals) were still controlled by the states. </a:t>
            </a:r>
          </a:p>
        </p:txBody>
      </p:sp>
      <p:sp>
        <p:nvSpPr>
          <p:cNvPr id="174084" name="Text Box 6"/>
          <p:cNvSpPr txBox="1">
            <a:spLocks noChangeArrowheads="1"/>
          </p:cNvSpPr>
          <p:nvPr/>
        </p:nvSpPr>
        <p:spPr bwMode="auto">
          <a:xfrm>
            <a:off x="381000" y="4835525"/>
            <a:ext cx="8458200" cy="1717675"/>
          </a:xfrm>
          <a:prstGeom prst="rect">
            <a:avLst/>
          </a:prstGeom>
          <a:solidFill>
            <a:srgbClr val="8D5B25"/>
          </a:solidFill>
          <a:ln w="38100">
            <a:solidFill>
              <a:schemeClr val="tx1"/>
            </a:solidFill>
            <a:miter lim="800000"/>
            <a:headEnd/>
            <a:tailEnd/>
          </a:ln>
        </p:spPr>
        <p:txBody>
          <a:bodyPr>
            <a:prstTxWarp prst="textNoShape">
              <a:avLst/>
            </a:prstTxWarp>
            <a:spAutoFit/>
          </a:bodyPr>
          <a:lstStyle/>
          <a:p>
            <a:pPr algn="ctr" eaLnBrk="0" hangingPunct="0">
              <a:spcBef>
                <a:spcPct val="50000"/>
              </a:spcBef>
            </a:pPr>
            <a:r>
              <a:rPr lang="en-US" sz="2600" u="sng">
                <a:solidFill>
                  <a:srgbClr val="FFFFFF"/>
                </a:solidFill>
              </a:rPr>
              <a:t>The Judicial Branch</a:t>
            </a:r>
            <a:br>
              <a:rPr lang="en-US" sz="2600" u="sng">
                <a:solidFill>
                  <a:srgbClr val="FFFFFF"/>
                </a:solidFill>
              </a:rPr>
            </a:br>
            <a:r>
              <a:rPr lang="en-US" sz="2600">
                <a:solidFill>
                  <a:srgbClr val="FFFFFF"/>
                </a:solidFill>
              </a:rPr>
              <a:t>- Decides whether laws follow the Constitution</a:t>
            </a:r>
            <a:br>
              <a:rPr lang="en-US" sz="2600">
                <a:solidFill>
                  <a:srgbClr val="FFFFFF"/>
                </a:solidFill>
              </a:rPr>
            </a:br>
            <a:r>
              <a:rPr lang="en-US" sz="2600">
                <a:solidFill>
                  <a:srgbClr val="FFFFFF"/>
                </a:solidFill>
              </a:rPr>
              <a:t>- Interprets laws</a:t>
            </a:r>
            <a:br>
              <a:rPr lang="en-US" sz="2600">
                <a:solidFill>
                  <a:srgbClr val="FFFFFF"/>
                </a:solidFill>
              </a:rPr>
            </a:br>
            <a:r>
              <a:rPr lang="en-US" sz="2600">
                <a:solidFill>
                  <a:srgbClr val="FFFFFF"/>
                </a:solidFill>
              </a:rPr>
              <a:t>- Decides appeals from lower courts.</a:t>
            </a: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3468</TotalTime>
  <Words>8051</Words>
  <Application>Microsoft Office PowerPoint</Application>
  <PresentationFormat>On-screen Show (4:3)</PresentationFormat>
  <Paragraphs>886</Paragraphs>
  <Slides>121</Slides>
  <Notes>84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121</vt:i4>
      </vt:variant>
    </vt:vector>
  </HeadingPairs>
  <TitlesOfParts>
    <vt:vector size="129" baseType="lpstr">
      <vt:lpstr>ＭＳ Ｐゴシック</vt:lpstr>
      <vt:lpstr>Arial</vt:lpstr>
      <vt:lpstr>Blackadder ITC</vt:lpstr>
      <vt:lpstr>Bookman Old Style</vt:lpstr>
      <vt:lpstr>Calibri</vt:lpstr>
      <vt:lpstr>Osaka</vt:lpstr>
      <vt:lpstr>Times</vt:lpstr>
      <vt:lpstr>Office Theme</vt:lpstr>
      <vt:lpstr>Colonial America The Revolutionary War</vt:lpstr>
      <vt:lpstr>English Exploration</vt:lpstr>
      <vt:lpstr>Sir Walter Raleigh</vt:lpstr>
      <vt:lpstr>Roanoke</vt:lpstr>
      <vt:lpstr>Roanoke</vt:lpstr>
      <vt:lpstr>Jamestown</vt:lpstr>
      <vt:lpstr>Jamestown - Changes</vt:lpstr>
      <vt:lpstr>Pocahontas – Not a Disney Movie</vt:lpstr>
      <vt:lpstr>Maryland</vt:lpstr>
      <vt:lpstr>Massachusetts</vt:lpstr>
      <vt:lpstr>Massachusetts - 2</vt:lpstr>
      <vt:lpstr>Other English Colonies</vt:lpstr>
      <vt:lpstr>Other English Colonies</vt:lpstr>
      <vt:lpstr>French and Indian War - Europe</vt:lpstr>
      <vt:lpstr>French and Indian War -Causes</vt:lpstr>
      <vt:lpstr>French and Indian War – first conflicts</vt:lpstr>
      <vt:lpstr>French and Indian War - Albany</vt:lpstr>
      <vt:lpstr>French and Indian War - Sides</vt:lpstr>
      <vt:lpstr>French and Indian War - End</vt:lpstr>
      <vt:lpstr>French and Indian War - Treaty</vt:lpstr>
      <vt:lpstr>French and Indian War - Results</vt:lpstr>
      <vt:lpstr>French and Indian War</vt:lpstr>
      <vt:lpstr>British Acts</vt:lpstr>
      <vt:lpstr>British Acts</vt:lpstr>
      <vt:lpstr>British Acts</vt:lpstr>
      <vt:lpstr>British Acts</vt:lpstr>
      <vt:lpstr>British Acts</vt:lpstr>
      <vt:lpstr>British Acts</vt:lpstr>
      <vt:lpstr>British Acts</vt:lpstr>
      <vt:lpstr>British Acts</vt:lpstr>
      <vt:lpstr>British Acts</vt:lpstr>
      <vt:lpstr>British Acts</vt:lpstr>
      <vt:lpstr>The Boston Massacre</vt:lpstr>
      <vt:lpstr>The Boston Massacre</vt:lpstr>
      <vt:lpstr>British Response</vt:lpstr>
      <vt:lpstr>The Gaspee Affair</vt:lpstr>
      <vt:lpstr>The Gaspee Affair</vt:lpstr>
      <vt:lpstr>The Boston Tea Party</vt:lpstr>
      <vt:lpstr>The Boston Tea Party</vt:lpstr>
      <vt:lpstr>The Boston Tea Party</vt:lpstr>
      <vt:lpstr>The Coercive Acts</vt:lpstr>
      <vt:lpstr>Colonial Reaction</vt:lpstr>
      <vt:lpstr>The First Continental Congress</vt:lpstr>
      <vt:lpstr>The First Continental Congress</vt:lpstr>
      <vt:lpstr>The Revolution Begins</vt:lpstr>
      <vt:lpstr>Loyalists v. Patriots</vt:lpstr>
      <vt:lpstr>Loyalists v. Patriots</vt:lpstr>
      <vt:lpstr>Lexington and Concord</vt:lpstr>
      <vt:lpstr>Lexington and Concord</vt:lpstr>
      <vt:lpstr>Lexington and Concord</vt:lpstr>
      <vt:lpstr>Lexington and Concord</vt:lpstr>
      <vt:lpstr>Battle of Bunker Hill</vt:lpstr>
      <vt:lpstr>Independence</vt:lpstr>
      <vt:lpstr>Common Sense</vt:lpstr>
      <vt:lpstr>Valley Forge</vt:lpstr>
      <vt:lpstr>The Opposing Sides</vt:lpstr>
      <vt:lpstr>War Spreads</vt:lpstr>
      <vt:lpstr>War Spreads</vt:lpstr>
      <vt:lpstr>War Spreads</vt:lpstr>
      <vt:lpstr>War Spreads</vt:lpstr>
      <vt:lpstr>France Joins the War</vt:lpstr>
      <vt:lpstr>Southern Campaign</vt:lpstr>
      <vt:lpstr>End of the War</vt:lpstr>
      <vt:lpstr>End of the War</vt:lpstr>
      <vt:lpstr>End of the War</vt:lpstr>
      <vt:lpstr>Articles of Confederation</vt:lpstr>
      <vt:lpstr>Articles of Confederation</vt:lpstr>
      <vt:lpstr>Articles of Confederation</vt:lpstr>
      <vt:lpstr>Articles of Confederation</vt:lpstr>
      <vt:lpstr>Articles of Confederation</vt:lpstr>
      <vt:lpstr>Articles of Confederation</vt:lpstr>
      <vt:lpstr>Articles of Confederation</vt:lpstr>
      <vt:lpstr>Articles of Confederation</vt:lpstr>
      <vt:lpstr>Articles of Confederation</vt:lpstr>
      <vt:lpstr>Articles of Confederation</vt:lpstr>
      <vt:lpstr>Constitutional Convention </vt:lpstr>
      <vt:lpstr>Constitutional Convention </vt:lpstr>
      <vt:lpstr>Constitutional Convention </vt:lpstr>
      <vt:lpstr>Constitutional Convention </vt:lpstr>
      <vt:lpstr>Constitutional Convention </vt:lpstr>
      <vt:lpstr>Exit Slip</vt:lpstr>
      <vt:lpstr>Constitutional Convention </vt:lpstr>
      <vt:lpstr>Constitutional Convention </vt:lpstr>
      <vt:lpstr>Constitutional Convention </vt:lpstr>
      <vt:lpstr>Constitutional Convention </vt:lpstr>
      <vt:lpstr>Constitutional Convention </vt:lpstr>
      <vt:lpstr>Federalists v. Antifederalists</vt:lpstr>
      <vt:lpstr>Federalists v. Antifederalists</vt:lpstr>
      <vt:lpstr>Federalists v. Antifederalists</vt:lpstr>
      <vt:lpstr>The Federalist Papers</vt:lpstr>
      <vt:lpstr>Ratification</vt:lpstr>
      <vt:lpstr>Ratification</vt:lpstr>
      <vt:lpstr>Confederation v. Constitution</vt:lpstr>
      <vt:lpstr>The Constitution</vt:lpstr>
      <vt:lpstr>The Constitution</vt:lpstr>
      <vt:lpstr>The Constitution - Articles</vt:lpstr>
      <vt:lpstr>The Constitution - Articles</vt:lpstr>
      <vt:lpstr>The Constitution - Articles</vt:lpstr>
      <vt:lpstr>The Constitution - Articles</vt:lpstr>
      <vt:lpstr>The Constitution - Principles</vt:lpstr>
      <vt:lpstr>The Constitution - Principles</vt:lpstr>
      <vt:lpstr>The Constitution - Principles</vt:lpstr>
      <vt:lpstr>The Constitution - Principles</vt:lpstr>
      <vt:lpstr>The Constitution - Principles</vt:lpstr>
      <vt:lpstr>The Constitution - Articles</vt:lpstr>
      <vt:lpstr>The Constitution - Articles</vt:lpstr>
      <vt:lpstr>The Constitution - Articles</vt:lpstr>
      <vt:lpstr>The Constitution - Articles</vt:lpstr>
      <vt:lpstr>The Constitution - Articles</vt:lpstr>
      <vt:lpstr>The Bill of Rights</vt:lpstr>
      <vt:lpstr>The Bill of Rights</vt:lpstr>
      <vt:lpstr>The Bill of Rights</vt:lpstr>
      <vt:lpstr>The Bill of Rights</vt:lpstr>
      <vt:lpstr>The Bill of Rights</vt:lpstr>
      <vt:lpstr>The Bill of Rights</vt:lpstr>
      <vt:lpstr>The Bill of Rights</vt:lpstr>
      <vt:lpstr>The Bill of Rights</vt:lpstr>
      <vt:lpstr>The Bill of Rights</vt:lpstr>
      <vt:lpstr>The Bill of Rights</vt:lpstr>
      <vt:lpstr>The Bill of Rights</vt:lpstr>
      <vt:lpstr>The Bill of Rights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Colonial America The Revolutionary War</dc:title>
  <dc:creator>DJ</dc:creator>
  <cp:lastModifiedBy>Kathryn Quimby</cp:lastModifiedBy>
  <cp:revision>144</cp:revision>
  <cp:lastPrinted>2012-03-20T11:57:00Z</cp:lastPrinted>
  <dcterms:created xsi:type="dcterms:W3CDTF">2012-02-12T22:55:52Z</dcterms:created>
  <dcterms:modified xsi:type="dcterms:W3CDTF">2018-09-17T15:10:44Z</dcterms:modified>
</cp:coreProperties>
</file>